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4.jpg" ContentType="image/gif"/>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8" r:id="rId5"/>
    <p:sldId id="270" r:id="rId6"/>
    <p:sldId id="271" r:id="rId7"/>
    <p:sldId id="259" r:id="rId8"/>
    <p:sldId id="269" r:id="rId9"/>
    <p:sldId id="268" r:id="rId10"/>
    <p:sldId id="272" r:id="rId11"/>
    <p:sldId id="276" r:id="rId12"/>
    <p:sldId id="260" r:id="rId13"/>
    <p:sldId id="261" r:id="rId14"/>
    <p:sldId id="262" r:id="rId15"/>
    <p:sldId id="287" r:id="rId16"/>
    <p:sldId id="263" r:id="rId17"/>
    <p:sldId id="264" r:id="rId18"/>
    <p:sldId id="265" r:id="rId19"/>
    <p:sldId id="273" r:id="rId20"/>
    <p:sldId id="266" r:id="rId21"/>
    <p:sldId id="278" r:id="rId22"/>
    <p:sldId id="275"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2" autoAdjust="0"/>
    <p:restoredTop sz="94660"/>
  </p:normalViewPr>
  <p:slideViewPr>
    <p:cSldViewPr>
      <p:cViewPr varScale="1">
        <p:scale>
          <a:sx n="66" d="100"/>
          <a:sy n="66" d="100"/>
        </p:scale>
        <p:origin x="-154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2015/9/27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2015/9/27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7.xml"/><Relationship Id="rId5" Type="http://schemas.openxmlformats.org/officeDocument/2006/relationships/image" Target="../media/image34.jpg"/><Relationship Id="rId4" Type="http://schemas.openxmlformats.org/officeDocument/2006/relationships/image" Target="../media/image33.jpg"/></Relationships>
</file>

<file path=ppt/slides/_rels/slide2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647424" y="692696"/>
            <a:ext cx="800219" cy="4538240"/>
          </a:xfrm>
          <a:prstGeom prst="rect">
            <a:avLst/>
          </a:prstGeom>
          <a:noFill/>
        </p:spPr>
        <p:txBody>
          <a:bodyPr vert="eaVert" wrap="square" rtlCol="0">
            <a:spAutoFit/>
          </a:bodyPr>
          <a:lstStyle/>
          <a:p>
            <a:r>
              <a:rPr lang="zh-CN" altLang="en-US" sz="4000" dirty="0" smtClean="0">
                <a:latin typeface="华文行楷" pitchFamily="2" charset="-122"/>
                <a:ea typeface="华文行楷" pitchFamily="2" charset="-122"/>
              </a:rPr>
              <a:t>日本的垃圾文化</a:t>
            </a:r>
            <a:endParaRPr lang="zh-CN" altLang="en-US" sz="4000" dirty="0">
              <a:latin typeface="华文行楷" pitchFamily="2" charset="-122"/>
              <a:ea typeface="华文行楷" pitchFamily="2" charset="-122"/>
            </a:endParaRPr>
          </a:p>
        </p:txBody>
      </p:sp>
    </p:spTree>
    <p:extLst>
      <p:ext uri="{BB962C8B-B14F-4D97-AF65-F5344CB8AC3E}">
        <p14:creationId xmlns:p14="http://schemas.microsoft.com/office/powerpoint/2010/main" val="1774668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099" y="1132218"/>
            <a:ext cx="5427738" cy="360040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68" y="2132856"/>
            <a:ext cx="5934075" cy="4248150"/>
          </a:xfrm>
          <a:prstGeom prst="rect">
            <a:avLst/>
          </a:prstGeom>
        </p:spPr>
      </p:pic>
      <p:sp>
        <p:nvSpPr>
          <p:cNvPr id="5" name="TextBox 4"/>
          <p:cNvSpPr txBox="1"/>
          <p:nvPr/>
        </p:nvSpPr>
        <p:spPr>
          <a:xfrm>
            <a:off x="2051720" y="229690"/>
            <a:ext cx="5400600" cy="707886"/>
          </a:xfrm>
          <a:prstGeom prst="rect">
            <a:avLst/>
          </a:prstGeom>
          <a:noFill/>
        </p:spPr>
        <p:txBody>
          <a:bodyPr wrap="square" rtlCol="0">
            <a:spAutoFit/>
          </a:bodyPr>
          <a:lstStyle/>
          <a:p>
            <a:r>
              <a:rPr lang="zh-CN" altLang="en-US" sz="4000" dirty="0" smtClean="0">
                <a:solidFill>
                  <a:srgbClr val="FF0000"/>
                </a:solidFill>
                <a:latin typeface="华文楷体" pitchFamily="2" charset="-122"/>
                <a:ea typeface="华文楷体" pitchFamily="2" charset="-122"/>
              </a:rPr>
              <a:t>四</a:t>
            </a:r>
            <a:r>
              <a:rPr lang="zh-CN" altLang="en-US" sz="4000" dirty="0" smtClean="0">
                <a:solidFill>
                  <a:srgbClr val="FF0000"/>
                </a:solidFill>
                <a:latin typeface="华文楷体" pitchFamily="2" charset="-122"/>
                <a:ea typeface="华文楷体" pitchFamily="2" charset="-122"/>
              </a:rPr>
              <a:t>，大垃圾很麻烦的</a:t>
            </a:r>
            <a:endParaRPr lang="zh-CN" altLang="en-US" sz="4000" dirty="0">
              <a:solidFill>
                <a:srgbClr val="FF0000"/>
              </a:solidFill>
              <a:latin typeface="华文楷体" pitchFamily="2" charset="-122"/>
              <a:ea typeface="华文楷体" pitchFamily="2" charset="-122"/>
            </a:endParaRPr>
          </a:p>
        </p:txBody>
      </p:sp>
    </p:spTree>
    <p:extLst>
      <p:ext uri="{BB962C8B-B14F-4D97-AF65-F5344CB8AC3E}">
        <p14:creationId xmlns:p14="http://schemas.microsoft.com/office/powerpoint/2010/main" val="27840030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8809" y="188640"/>
            <a:ext cx="6720751" cy="4032450"/>
          </a:xfrm>
          <a:prstGeom prst="rect">
            <a:avLst/>
          </a:prstGeom>
        </p:spPr>
      </p:pic>
      <p:sp>
        <p:nvSpPr>
          <p:cNvPr id="4" name="矩形 3"/>
          <p:cNvSpPr/>
          <p:nvPr/>
        </p:nvSpPr>
        <p:spPr>
          <a:xfrm>
            <a:off x="251520" y="4509120"/>
            <a:ext cx="8784976" cy="1815882"/>
          </a:xfrm>
          <a:prstGeom prst="rect">
            <a:avLst/>
          </a:prstGeom>
        </p:spPr>
        <p:txBody>
          <a:bodyPr wrap="square">
            <a:spAutoFit/>
          </a:bodyPr>
          <a:lstStyle/>
          <a:p>
            <a:r>
              <a:rPr lang="zh-CN" altLang="zh-CN" sz="2800" dirty="0">
                <a:latin typeface="华文楷体" pitchFamily="2" charset="-122"/>
                <a:ea typeface="华文楷体" pitchFamily="2" charset="-122"/>
              </a:rPr>
              <a:t>在《家电回收法》里规定，舍弃一台中型家电（如电视机、洗衣机）需要支付</a:t>
            </a:r>
            <a:r>
              <a:rPr lang="en-US" altLang="zh-CN" sz="2800" dirty="0">
                <a:latin typeface="华文楷体" pitchFamily="2" charset="-122"/>
                <a:ea typeface="华文楷体" pitchFamily="2" charset="-122"/>
              </a:rPr>
              <a:t>3000</a:t>
            </a:r>
            <a:r>
              <a:rPr lang="zh-CN" altLang="zh-CN" sz="2800" dirty="0">
                <a:latin typeface="华文楷体" pitchFamily="2" charset="-122"/>
                <a:ea typeface="华文楷体" pitchFamily="2" charset="-122"/>
              </a:rPr>
              <a:t>日元（约合人民币</a:t>
            </a:r>
            <a:r>
              <a:rPr lang="en-US" altLang="zh-CN" sz="2800" dirty="0">
                <a:latin typeface="华文楷体" pitchFamily="2" charset="-122"/>
                <a:ea typeface="华文楷体" pitchFamily="2" charset="-122"/>
              </a:rPr>
              <a:t>180</a:t>
            </a:r>
            <a:r>
              <a:rPr lang="zh-CN" altLang="zh-CN" sz="2800" dirty="0">
                <a:latin typeface="华文楷体" pitchFamily="2" charset="-122"/>
                <a:ea typeface="华文楷体" pitchFamily="2" charset="-122"/>
              </a:rPr>
              <a:t>元）的回收费，冰箱则要支付</a:t>
            </a:r>
            <a:r>
              <a:rPr lang="en-US" altLang="zh-CN" sz="2800" dirty="0">
                <a:latin typeface="华文楷体" pitchFamily="2" charset="-122"/>
                <a:ea typeface="华文楷体" pitchFamily="2" charset="-122"/>
              </a:rPr>
              <a:t>5000</a:t>
            </a:r>
            <a:r>
              <a:rPr lang="zh-CN" altLang="zh-CN" sz="2800" dirty="0">
                <a:latin typeface="华文楷体" pitchFamily="2" charset="-122"/>
                <a:ea typeface="华文楷体" pitchFamily="2" charset="-122"/>
              </a:rPr>
              <a:t>日元（约合人民币</a:t>
            </a:r>
            <a:r>
              <a:rPr lang="en-US" altLang="zh-CN" sz="2800" dirty="0">
                <a:latin typeface="华文楷体" pitchFamily="2" charset="-122"/>
                <a:ea typeface="华文楷体" pitchFamily="2" charset="-122"/>
              </a:rPr>
              <a:t>300</a:t>
            </a:r>
            <a:r>
              <a:rPr lang="zh-CN" altLang="zh-CN" sz="2800" dirty="0">
                <a:latin typeface="华文楷体" pitchFamily="2" charset="-122"/>
                <a:ea typeface="华文楷体" pitchFamily="2" charset="-122"/>
              </a:rPr>
              <a:t>元）。</a:t>
            </a:r>
            <a:endParaRPr lang="zh-CN" altLang="en-US" sz="2800" dirty="0">
              <a:latin typeface="华文楷体" pitchFamily="2" charset="-122"/>
              <a:ea typeface="华文楷体" pitchFamily="2" charset="-122"/>
            </a:endParaRPr>
          </a:p>
        </p:txBody>
      </p:sp>
    </p:spTree>
    <p:extLst>
      <p:ext uri="{BB962C8B-B14F-4D97-AF65-F5344CB8AC3E}">
        <p14:creationId xmlns:p14="http://schemas.microsoft.com/office/powerpoint/2010/main" val="25775372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117578"/>
            <a:ext cx="5271472" cy="3162648"/>
          </a:xfrm>
          <a:prstGeom prst="rect">
            <a:avLst/>
          </a:prstGeom>
        </p:spPr>
      </p:pic>
      <p:sp>
        <p:nvSpPr>
          <p:cNvPr id="3" name="矩形 2"/>
          <p:cNvSpPr/>
          <p:nvPr/>
        </p:nvSpPr>
        <p:spPr>
          <a:xfrm>
            <a:off x="721009" y="3280226"/>
            <a:ext cx="7913111" cy="3108543"/>
          </a:xfrm>
          <a:prstGeom prst="rect">
            <a:avLst/>
          </a:prstGeom>
        </p:spPr>
        <p:txBody>
          <a:bodyPr wrap="square">
            <a:spAutoFit/>
          </a:bodyPr>
          <a:lstStyle/>
          <a:p>
            <a:r>
              <a:rPr lang="zh-CN" altLang="en-US" sz="2800" dirty="0" smtClean="0">
                <a:latin typeface="华文楷体" pitchFamily="2" charset="-122"/>
                <a:ea typeface="华文楷体" pitchFamily="2" charset="-122"/>
              </a:rPr>
              <a:t>１</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喝</a:t>
            </a:r>
            <a:r>
              <a:rPr lang="zh-CN" altLang="en-US" sz="2800" dirty="0">
                <a:latin typeface="华文楷体" pitchFamily="2" charset="-122"/>
                <a:ea typeface="华文楷体" pitchFamily="2" charset="-122"/>
              </a:rPr>
              <a:t>光或倒光。</a:t>
            </a:r>
            <a:br>
              <a:rPr lang="zh-CN" altLang="en-US" sz="2800" dirty="0">
                <a:latin typeface="华文楷体" pitchFamily="2" charset="-122"/>
                <a:ea typeface="华文楷体" pitchFamily="2" charset="-122"/>
              </a:rPr>
            </a:br>
            <a:r>
              <a:rPr lang="zh-CN" altLang="en-US" sz="2800" dirty="0" smtClean="0">
                <a:latin typeface="华文楷体" pitchFamily="2" charset="-122"/>
                <a:ea typeface="华文楷体" pitchFamily="2" charset="-122"/>
              </a:rPr>
              <a:t>２</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简单</a:t>
            </a:r>
            <a:r>
              <a:rPr lang="zh-CN" altLang="en-US" sz="2800" dirty="0">
                <a:latin typeface="华文楷体" pitchFamily="2" charset="-122"/>
                <a:ea typeface="华文楷体" pitchFamily="2" charset="-122"/>
              </a:rPr>
              <a:t>水洗。</a:t>
            </a:r>
            <a:br>
              <a:rPr lang="zh-CN" altLang="en-US" sz="2800" dirty="0">
                <a:latin typeface="华文楷体" pitchFamily="2" charset="-122"/>
                <a:ea typeface="华文楷体" pitchFamily="2" charset="-122"/>
              </a:rPr>
            </a:br>
            <a:r>
              <a:rPr lang="zh-CN" altLang="en-US" sz="2800" dirty="0" smtClean="0">
                <a:latin typeface="华文楷体" pitchFamily="2" charset="-122"/>
                <a:ea typeface="华文楷体" pitchFamily="2" charset="-122"/>
              </a:rPr>
              <a:t>３</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去掉瓶盖</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塑料纸。</a:t>
            </a:r>
            <a:r>
              <a:rPr lang="zh-CN" altLang="zh-CN" sz="2000" dirty="0"/>
              <a:t>其他塑料容器</a:t>
            </a:r>
            <a:r>
              <a:rPr lang="zh-CN" altLang="zh-CN" sz="2000" dirty="0" smtClean="0"/>
              <a:t>包装</a:t>
            </a:r>
            <a:r>
              <a:rPr lang="zh-CN" altLang="en-US" sz="2800" dirty="0">
                <a:latin typeface="华文楷体" pitchFamily="2" charset="-122"/>
                <a:ea typeface="华文楷体" pitchFamily="2" charset="-122"/>
              </a:rPr>
              <a:t/>
            </a:r>
            <a:br>
              <a:rPr lang="zh-CN" altLang="en-US" sz="2800" dirty="0">
                <a:latin typeface="华文楷体" pitchFamily="2" charset="-122"/>
                <a:ea typeface="华文楷体" pitchFamily="2" charset="-122"/>
              </a:rPr>
            </a:br>
            <a:r>
              <a:rPr lang="zh-CN" altLang="en-US" sz="2800" dirty="0" smtClean="0">
                <a:latin typeface="华文楷体" pitchFamily="2" charset="-122"/>
                <a:ea typeface="华文楷体" pitchFamily="2" charset="-122"/>
              </a:rPr>
              <a:t>４</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踩扁瓶身。</a:t>
            </a:r>
            <a:r>
              <a:rPr lang="en-US" altLang="zh-CN" sz="2800" dirty="0"/>
              <a:t>PET</a:t>
            </a:r>
            <a:r>
              <a:rPr lang="zh-CN" altLang="en-US" sz="2800" dirty="0">
                <a:latin typeface="华文楷体" pitchFamily="2" charset="-122"/>
                <a:ea typeface="华文楷体" pitchFamily="2" charset="-122"/>
              </a:rPr>
              <a:t/>
            </a:r>
            <a:br>
              <a:rPr lang="zh-CN" altLang="en-US" sz="2800" dirty="0">
                <a:latin typeface="华文楷体" pitchFamily="2" charset="-122"/>
                <a:ea typeface="华文楷体" pitchFamily="2" charset="-122"/>
              </a:rPr>
            </a:br>
            <a:r>
              <a:rPr lang="zh-CN" altLang="en-US" sz="2800" dirty="0" smtClean="0">
                <a:latin typeface="华文楷体" pitchFamily="2" charset="-122"/>
                <a:ea typeface="华文楷体" pitchFamily="2" charset="-122"/>
              </a:rPr>
              <a:t>５</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根据</a:t>
            </a:r>
            <a:r>
              <a:rPr lang="zh-CN" altLang="en-US" sz="2800" dirty="0">
                <a:latin typeface="华文楷体" pitchFamily="2" charset="-122"/>
                <a:ea typeface="华文楷体" pitchFamily="2" charset="-122"/>
              </a:rPr>
              <a:t>各地的垃圾收集规定在“资源垃圾”日拿到指定地点，或者丢到商场或方便店设置的塑料瓶回收箱。</a:t>
            </a:r>
          </a:p>
        </p:txBody>
      </p:sp>
    </p:spTree>
    <p:extLst>
      <p:ext uri="{BB962C8B-B14F-4D97-AF65-F5344CB8AC3E}">
        <p14:creationId xmlns:p14="http://schemas.microsoft.com/office/powerpoint/2010/main" val="269924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548680"/>
            <a:ext cx="6845316" cy="3308176"/>
          </a:xfrm>
          <a:prstGeom prst="rect">
            <a:avLst/>
          </a:prstGeom>
        </p:spPr>
      </p:pic>
      <p:sp>
        <p:nvSpPr>
          <p:cNvPr id="3" name="矩形 2"/>
          <p:cNvSpPr/>
          <p:nvPr/>
        </p:nvSpPr>
        <p:spPr>
          <a:xfrm>
            <a:off x="1259632" y="4365104"/>
            <a:ext cx="6264696" cy="1569660"/>
          </a:xfrm>
          <a:prstGeom prst="rect">
            <a:avLst/>
          </a:prstGeom>
        </p:spPr>
        <p:txBody>
          <a:bodyPr wrap="square">
            <a:spAutoFit/>
          </a:bodyPr>
          <a:lstStyle/>
          <a:p>
            <a:r>
              <a:rPr lang="zh-CN" altLang="en-US" sz="3200" dirty="0">
                <a:latin typeface="华文楷体" pitchFamily="2" charset="-122"/>
                <a:ea typeface="华文楷体" pitchFamily="2" charset="-122"/>
              </a:rPr>
              <a:t>日本鲜奶多采用方形纸杯包装，这种纸杯所用的纸张因属于优质纸的缘故，有较高的回收率</a:t>
            </a:r>
          </a:p>
        </p:txBody>
      </p:sp>
    </p:spTree>
    <p:extLst>
      <p:ext uri="{BB962C8B-B14F-4D97-AF65-F5344CB8AC3E}">
        <p14:creationId xmlns:p14="http://schemas.microsoft.com/office/powerpoint/2010/main" val="255313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62248"/>
            <a:ext cx="4536504" cy="3404522"/>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1874582"/>
            <a:ext cx="4509660" cy="3384376"/>
          </a:xfrm>
          <a:prstGeom prst="rect">
            <a:avLst/>
          </a:prstGeom>
        </p:spPr>
      </p:pic>
      <p:sp>
        <p:nvSpPr>
          <p:cNvPr id="4" name="矩形 3"/>
          <p:cNvSpPr/>
          <p:nvPr/>
        </p:nvSpPr>
        <p:spPr>
          <a:xfrm>
            <a:off x="179512" y="3759423"/>
            <a:ext cx="3809504" cy="3046988"/>
          </a:xfrm>
          <a:prstGeom prst="rect">
            <a:avLst/>
          </a:prstGeom>
        </p:spPr>
        <p:txBody>
          <a:bodyPr wrap="square">
            <a:spAutoFit/>
          </a:bodyPr>
          <a:lstStyle/>
          <a:p>
            <a:r>
              <a:rPr lang="zh-CN" altLang="en-US" sz="3200" dirty="0">
                <a:latin typeface="华文楷体" pitchFamily="2" charset="-122"/>
                <a:ea typeface="华文楷体" pitchFamily="2" charset="-122"/>
              </a:rPr>
              <a:t>随便一个小小的商品，纸张和塑料都有分类处理的标识，也就是说，日本人在丢弃的时候必须分开丢弃</a:t>
            </a:r>
            <a:r>
              <a:rPr lang="zh-CN" altLang="en-US" dirty="0"/>
              <a:t>。</a:t>
            </a:r>
          </a:p>
        </p:txBody>
      </p:sp>
    </p:spTree>
    <p:extLst>
      <p:ext uri="{BB962C8B-B14F-4D97-AF65-F5344CB8AC3E}">
        <p14:creationId xmlns:p14="http://schemas.microsoft.com/office/powerpoint/2010/main" val="6591502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116632"/>
            <a:ext cx="8280920" cy="3046988"/>
          </a:xfrm>
          <a:prstGeom prst="rect">
            <a:avLst/>
          </a:prstGeom>
        </p:spPr>
        <p:txBody>
          <a:bodyPr wrap="square">
            <a:spAutoFit/>
          </a:bodyPr>
          <a:lstStyle/>
          <a:p>
            <a:r>
              <a:rPr lang="zh-CN" altLang="en-US" sz="3200" b="1" dirty="0" smtClean="0">
                <a:solidFill>
                  <a:srgbClr val="00B0F0"/>
                </a:solidFill>
                <a:latin typeface="华文楷体" pitchFamily="2" charset="-122"/>
                <a:ea typeface="华文楷体" pitchFamily="2" charset="-122"/>
              </a:rPr>
              <a:t>带油的碟子</a:t>
            </a:r>
            <a:endParaRPr lang="en-US" altLang="zh-CN" sz="3200" b="1" dirty="0" smtClean="0">
              <a:solidFill>
                <a:srgbClr val="00B0F0"/>
              </a:solidFill>
              <a:latin typeface="华文楷体" pitchFamily="2" charset="-122"/>
              <a:ea typeface="华文楷体" pitchFamily="2" charset="-122"/>
            </a:endParaRPr>
          </a:p>
          <a:p>
            <a:r>
              <a:rPr lang="zh-CN" altLang="zh-CN" sz="3200" b="1" dirty="0" smtClean="0">
                <a:latin typeface="华文楷体" pitchFamily="2" charset="-122"/>
                <a:ea typeface="华文楷体" pitchFamily="2" charset="-122"/>
              </a:rPr>
              <a:t>在</a:t>
            </a:r>
            <a:r>
              <a:rPr lang="zh-CN" altLang="zh-CN" sz="3200" b="1" dirty="0">
                <a:latin typeface="华文楷体" pitchFamily="2" charset="-122"/>
                <a:ea typeface="华文楷体" pitchFamily="2" charset="-122"/>
              </a:rPr>
              <a:t>日本，由很多环保的生活习惯在家庭里传承，比如吃完饭后，有油的碟子要先用废报纸（日本的油墨是大豆做的）擦干净再拿去清洗，这样会减少洗涤剂使用和让难分解的油污进入下水道。</a:t>
            </a:r>
            <a:endParaRPr lang="zh-CN" altLang="en-US" sz="3200" dirty="0">
              <a:latin typeface="华文楷体" pitchFamily="2" charset="-122"/>
              <a:ea typeface="华文楷体" pitchFamily="2" charset="-122"/>
            </a:endParaRPr>
          </a:p>
        </p:txBody>
      </p:sp>
      <p:sp>
        <p:nvSpPr>
          <p:cNvPr id="3" name="矩形 2"/>
          <p:cNvSpPr/>
          <p:nvPr/>
        </p:nvSpPr>
        <p:spPr>
          <a:xfrm>
            <a:off x="467544" y="3163620"/>
            <a:ext cx="7992888" cy="2554545"/>
          </a:xfrm>
          <a:prstGeom prst="rect">
            <a:avLst/>
          </a:prstGeom>
        </p:spPr>
        <p:txBody>
          <a:bodyPr wrap="square">
            <a:spAutoFit/>
          </a:bodyPr>
          <a:lstStyle/>
          <a:p>
            <a:r>
              <a:rPr lang="zh-CN" altLang="zh-CN" sz="3200" b="1" dirty="0">
                <a:solidFill>
                  <a:srgbClr val="00B0F0"/>
                </a:solidFill>
                <a:latin typeface="华文楷体" pitchFamily="2" charset="-122"/>
                <a:ea typeface="华文楷体" pitchFamily="2" charset="-122"/>
              </a:rPr>
              <a:t>厨房的</a:t>
            </a:r>
            <a:r>
              <a:rPr lang="zh-CN" altLang="zh-CN" sz="3200" b="1" dirty="0" smtClean="0">
                <a:solidFill>
                  <a:srgbClr val="00B0F0"/>
                </a:solidFill>
                <a:latin typeface="华文楷体" pitchFamily="2" charset="-122"/>
                <a:ea typeface="华文楷体" pitchFamily="2" charset="-122"/>
              </a:rPr>
              <a:t>废油</a:t>
            </a:r>
            <a:endParaRPr lang="en-US" altLang="zh-CN" sz="3200" b="1" dirty="0" smtClean="0">
              <a:solidFill>
                <a:srgbClr val="00B0F0"/>
              </a:solidFill>
              <a:latin typeface="华文楷体" pitchFamily="2" charset="-122"/>
              <a:ea typeface="华文楷体" pitchFamily="2" charset="-122"/>
            </a:endParaRPr>
          </a:p>
          <a:p>
            <a:r>
              <a:rPr lang="zh-CN" altLang="zh-CN" sz="3200" b="1" dirty="0" smtClean="0">
                <a:latin typeface="华文楷体" pitchFamily="2" charset="-122"/>
                <a:ea typeface="华文楷体" pitchFamily="2" charset="-122"/>
              </a:rPr>
              <a:t>在</a:t>
            </a:r>
            <a:r>
              <a:rPr lang="zh-CN" altLang="zh-CN" sz="3200" b="1" dirty="0">
                <a:latin typeface="华文楷体" pitchFamily="2" charset="-122"/>
                <a:ea typeface="华文楷体" pitchFamily="2" charset="-122"/>
              </a:rPr>
              <a:t>日本是这样处理的。主妇们会自己出钱去超市购买一种凝固剂，凝固剂倒入废油，油就成为固体了，然后将固体的油用报纸包好，作为可燃垃圾处理掉。</a:t>
            </a:r>
            <a:r>
              <a:rPr lang="en-US" altLang="zh-CN" sz="3200" b="1" dirty="0">
                <a:latin typeface="华文楷体" pitchFamily="2" charset="-122"/>
                <a:ea typeface="华文楷体" pitchFamily="2" charset="-122"/>
              </a:rPr>
              <a:t>   </a:t>
            </a:r>
            <a:endParaRPr lang="zh-CN" altLang="en-US" sz="3200" dirty="0">
              <a:latin typeface="华文楷体" pitchFamily="2" charset="-122"/>
              <a:ea typeface="华文楷体" pitchFamily="2" charset="-122"/>
            </a:endParaRPr>
          </a:p>
        </p:txBody>
      </p:sp>
    </p:spTree>
    <p:extLst>
      <p:ext uri="{BB962C8B-B14F-4D97-AF65-F5344CB8AC3E}">
        <p14:creationId xmlns:p14="http://schemas.microsoft.com/office/powerpoint/2010/main" val="3759606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heel(1)">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88640"/>
            <a:ext cx="4639290" cy="5612713"/>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1556792"/>
            <a:ext cx="5705056" cy="3672408"/>
          </a:xfrm>
          <a:prstGeom prst="rect">
            <a:avLst/>
          </a:prstGeom>
        </p:spPr>
      </p:pic>
      <p:sp>
        <p:nvSpPr>
          <p:cNvPr id="4" name="TextBox 3"/>
          <p:cNvSpPr txBox="1"/>
          <p:nvPr/>
        </p:nvSpPr>
        <p:spPr>
          <a:xfrm>
            <a:off x="5063720" y="5373216"/>
            <a:ext cx="3600400" cy="646331"/>
          </a:xfrm>
          <a:prstGeom prst="rect">
            <a:avLst/>
          </a:prstGeom>
          <a:noFill/>
        </p:spPr>
        <p:txBody>
          <a:bodyPr wrap="square" rtlCol="0">
            <a:spAutoFit/>
          </a:bodyPr>
          <a:lstStyle/>
          <a:p>
            <a:r>
              <a:rPr lang="zh-CN" altLang="en-US" sz="3600" b="1" dirty="0" smtClean="0">
                <a:latin typeface="华文楷体" pitchFamily="2" charset="-122"/>
                <a:ea typeface="华文楷体" pitchFamily="2" charset="-122"/>
              </a:rPr>
              <a:t>资源循环站</a:t>
            </a:r>
            <a:endParaRPr lang="zh-CN" altLang="en-US" sz="3600" b="1" dirty="0">
              <a:latin typeface="华文楷体" pitchFamily="2" charset="-122"/>
              <a:ea typeface="华文楷体" pitchFamily="2" charset="-122"/>
            </a:endParaRPr>
          </a:p>
        </p:txBody>
      </p:sp>
    </p:spTree>
    <p:extLst>
      <p:ext uri="{BB962C8B-B14F-4D97-AF65-F5344CB8AC3E}">
        <p14:creationId xmlns:p14="http://schemas.microsoft.com/office/powerpoint/2010/main" val="302264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331912"/>
            <a:ext cx="7648458" cy="298179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3534657"/>
            <a:ext cx="7566464" cy="2982722"/>
          </a:xfrm>
          <a:prstGeom prst="rect">
            <a:avLst/>
          </a:prstGeom>
        </p:spPr>
      </p:pic>
      <p:sp>
        <p:nvSpPr>
          <p:cNvPr id="4" name="TextBox 3"/>
          <p:cNvSpPr txBox="1"/>
          <p:nvPr/>
        </p:nvSpPr>
        <p:spPr>
          <a:xfrm>
            <a:off x="8068840" y="2708920"/>
            <a:ext cx="432048" cy="2062103"/>
          </a:xfrm>
          <a:prstGeom prst="rect">
            <a:avLst/>
          </a:prstGeom>
          <a:noFill/>
        </p:spPr>
        <p:txBody>
          <a:bodyPr wrap="square" rtlCol="0">
            <a:spAutoFit/>
          </a:bodyPr>
          <a:lstStyle/>
          <a:p>
            <a:r>
              <a:rPr lang="zh-CN" altLang="en-US" sz="3200" dirty="0" smtClean="0">
                <a:latin typeface="华文楷体" pitchFamily="2" charset="-122"/>
                <a:ea typeface="华文楷体" pitchFamily="2" charset="-122"/>
              </a:rPr>
              <a:t>人文关怀</a:t>
            </a:r>
            <a:endParaRPr lang="zh-CN" altLang="en-US" sz="3200" dirty="0">
              <a:latin typeface="华文楷体" pitchFamily="2" charset="-122"/>
              <a:ea typeface="华文楷体" pitchFamily="2" charset="-122"/>
            </a:endParaRPr>
          </a:p>
        </p:txBody>
      </p:sp>
    </p:spTree>
    <p:extLst>
      <p:ext uri="{BB962C8B-B14F-4D97-AF65-F5344CB8AC3E}">
        <p14:creationId xmlns:p14="http://schemas.microsoft.com/office/powerpoint/2010/main" val="4043750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332656"/>
            <a:ext cx="6973406" cy="288032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8455" y="3425867"/>
            <a:ext cx="6954658" cy="3240360"/>
          </a:xfrm>
          <a:prstGeom prst="rect">
            <a:avLst/>
          </a:prstGeom>
        </p:spPr>
      </p:pic>
    </p:spTree>
    <p:extLst>
      <p:ext uri="{BB962C8B-B14F-4D97-AF65-F5344CB8AC3E}">
        <p14:creationId xmlns:p14="http://schemas.microsoft.com/office/powerpoint/2010/main" val="153478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902623"/>
            <a:ext cx="5084386" cy="3050632"/>
          </a:xfrm>
          <a:prstGeom prst="rect">
            <a:avLst/>
          </a:prstGeom>
        </p:spPr>
      </p:pic>
      <p:sp>
        <p:nvSpPr>
          <p:cNvPr id="3" name="TextBox 2"/>
          <p:cNvSpPr txBox="1"/>
          <p:nvPr/>
        </p:nvSpPr>
        <p:spPr>
          <a:xfrm>
            <a:off x="1835696" y="194737"/>
            <a:ext cx="6480720" cy="707886"/>
          </a:xfrm>
          <a:prstGeom prst="rect">
            <a:avLst/>
          </a:prstGeom>
          <a:noFill/>
        </p:spPr>
        <p:txBody>
          <a:bodyPr wrap="square" rtlCol="0">
            <a:spAutoFit/>
          </a:bodyPr>
          <a:lstStyle/>
          <a:p>
            <a:r>
              <a:rPr lang="zh-CN" altLang="en-US" sz="4000" dirty="0" smtClean="0">
                <a:solidFill>
                  <a:srgbClr val="FF0000"/>
                </a:solidFill>
                <a:latin typeface="华文楷体" pitchFamily="2" charset="-122"/>
                <a:ea typeface="华文楷体" pitchFamily="2" charset="-122"/>
              </a:rPr>
              <a:t>五，从小就这么培养孩子的</a:t>
            </a:r>
            <a:endParaRPr lang="zh-CN" altLang="en-US" sz="4000" dirty="0">
              <a:solidFill>
                <a:srgbClr val="FF0000"/>
              </a:solidFill>
              <a:latin typeface="华文楷体" pitchFamily="2" charset="-122"/>
              <a:ea typeface="华文楷体" pitchFamily="2" charset="-122"/>
            </a:endParaRP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3274" y="3356992"/>
            <a:ext cx="6480720" cy="3240360"/>
          </a:xfrm>
          <a:prstGeom prst="rect">
            <a:avLst/>
          </a:prstGeom>
        </p:spPr>
      </p:pic>
    </p:spTree>
    <p:extLst>
      <p:ext uri="{BB962C8B-B14F-4D97-AF65-F5344CB8AC3E}">
        <p14:creationId xmlns:p14="http://schemas.microsoft.com/office/powerpoint/2010/main" val="468155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9552" y="24475"/>
            <a:ext cx="8352928" cy="7171194"/>
          </a:xfrm>
          <a:prstGeom prst="rect">
            <a:avLst/>
          </a:prstGeom>
        </p:spPr>
        <p:txBody>
          <a:bodyPr wrap="square">
            <a:spAutoFit/>
          </a:bodyPr>
          <a:lstStyle/>
          <a:p>
            <a:pPr algn="ctr"/>
            <a:r>
              <a:rPr lang="zh-CN" altLang="en-US" sz="4000" dirty="0" smtClean="0">
                <a:solidFill>
                  <a:srgbClr val="FF0000"/>
                </a:solidFill>
                <a:latin typeface="华文楷体" pitchFamily="2" charset="-122"/>
                <a:ea typeface="华文楷体" pitchFamily="2" charset="-122"/>
              </a:rPr>
              <a:t>一，垃圾不是一起扔的</a:t>
            </a:r>
            <a:endParaRPr lang="en-US" altLang="zh-CN" sz="4000" dirty="0" smtClean="0">
              <a:solidFill>
                <a:srgbClr val="FF0000"/>
              </a:solidFill>
              <a:latin typeface="华文楷体" pitchFamily="2" charset="-122"/>
              <a:ea typeface="华文楷体" pitchFamily="2" charset="-122"/>
            </a:endParaRPr>
          </a:p>
          <a:p>
            <a:pPr algn="ctr"/>
            <a:r>
              <a:rPr lang="en-US" altLang="zh-CN" sz="3200" b="1" dirty="0" smtClean="0">
                <a:solidFill>
                  <a:srgbClr val="2B2B2B"/>
                </a:solidFill>
                <a:latin typeface="华文楷体" pitchFamily="2" charset="-122"/>
                <a:ea typeface="华文楷体" pitchFamily="2" charset="-122"/>
                <a:cs typeface="宋体" pitchFamily="2" charset="-122"/>
              </a:rPr>
              <a:t>        </a:t>
            </a:r>
            <a:r>
              <a:rPr lang="zh-CN" altLang="zh-CN" sz="3200" dirty="0" smtClean="0">
                <a:solidFill>
                  <a:srgbClr val="2B2B2B"/>
                </a:solidFill>
                <a:latin typeface="华文楷体" pitchFamily="2" charset="-122"/>
                <a:ea typeface="华文楷体" pitchFamily="2" charset="-122"/>
                <a:cs typeface="宋体" pitchFamily="2" charset="-122"/>
              </a:rPr>
              <a:t>日本</a:t>
            </a:r>
            <a:r>
              <a:rPr lang="zh-CN" altLang="zh-CN" sz="3200" dirty="0">
                <a:solidFill>
                  <a:srgbClr val="2B2B2B"/>
                </a:solidFill>
                <a:latin typeface="华文楷体" pitchFamily="2" charset="-122"/>
                <a:ea typeface="华文楷体" pitchFamily="2" charset="-122"/>
                <a:cs typeface="宋体" pitchFamily="2" charset="-122"/>
              </a:rPr>
              <a:t>的垃圾分类细致严谨，不同垃圾的处理方式也各不</a:t>
            </a:r>
            <a:r>
              <a:rPr lang="zh-CN" altLang="zh-CN" sz="3200" dirty="0" smtClean="0">
                <a:solidFill>
                  <a:srgbClr val="2B2B2B"/>
                </a:solidFill>
                <a:latin typeface="华文楷体" pitchFamily="2" charset="-122"/>
                <a:ea typeface="华文楷体" pitchFamily="2" charset="-122"/>
                <a:cs typeface="宋体" pitchFamily="2" charset="-122"/>
              </a:rPr>
              <a:t>相同。</a:t>
            </a:r>
            <a:r>
              <a:rPr lang="zh-CN" altLang="zh-CN" sz="3200" dirty="0">
                <a:solidFill>
                  <a:srgbClr val="2B2B2B"/>
                </a:solidFill>
                <a:latin typeface="华文楷体" pitchFamily="2" charset="-122"/>
                <a:ea typeface="华文楷体" pitchFamily="2" charset="-122"/>
                <a:cs typeface="宋体" pitchFamily="2" charset="-122"/>
              </a:rPr>
              <a:t>横滨市市政府印刷的共27页的手册上就包含了多达518项条款</a:t>
            </a:r>
            <a:r>
              <a:rPr lang="zh-CN" altLang="zh-CN" sz="3200" dirty="0" smtClean="0">
                <a:solidFill>
                  <a:srgbClr val="2B2B2B"/>
                </a:solidFill>
                <a:latin typeface="华文楷体" pitchFamily="2" charset="-122"/>
                <a:ea typeface="华文楷体" pitchFamily="2" charset="-122"/>
                <a:cs typeface="宋体" pitchFamily="2" charset="-122"/>
              </a:rPr>
              <a:t>。</a:t>
            </a:r>
            <a:endParaRPr lang="en-US" altLang="zh-CN" sz="3200" dirty="0" smtClean="0">
              <a:solidFill>
                <a:srgbClr val="2B2B2B"/>
              </a:solidFill>
              <a:latin typeface="华文楷体" pitchFamily="2" charset="-122"/>
              <a:ea typeface="华文楷体" pitchFamily="2" charset="-122"/>
              <a:cs typeface="宋体" pitchFamily="2" charset="-122"/>
            </a:endParaRPr>
          </a:p>
          <a:p>
            <a:endParaRPr lang="zh-CN" altLang="zh-CN" sz="3200" dirty="0">
              <a:solidFill>
                <a:srgbClr val="2B2B2B"/>
              </a:solidFill>
              <a:latin typeface="华文楷体" pitchFamily="2" charset="-122"/>
              <a:ea typeface="华文楷体" pitchFamily="2" charset="-122"/>
              <a:cs typeface="宋体" pitchFamily="2" charset="-122"/>
            </a:endParaRPr>
          </a:p>
          <a:p>
            <a:pPr lvl="0" indent="317500" algn="ctr" eaLnBrk="0" fontAlgn="t" hangingPunct="0">
              <a:spcBef>
                <a:spcPct val="0"/>
              </a:spcBef>
              <a:spcAft>
                <a:spcPct val="0"/>
              </a:spcAft>
            </a:pPr>
            <a:r>
              <a:rPr lang="zh-CN" altLang="zh-CN" sz="3200" dirty="0">
                <a:solidFill>
                  <a:srgbClr val="2B2B2B"/>
                </a:solidFill>
                <a:latin typeface="华文楷体" pitchFamily="2" charset="-122"/>
                <a:ea typeface="华文楷体" pitchFamily="2" charset="-122"/>
                <a:cs typeface="宋体" pitchFamily="2" charset="-122"/>
              </a:rPr>
              <a:t/>
            </a:r>
            <a:br>
              <a:rPr lang="zh-CN" altLang="zh-CN" sz="3200" dirty="0">
                <a:solidFill>
                  <a:srgbClr val="2B2B2B"/>
                </a:solidFill>
                <a:latin typeface="华文楷体" pitchFamily="2" charset="-122"/>
                <a:ea typeface="华文楷体" pitchFamily="2" charset="-122"/>
                <a:cs typeface="宋体" pitchFamily="2" charset="-122"/>
              </a:rPr>
            </a:br>
            <a:endParaRPr lang="en-US" altLang="zh-CN" sz="3200" dirty="0" smtClean="0">
              <a:solidFill>
                <a:srgbClr val="2B2B2B"/>
              </a:solidFill>
              <a:latin typeface="华文楷体" pitchFamily="2" charset="-122"/>
              <a:ea typeface="华文楷体" pitchFamily="2" charset="-122"/>
              <a:cs typeface="宋体" pitchFamily="2" charset="-122"/>
            </a:endParaRPr>
          </a:p>
          <a:p>
            <a:pPr lvl="0" indent="317500" algn="ctr" eaLnBrk="0" fontAlgn="t" hangingPunct="0">
              <a:spcBef>
                <a:spcPct val="0"/>
              </a:spcBef>
              <a:spcAft>
                <a:spcPct val="0"/>
              </a:spcAft>
            </a:pPr>
            <a:endParaRPr lang="en-US" altLang="zh-CN" sz="3200" dirty="0">
              <a:solidFill>
                <a:srgbClr val="2B2B2B"/>
              </a:solidFill>
              <a:latin typeface="华文楷体" pitchFamily="2" charset="-122"/>
              <a:ea typeface="华文楷体" pitchFamily="2" charset="-122"/>
              <a:cs typeface="宋体" pitchFamily="2" charset="-122"/>
            </a:endParaRPr>
          </a:p>
          <a:p>
            <a:pPr lvl="0" indent="317500" algn="ctr" eaLnBrk="0" fontAlgn="t" hangingPunct="0">
              <a:spcBef>
                <a:spcPct val="0"/>
              </a:spcBef>
              <a:spcAft>
                <a:spcPct val="0"/>
              </a:spcAft>
            </a:pPr>
            <a:endParaRPr lang="en-US" altLang="zh-CN" sz="3200" dirty="0" smtClean="0">
              <a:solidFill>
                <a:srgbClr val="2B2B2B"/>
              </a:solidFill>
              <a:latin typeface="华文楷体" pitchFamily="2" charset="-122"/>
              <a:ea typeface="华文楷体" pitchFamily="2" charset="-122"/>
              <a:cs typeface="宋体" pitchFamily="2" charset="-122"/>
            </a:endParaRPr>
          </a:p>
          <a:p>
            <a:pPr lvl="0" indent="317500" algn="ctr" eaLnBrk="0" fontAlgn="t" hangingPunct="0">
              <a:spcBef>
                <a:spcPct val="0"/>
              </a:spcBef>
              <a:spcAft>
                <a:spcPct val="0"/>
              </a:spcAft>
            </a:pPr>
            <a:endParaRPr lang="en-US" altLang="zh-CN" sz="3200" dirty="0">
              <a:solidFill>
                <a:srgbClr val="2B2B2B"/>
              </a:solidFill>
              <a:latin typeface="华文楷体" pitchFamily="2" charset="-122"/>
              <a:ea typeface="华文楷体" pitchFamily="2" charset="-122"/>
              <a:cs typeface="宋体" pitchFamily="2" charset="-122"/>
            </a:endParaRPr>
          </a:p>
          <a:p>
            <a:pPr lvl="0" indent="317500" algn="ctr" eaLnBrk="0" fontAlgn="t" hangingPunct="0">
              <a:spcBef>
                <a:spcPct val="0"/>
              </a:spcBef>
              <a:spcAft>
                <a:spcPct val="0"/>
              </a:spcAft>
            </a:pPr>
            <a:endParaRPr lang="en-US" altLang="zh-CN" sz="3200" dirty="0" smtClean="0">
              <a:solidFill>
                <a:srgbClr val="2B2B2B"/>
              </a:solidFill>
              <a:latin typeface="华文楷体" pitchFamily="2" charset="-122"/>
              <a:ea typeface="华文楷体" pitchFamily="2" charset="-122"/>
              <a:cs typeface="宋体" pitchFamily="2" charset="-122"/>
            </a:endParaRPr>
          </a:p>
          <a:p>
            <a:pPr lvl="0" indent="317500" algn="ctr" eaLnBrk="0" fontAlgn="t" hangingPunct="0">
              <a:spcBef>
                <a:spcPct val="0"/>
              </a:spcBef>
              <a:spcAft>
                <a:spcPct val="0"/>
              </a:spcAft>
            </a:pPr>
            <a:endParaRPr lang="en-US" altLang="zh-CN" sz="3200" dirty="0" smtClean="0">
              <a:solidFill>
                <a:srgbClr val="2B2B2B"/>
              </a:solidFill>
              <a:latin typeface="华文楷体" pitchFamily="2" charset="-122"/>
              <a:ea typeface="华文楷体" pitchFamily="2" charset="-122"/>
              <a:cs typeface="宋体" pitchFamily="2" charset="-122"/>
            </a:endParaRPr>
          </a:p>
          <a:p>
            <a:pPr lvl="0" indent="317500" algn="ctr" eaLnBrk="0" fontAlgn="t" hangingPunct="0">
              <a:spcBef>
                <a:spcPct val="0"/>
              </a:spcBef>
              <a:spcAft>
                <a:spcPct val="0"/>
              </a:spcAft>
            </a:pPr>
            <a:r>
              <a:rPr lang="zh-CN" altLang="zh-CN" sz="3200" dirty="0" smtClean="0">
                <a:solidFill>
                  <a:srgbClr val="2B2B2B"/>
                </a:solidFill>
                <a:latin typeface="华文楷体" pitchFamily="2" charset="-122"/>
                <a:ea typeface="华文楷体" pitchFamily="2" charset="-122"/>
                <a:cs typeface="宋体" pitchFamily="2" charset="-122"/>
              </a:rPr>
              <a:t>新居</a:t>
            </a:r>
            <a:r>
              <a:rPr lang="zh-CN" altLang="zh-CN" sz="3200" dirty="0">
                <a:solidFill>
                  <a:srgbClr val="2B2B2B"/>
                </a:solidFill>
                <a:latin typeface="华文楷体" pitchFamily="2" charset="-122"/>
                <a:ea typeface="华文楷体" pitchFamily="2" charset="-122"/>
                <a:cs typeface="宋体" pitchFamily="2" charset="-122"/>
              </a:rPr>
              <a:t>浜市政府官方网站上的垃圾分类</a:t>
            </a:r>
            <a:r>
              <a:rPr lang="zh-CN" altLang="zh-CN" sz="3200" dirty="0" smtClean="0">
                <a:solidFill>
                  <a:srgbClr val="2B2B2B"/>
                </a:solidFill>
                <a:latin typeface="华文楷体" pitchFamily="2" charset="-122"/>
                <a:ea typeface="华文楷体" pitchFamily="2" charset="-122"/>
                <a:cs typeface="宋体" pitchFamily="2" charset="-122"/>
              </a:rPr>
              <a:t>信息</a:t>
            </a:r>
            <a:r>
              <a:rPr lang="zh-CN" altLang="en-US" sz="3200" dirty="0" smtClean="0">
                <a:solidFill>
                  <a:srgbClr val="2B2B2B"/>
                </a:solidFill>
                <a:latin typeface="华文楷体" pitchFamily="2" charset="-122"/>
                <a:ea typeface="华文楷体" pitchFamily="2" charset="-122"/>
                <a:cs typeface="宋体" pitchFamily="2" charset="-122"/>
              </a:rPr>
              <a:t>：</a:t>
            </a:r>
            <a:endParaRPr lang="zh-CN" altLang="zh-CN" sz="3200" dirty="0">
              <a:solidFill>
                <a:srgbClr val="2B2B2B"/>
              </a:solidFill>
              <a:latin typeface="华文楷体" pitchFamily="2" charset="-122"/>
              <a:ea typeface="华文楷体" pitchFamily="2" charset="-122"/>
              <a:cs typeface="宋体" pitchFamily="2" charset="-122"/>
            </a:endParaRPr>
          </a:p>
          <a:p>
            <a:endParaRPr lang="zh-CN" altLang="en-US" dirty="0"/>
          </a:p>
          <a:p>
            <a:endParaRPr lang="en-US" altLang="zh-CN" dirty="0" smtClean="0"/>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1720" y="2296466"/>
            <a:ext cx="5832648" cy="3499589"/>
          </a:xfrm>
          <a:prstGeom prst="rect">
            <a:avLst/>
          </a:prstGeom>
        </p:spPr>
      </p:pic>
    </p:spTree>
    <p:extLst>
      <p:ext uri="{BB962C8B-B14F-4D97-AF65-F5344CB8AC3E}">
        <p14:creationId xmlns:p14="http://schemas.microsoft.com/office/powerpoint/2010/main" val="26971748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4" y="328036"/>
            <a:ext cx="6048672" cy="707886"/>
          </a:xfrm>
          <a:prstGeom prst="rect">
            <a:avLst/>
          </a:prstGeom>
          <a:noFill/>
        </p:spPr>
        <p:txBody>
          <a:bodyPr wrap="square" rtlCol="0">
            <a:spAutoFit/>
          </a:bodyPr>
          <a:lstStyle/>
          <a:p>
            <a:pPr algn="ctr"/>
            <a:r>
              <a:rPr lang="zh-CN" altLang="en-US" sz="4000" dirty="0">
                <a:solidFill>
                  <a:srgbClr val="FF0000"/>
                </a:solidFill>
                <a:latin typeface="华文楷体" pitchFamily="2" charset="-122"/>
                <a:ea typeface="华文楷体" pitchFamily="2" charset="-122"/>
              </a:rPr>
              <a:t>六</a:t>
            </a:r>
            <a:r>
              <a:rPr lang="zh-CN" altLang="en-US" sz="4000" dirty="0" smtClean="0">
                <a:solidFill>
                  <a:srgbClr val="FF0000"/>
                </a:solidFill>
                <a:latin typeface="华文楷体" pitchFamily="2" charset="-122"/>
                <a:ea typeface="华文楷体" pitchFamily="2" charset="-122"/>
              </a:rPr>
              <a:t>，不这么扔是不行的</a:t>
            </a:r>
            <a:endParaRPr lang="zh-CN" altLang="en-US" sz="4000" dirty="0">
              <a:solidFill>
                <a:srgbClr val="FF0000"/>
              </a:solidFill>
              <a:latin typeface="华文楷体" pitchFamily="2" charset="-122"/>
              <a:ea typeface="华文楷体" pitchFamily="2" charset="-122"/>
            </a:endParaRPr>
          </a:p>
        </p:txBody>
      </p:sp>
      <p:sp>
        <p:nvSpPr>
          <p:cNvPr id="3" name="矩形 2"/>
          <p:cNvSpPr/>
          <p:nvPr/>
        </p:nvSpPr>
        <p:spPr>
          <a:xfrm>
            <a:off x="0" y="1327479"/>
            <a:ext cx="9036496" cy="5016758"/>
          </a:xfrm>
          <a:prstGeom prst="rect">
            <a:avLst/>
          </a:prstGeom>
        </p:spPr>
        <p:txBody>
          <a:bodyPr wrap="square">
            <a:spAutoFit/>
          </a:bodyPr>
          <a:lstStyle/>
          <a:p>
            <a:r>
              <a:rPr lang="zh-CN" altLang="en-US" sz="3200" dirty="0" smtClean="0">
                <a:latin typeface="华文楷体" pitchFamily="2" charset="-122"/>
                <a:ea typeface="华文楷体" pitchFamily="2" charset="-122"/>
              </a:rPr>
              <a:t>      日本</a:t>
            </a:r>
            <a:r>
              <a:rPr lang="zh-CN" altLang="en-US" sz="3200" dirty="0">
                <a:latin typeface="华文楷体" pitchFamily="2" charset="-122"/>
                <a:ea typeface="华文楷体" pitchFamily="2" charset="-122"/>
              </a:rPr>
              <a:t>制定并实施相关法律对垃圾分类处理进行规范，如</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废弃物处理法</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关于包装容器分类回收与促进再商品化的法律</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家电回收法</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食品回收法</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等与垃圾减量相关的法律。其中，</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废弃物处理法</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第</a:t>
            </a:r>
            <a:r>
              <a:rPr lang="en-US" altLang="zh-CN" sz="3200" dirty="0">
                <a:latin typeface="华文楷体" pitchFamily="2" charset="-122"/>
                <a:ea typeface="华文楷体" pitchFamily="2" charset="-122"/>
              </a:rPr>
              <a:t>25</a:t>
            </a:r>
            <a:r>
              <a:rPr lang="zh-CN" altLang="en-US" sz="3200" dirty="0">
                <a:latin typeface="华文楷体" pitchFamily="2" charset="-122"/>
                <a:ea typeface="华文楷体" pitchFamily="2" charset="-122"/>
              </a:rPr>
              <a:t>条</a:t>
            </a:r>
            <a:r>
              <a:rPr lang="en-US" altLang="zh-CN" sz="3200" dirty="0">
                <a:latin typeface="华文楷体" pitchFamily="2" charset="-122"/>
                <a:ea typeface="华文楷体" pitchFamily="2" charset="-122"/>
              </a:rPr>
              <a:t>14</a:t>
            </a:r>
            <a:r>
              <a:rPr lang="zh-CN" altLang="en-US" sz="3200" dirty="0">
                <a:latin typeface="华文楷体" pitchFamily="2" charset="-122"/>
                <a:ea typeface="华文楷体" pitchFamily="2" charset="-122"/>
              </a:rPr>
              <a:t>款规定：胡乱丢弃废弃物者将被处以</a:t>
            </a:r>
            <a:r>
              <a:rPr lang="en-US" altLang="zh-CN" sz="3200" b="1" u="sng" dirty="0">
                <a:solidFill>
                  <a:srgbClr val="C00000"/>
                </a:solidFill>
                <a:latin typeface="华文楷体" pitchFamily="2" charset="-122"/>
                <a:ea typeface="华文楷体" pitchFamily="2" charset="-122"/>
              </a:rPr>
              <a:t>5</a:t>
            </a:r>
            <a:r>
              <a:rPr lang="zh-CN" altLang="en-US" sz="3200" dirty="0">
                <a:latin typeface="华文楷体" pitchFamily="2" charset="-122"/>
                <a:ea typeface="华文楷体" pitchFamily="2" charset="-122"/>
              </a:rPr>
              <a:t>年以下有期徒刑，并处罚金</a:t>
            </a:r>
            <a:r>
              <a:rPr lang="en-US" altLang="zh-CN" sz="3200" dirty="0">
                <a:latin typeface="华文楷体" pitchFamily="2" charset="-122"/>
                <a:ea typeface="华文楷体" pitchFamily="2" charset="-122"/>
              </a:rPr>
              <a:t>1000</a:t>
            </a:r>
            <a:r>
              <a:rPr lang="zh-CN" altLang="en-US" sz="3200" dirty="0">
                <a:latin typeface="华文楷体" pitchFamily="2" charset="-122"/>
                <a:ea typeface="华文楷体" pitchFamily="2" charset="-122"/>
              </a:rPr>
              <a:t>万日元（约合</a:t>
            </a:r>
            <a:r>
              <a:rPr lang="zh-CN" altLang="en-US" sz="3200" u="sng" dirty="0">
                <a:solidFill>
                  <a:srgbClr val="C00000"/>
                </a:solidFill>
                <a:latin typeface="华文楷体" pitchFamily="2" charset="-122"/>
                <a:ea typeface="华文楷体" pitchFamily="2" charset="-122"/>
              </a:rPr>
              <a:t>人民币</a:t>
            </a:r>
            <a:r>
              <a:rPr lang="en-US" altLang="zh-CN" sz="3200" u="sng" dirty="0">
                <a:solidFill>
                  <a:srgbClr val="C00000"/>
                </a:solidFill>
                <a:latin typeface="华文楷体" pitchFamily="2" charset="-122"/>
                <a:ea typeface="华文楷体" pitchFamily="2" charset="-122"/>
              </a:rPr>
              <a:t>83</a:t>
            </a:r>
            <a:r>
              <a:rPr lang="zh-CN" altLang="en-US" sz="3200" u="sng" dirty="0">
                <a:solidFill>
                  <a:srgbClr val="C00000"/>
                </a:solidFill>
                <a:latin typeface="华文楷体" pitchFamily="2" charset="-122"/>
                <a:ea typeface="华文楷体" pitchFamily="2" charset="-122"/>
              </a:rPr>
              <a:t>万</a:t>
            </a:r>
            <a:r>
              <a:rPr lang="zh-CN" altLang="en-US" sz="3200" dirty="0">
                <a:latin typeface="华文楷体" pitchFamily="2" charset="-122"/>
                <a:ea typeface="华文楷体" pitchFamily="2" charset="-122"/>
              </a:rPr>
              <a:t>元）；如胡乱丢弃废弃物者为企业或社团法人，将重罚</a:t>
            </a:r>
            <a:r>
              <a:rPr lang="en-US" altLang="zh-CN" sz="3200" dirty="0">
                <a:latin typeface="华文楷体" pitchFamily="2" charset="-122"/>
                <a:ea typeface="华文楷体" pitchFamily="2" charset="-122"/>
              </a:rPr>
              <a:t>3</a:t>
            </a:r>
            <a:r>
              <a:rPr lang="zh-CN" altLang="en-US" sz="3200" dirty="0">
                <a:latin typeface="华文楷体" pitchFamily="2" charset="-122"/>
                <a:ea typeface="华文楷体" pitchFamily="2" charset="-122"/>
              </a:rPr>
              <a:t>亿日元（约合</a:t>
            </a:r>
            <a:r>
              <a:rPr lang="zh-CN" altLang="en-US" sz="3200" u="sng" dirty="0">
                <a:solidFill>
                  <a:srgbClr val="C00000"/>
                </a:solidFill>
                <a:latin typeface="华文楷体" pitchFamily="2" charset="-122"/>
                <a:ea typeface="华文楷体" pitchFamily="2" charset="-122"/>
              </a:rPr>
              <a:t>人民币</a:t>
            </a:r>
            <a:r>
              <a:rPr lang="en-US" altLang="zh-CN" sz="3200" u="sng" dirty="0">
                <a:solidFill>
                  <a:srgbClr val="C00000"/>
                </a:solidFill>
                <a:latin typeface="华文楷体" pitchFamily="2" charset="-122"/>
                <a:ea typeface="华文楷体" pitchFamily="2" charset="-122"/>
              </a:rPr>
              <a:t>2500</a:t>
            </a:r>
            <a:r>
              <a:rPr lang="zh-CN" altLang="en-US" sz="3200" u="sng" dirty="0">
                <a:solidFill>
                  <a:srgbClr val="C00000"/>
                </a:solidFill>
                <a:latin typeface="华文楷体" pitchFamily="2" charset="-122"/>
                <a:ea typeface="华文楷体" pitchFamily="2" charset="-122"/>
              </a:rPr>
              <a:t>万元</a:t>
            </a:r>
            <a:r>
              <a:rPr lang="zh-CN" altLang="en-US" sz="3200" dirty="0">
                <a:latin typeface="华文楷体" pitchFamily="2" charset="-122"/>
                <a:ea typeface="华文楷体" pitchFamily="2" charset="-122"/>
              </a:rPr>
              <a:t>）。法律还要求公民如发现胡乱丢弃废弃物者请立即举报。</a:t>
            </a:r>
          </a:p>
        </p:txBody>
      </p:sp>
    </p:spTree>
    <p:extLst>
      <p:ext uri="{BB962C8B-B14F-4D97-AF65-F5344CB8AC3E}">
        <p14:creationId xmlns:p14="http://schemas.microsoft.com/office/powerpoint/2010/main" val="31751376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1640" y="178487"/>
            <a:ext cx="6912768" cy="707886"/>
          </a:xfrm>
          <a:prstGeom prst="rect">
            <a:avLst/>
          </a:prstGeom>
          <a:noFill/>
        </p:spPr>
        <p:txBody>
          <a:bodyPr wrap="square" rtlCol="0">
            <a:spAutoFit/>
          </a:bodyPr>
          <a:lstStyle/>
          <a:p>
            <a:pPr algn="ctr"/>
            <a:r>
              <a:rPr lang="zh-CN" altLang="en-US" sz="4000" dirty="0" smtClean="0">
                <a:solidFill>
                  <a:srgbClr val="FF0000"/>
                </a:solidFill>
                <a:latin typeface="华文楷体" pitchFamily="2" charset="-122"/>
                <a:ea typeface="华文楷体" pitchFamily="2" charset="-122"/>
              </a:rPr>
              <a:t>垃圾处理流程</a:t>
            </a:r>
            <a:endParaRPr lang="zh-CN" altLang="en-US" sz="4000" dirty="0">
              <a:solidFill>
                <a:srgbClr val="FF0000"/>
              </a:solidFill>
              <a:latin typeface="华文楷体" pitchFamily="2" charset="-122"/>
              <a:ea typeface="华文楷体" pitchFamily="2" charset="-122"/>
            </a:endParaRPr>
          </a:p>
        </p:txBody>
      </p:sp>
      <p:sp>
        <p:nvSpPr>
          <p:cNvPr id="4" name="矩形 3"/>
          <p:cNvSpPr/>
          <p:nvPr/>
        </p:nvSpPr>
        <p:spPr>
          <a:xfrm>
            <a:off x="305780" y="825701"/>
            <a:ext cx="8532440" cy="2554545"/>
          </a:xfrm>
          <a:prstGeom prst="rect">
            <a:avLst/>
          </a:prstGeom>
        </p:spPr>
        <p:txBody>
          <a:bodyPr wrap="square">
            <a:spAutoFit/>
          </a:bodyPr>
          <a:lstStyle/>
          <a:p>
            <a:r>
              <a:rPr lang="zh-CN" altLang="en-US" sz="3200" dirty="0">
                <a:latin typeface="华文楷体" pitchFamily="2" charset="-122"/>
                <a:ea typeface="华文楷体" pitchFamily="2" charset="-122"/>
              </a:rPr>
              <a:t>可燃垃圾</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垃圾焚烧厂</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一部分被处理成可燃棒，一部分被焚烧</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残渣一部分被回收利用，一部分被运到垃圾填埋场填</a:t>
            </a:r>
            <a:r>
              <a:rPr lang="zh-CN" altLang="en-US" sz="3200" dirty="0" smtClean="0">
                <a:latin typeface="华文楷体" pitchFamily="2" charset="-122"/>
                <a:ea typeface="华文楷体" pitchFamily="2" charset="-122"/>
              </a:rPr>
              <a:t>埋</a:t>
            </a:r>
            <a:endParaRPr lang="en-US" altLang="zh-CN" sz="3200" dirty="0" smtClean="0">
              <a:latin typeface="华文楷体" pitchFamily="2" charset="-122"/>
              <a:ea typeface="华文楷体" pitchFamily="2" charset="-122"/>
            </a:endParaRPr>
          </a:p>
          <a:p>
            <a:endParaRPr lang="en-US" altLang="zh-CN" sz="3200" dirty="0">
              <a:latin typeface="华文楷体" pitchFamily="2" charset="-122"/>
              <a:ea typeface="华文楷体" pitchFamily="2" charset="-122"/>
            </a:endParaRPr>
          </a:p>
          <a:p>
            <a:endParaRPr lang="zh-CN" altLang="en-US" sz="3200" dirty="0">
              <a:latin typeface="华文楷体" pitchFamily="2" charset="-122"/>
              <a:ea typeface="华文楷体" pitchFamily="2" charset="-122"/>
            </a:endParaRPr>
          </a:p>
        </p:txBody>
      </p:sp>
      <p:sp>
        <p:nvSpPr>
          <p:cNvPr id="5" name="矩形 4"/>
          <p:cNvSpPr/>
          <p:nvPr/>
        </p:nvSpPr>
        <p:spPr>
          <a:xfrm>
            <a:off x="305780" y="2402677"/>
            <a:ext cx="8658708" cy="1569660"/>
          </a:xfrm>
          <a:prstGeom prst="rect">
            <a:avLst/>
          </a:prstGeom>
        </p:spPr>
        <p:txBody>
          <a:bodyPr wrap="square">
            <a:spAutoFit/>
          </a:bodyPr>
          <a:lstStyle/>
          <a:p>
            <a:endParaRPr lang="en-US" altLang="zh-CN" sz="3200" dirty="0" smtClean="0">
              <a:latin typeface="华文楷体" pitchFamily="2" charset="-122"/>
              <a:ea typeface="华文楷体" pitchFamily="2" charset="-122"/>
            </a:endParaRPr>
          </a:p>
          <a:p>
            <a:r>
              <a:rPr lang="zh-CN" altLang="en-US" sz="3200" dirty="0" smtClean="0">
                <a:latin typeface="华文楷体" pitchFamily="2" charset="-122"/>
                <a:ea typeface="华文楷体" pitchFamily="2" charset="-122"/>
              </a:rPr>
              <a:t>不可</a:t>
            </a:r>
            <a:r>
              <a:rPr lang="zh-CN" altLang="en-US" sz="3200" dirty="0">
                <a:latin typeface="华文楷体" pitchFamily="2" charset="-122"/>
                <a:ea typeface="华文楷体" pitchFamily="2" charset="-122"/>
              </a:rPr>
              <a:t>然垃圾</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中转站</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不可然垃圾处理厂</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拆解利用成再生品，剩余物送往填埋场</a:t>
            </a:r>
          </a:p>
        </p:txBody>
      </p:sp>
      <p:sp>
        <p:nvSpPr>
          <p:cNvPr id="6" name="矩形 5"/>
          <p:cNvSpPr/>
          <p:nvPr/>
        </p:nvSpPr>
        <p:spPr>
          <a:xfrm>
            <a:off x="426254" y="3512166"/>
            <a:ext cx="8411965" cy="2062103"/>
          </a:xfrm>
          <a:prstGeom prst="rect">
            <a:avLst/>
          </a:prstGeom>
        </p:spPr>
        <p:txBody>
          <a:bodyPr wrap="square">
            <a:spAutoFit/>
          </a:bodyPr>
          <a:lstStyle/>
          <a:p>
            <a:endParaRPr lang="en-US" altLang="zh-CN" sz="3200" dirty="0" smtClean="0">
              <a:latin typeface="华文楷体" pitchFamily="2" charset="-122"/>
              <a:ea typeface="华文楷体" pitchFamily="2" charset="-122"/>
            </a:endParaRPr>
          </a:p>
          <a:p>
            <a:endParaRPr lang="en-US" altLang="zh-CN" sz="3200" dirty="0" smtClean="0">
              <a:latin typeface="华文楷体" pitchFamily="2" charset="-122"/>
              <a:ea typeface="华文楷体" pitchFamily="2" charset="-122"/>
            </a:endParaRPr>
          </a:p>
          <a:p>
            <a:r>
              <a:rPr lang="zh-CN" altLang="en-US" sz="3200" dirty="0" smtClean="0">
                <a:latin typeface="华文楷体" pitchFamily="2" charset="-122"/>
                <a:ea typeface="华文楷体" pitchFamily="2" charset="-122"/>
              </a:rPr>
              <a:t>粗大</a:t>
            </a:r>
            <a:r>
              <a:rPr lang="zh-CN" altLang="en-US" sz="3200" dirty="0">
                <a:latin typeface="华文楷体" pitchFamily="2" charset="-122"/>
                <a:ea typeface="华文楷体" pitchFamily="2" charset="-122"/>
              </a:rPr>
              <a:t>垃圾</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破碎处理</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回收</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可燃部分送往焚烧厂，剩余部分送往填满场</a:t>
            </a:r>
          </a:p>
        </p:txBody>
      </p:sp>
      <p:sp>
        <p:nvSpPr>
          <p:cNvPr id="7" name="矩形 6"/>
          <p:cNvSpPr/>
          <p:nvPr/>
        </p:nvSpPr>
        <p:spPr>
          <a:xfrm>
            <a:off x="426254" y="5661248"/>
            <a:ext cx="8411966" cy="1077218"/>
          </a:xfrm>
          <a:prstGeom prst="rect">
            <a:avLst/>
          </a:prstGeom>
        </p:spPr>
        <p:txBody>
          <a:bodyPr wrap="square">
            <a:spAutoFit/>
          </a:bodyPr>
          <a:lstStyle/>
          <a:p>
            <a:r>
              <a:rPr lang="zh-CN" altLang="en-US" sz="3200" dirty="0">
                <a:latin typeface="华文楷体" pitchFamily="2" charset="-122"/>
                <a:ea typeface="华文楷体" pitchFamily="2" charset="-122"/>
              </a:rPr>
              <a:t>资源类垃圾</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再生设施厂</a:t>
            </a:r>
            <a:r>
              <a:rPr lang="en-US" altLang="zh-CN"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加工生产成再生品</a:t>
            </a:r>
          </a:p>
        </p:txBody>
      </p:sp>
    </p:spTree>
    <p:extLst>
      <p:ext uri="{BB962C8B-B14F-4D97-AF65-F5344CB8AC3E}">
        <p14:creationId xmlns:p14="http://schemas.microsoft.com/office/powerpoint/2010/main" val="37680375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188640"/>
            <a:ext cx="6912768" cy="646331"/>
          </a:xfrm>
          <a:prstGeom prst="rect">
            <a:avLst/>
          </a:prstGeom>
          <a:noFill/>
        </p:spPr>
        <p:txBody>
          <a:bodyPr wrap="square" rtlCol="0">
            <a:spAutoFit/>
          </a:bodyPr>
          <a:lstStyle/>
          <a:p>
            <a:pPr algn="ctr"/>
            <a:r>
              <a:rPr lang="zh-CN" altLang="en-US" sz="3600" dirty="0" smtClean="0">
                <a:solidFill>
                  <a:srgbClr val="FF0000"/>
                </a:solidFill>
                <a:latin typeface="华文楷体" pitchFamily="2" charset="-122"/>
                <a:ea typeface="华文楷体" pitchFamily="2" charset="-122"/>
              </a:rPr>
              <a:t>垃圾都去哪啦</a:t>
            </a:r>
            <a:endParaRPr lang="zh-CN" altLang="en-US" sz="3600" dirty="0">
              <a:solidFill>
                <a:srgbClr val="FF0000"/>
              </a:solidFill>
              <a:latin typeface="华文楷体" pitchFamily="2" charset="-122"/>
              <a:ea typeface="华文楷体" pitchFamily="2" charset="-122"/>
            </a:endParaRPr>
          </a:p>
        </p:txBody>
      </p:sp>
      <p:sp>
        <p:nvSpPr>
          <p:cNvPr id="3" name="矩形 2"/>
          <p:cNvSpPr/>
          <p:nvPr/>
        </p:nvSpPr>
        <p:spPr>
          <a:xfrm>
            <a:off x="627336" y="980728"/>
            <a:ext cx="8193136" cy="2677656"/>
          </a:xfrm>
          <a:prstGeom prst="rect">
            <a:avLst/>
          </a:prstGeom>
        </p:spPr>
        <p:txBody>
          <a:bodyPr wrap="square">
            <a:spAutoFit/>
          </a:bodyPr>
          <a:lstStyle/>
          <a:p>
            <a:r>
              <a:rPr lang="zh-CN" altLang="en-US" sz="2400" dirty="0">
                <a:latin typeface="华文楷体" pitchFamily="2" charset="-122"/>
                <a:ea typeface="华文楷体" pitchFamily="2" charset="-122"/>
              </a:rPr>
              <a:t>可燃垃圾会被制作成“可燃棒”，给一些工厂当作燃料。而垃圾焚烧产生的炉渣，被用于道路设施建设和维修，目前还在试验用于制造砖石等建材制品。垃圾中的重金属，被锅炉高温融化后，通过沉淀重新结晶成为块状物，制成金属块和金属棒，卖给电子零件制造厂商，再用来加工电子零件</a:t>
            </a:r>
            <a:r>
              <a:rPr lang="zh-CN" altLang="en-US" sz="2400" dirty="0" smtClean="0">
                <a:latin typeface="华文楷体" pitchFamily="2" charset="-122"/>
                <a:ea typeface="华文楷体" pitchFamily="2" charset="-122"/>
              </a:rPr>
              <a:t>。</a:t>
            </a:r>
            <a:endParaRPr lang="en-US" altLang="zh-CN" sz="2400" dirty="0" smtClean="0">
              <a:latin typeface="华文楷体" pitchFamily="2" charset="-122"/>
              <a:ea typeface="华文楷体" pitchFamily="2" charset="-122"/>
            </a:endParaRPr>
          </a:p>
          <a:p>
            <a:endParaRPr lang="en-US" altLang="zh-CN" sz="2400" dirty="0">
              <a:latin typeface="华文楷体" pitchFamily="2" charset="-122"/>
              <a:ea typeface="华文楷体" pitchFamily="2" charset="-122"/>
            </a:endParaRPr>
          </a:p>
          <a:p>
            <a:endParaRPr lang="zh-CN" altLang="en-US" sz="2400" dirty="0">
              <a:latin typeface="华文楷体" pitchFamily="2" charset="-122"/>
              <a:ea typeface="华文楷体" pitchFamily="2" charset="-122"/>
            </a:endParaRPr>
          </a:p>
        </p:txBody>
      </p:sp>
      <p:sp>
        <p:nvSpPr>
          <p:cNvPr id="4" name="矩形 3"/>
          <p:cNvSpPr/>
          <p:nvPr/>
        </p:nvSpPr>
        <p:spPr>
          <a:xfrm>
            <a:off x="627336" y="2919720"/>
            <a:ext cx="8208912" cy="3046988"/>
          </a:xfrm>
          <a:prstGeom prst="rect">
            <a:avLst/>
          </a:prstGeom>
        </p:spPr>
        <p:txBody>
          <a:bodyPr wrap="square">
            <a:spAutoFit/>
          </a:bodyPr>
          <a:lstStyle/>
          <a:p>
            <a:endParaRPr lang="en-US" altLang="zh-CN" sz="2400" dirty="0" smtClean="0">
              <a:latin typeface="华文楷体" pitchFamily="2" charset="-122"/>
              <a:ea typeface="华文楷体" pitchFamily="2" charset="-122"/>
            </a:endParaRPr>
          </a:p>
          <a:p>
            <a:endParaRPr lang="en-US" altLang="zh-CN" sz="2400" dirty="0">
              <a:latin typeface="华文楷体" pitchFamily="2" charset="-122"/>
              <a:ea typeface="华文楷体" pitchFamily="2" charset="-122"/>
            </a:endParaRPr>
          </a:p>
          <a:p>
            <a:r>
              <a:rPr lang="zh-CN" altLang="en-US" sz="2400" dirty="0" smtClean="0">
                <a:latin typeface="华文楷体" pitchFamily="2" charset="-122"/>
                <a:ea typeface="华文楷体" pitchFamily="2" charset="-122"/>
              </a:rPr>
              <a:t>三</a:t>
            </a:r>
            <a:r>
              <a:rPr lang="zh-CN" altLang="en-US" sz="2400" dirty="0">
                <a:latin typeface="华文楷体" pitchFamily="2" charset="-122"/>
                <a:ea typeface="华文楷体" pitchFamily="2" charset="-122"/>
              </a:rPr>
              <a:t>荣调节器公司还开发了混合废纸回收系统，能够回收牛奶盒、巧克力盒等各种纸盒，即使各种纸盒掺杂在一起也没关系。即使纸盒表面带有铝薄膜等金属层或订书钉等金属，也能够在生产线上剥离和回收。以前往往作为可燃垃圾焚烧的各种废纸盒，现在都可以回收利用，生产出餐巾纸和卫生纸，例如６个牛奶盒就能生产出一卷卫生纸，大量节约了资源。</a:t>
            </a:r>
          </a:p>
        </p:txBody>
      </p:sp>
    </p:spTree>
    <p:extLst>
      <p:ext uri="{BB962C8B-B14F-4D97-AF65-F5344CB8AC3E}">
        <p14:creationId xmlns:p14="http://schemas.microsoft.com/office/powerpoint/2010/main" val="33305283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87624" y="548680"/>
            <a:ext cx="7560840" cy="2308324"/>
          </a:xfrm>
          <a:prstGeom prst="rect">
            <a:avLst/>
          </a:prstGeom>
        </p:spPr>
        <p:txBody>
          <a:bodyPr wrap="square">
            <a:spAutoFit/>
          </a:bodyPr>
          <a:lstStyle/>
          <a:p>
            <a:r>
              <a:rPr lang="zh-CN" altLang="en-US" sz="2400" dirty="0">
                <a:latin typeface="华文楷体" pitchFamily="2" charset="-122"/>
                <a:ea typeface="华文楷体" pitchFamily="2" charset="-122"/>
              </a:rPr>
              <a:t>而食品残渣由于水分量很多，运输和焚烧处理的成本都非常高，而ＳＯＫＥＮ公司开发出的称为“大地之友”的食品残渣处理设备，利用独特的生物工程技术，实现了高速发酵、分解和干燥，将剩菜、剩饭、菜叶等倒入机器，在１８至２４小时之内就可以成为园艺和农业使用的堆肥</a:t>
            </a:r>
            <a:r>
              <a:rPr lang="zh-CN" altLang="en-US" dirty="0"/>
              <a:t>。</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848" y="3140968"/>
            <a:ext cx="3384376" cy="3433564"/>
          </a:xfrm>
          <a:prstGeom prst="rect">
            <a:avLst/>
          </a:prstGeom>
        </p:spPr>
      </p:pic>
    </p:spTree>
    <p:extLst>
      <p:ext uri="{BB962C8B-B14F-4D97-AF65-F5344CB8AC3E}">
        <p14:creationId xmlns:p14="http://schemas.microsoft.com/office/powerpoint/2010/main" val="780438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3528" y="908720"/>
            <a:ext cx="8712968" cy="1200329"/>
          </a:xfrm>
          <a:prstGeom prst="rect">
            <a:avLst/>
          </a:prstGeom>
        </p:spPr>
        <p:txBody>
          <a:bodyPr wrap="square">
            <a:spAutoFit/>
          </a:bodyPr>
          <a:lstStyle/>
          <a:p>
            <a:r>
              <a:rPr lang="zh-CN" altLang="en-US" sz="2400" dirty="0">
                <a:latin typeface="华文楷体" pitchFamily="2" charset="-122"/>
                <a:ea typeface="华文楷体" pitchFamily="2" charset="-122"/>
              </a:rPr>
              <a:t>从旧手机中每吨约可提炼出</a:t>
            </a:r>
            <a:r>
              <a:rPr lang="en-US" altLang="zh-CN" sz="2400" dirty="0">
                <a:latin typeface="华文楷体" pitchFamily="2" charset="-122"/>
                <a:ea typeface="华文楷体" pitchFamily="2" charset="-122"/>
              </a:rPr>
              <a:t>250</a:t>
            </a:r>
            <a:r>
              <a:rPr lang="zh-CN" altLang="en-US" sz="2400" dirty="0">
                <a:latin typeface="华文楷体" pitchFamily="2" charset="-122"/>
                <a:ea typeface="华文楷体" pitchFamily="2" charset="-122"/>
              </a:rPr>
              <a:t>克的金，回收率比矿石还高。在日本，含有金、银以及稀有元素铟等的旧家电和旧手机被称为“城市矿山”，对于日本而言，它们就是“宝山”。</a:t>
            </a:r>
            <a:endParaRPr lang="en-US" altLang="zh-CN" sz="2400" dirty="0">
              <a:latin typeface="华文楷体" pitchFamily="2" charset="-122"/>
              <a:ea typeface="华文楷体" pitchFamily="2" charset="-122"/>
            </a:endParaRPr>
          </a:p>
        </p:txBody>
      </p:sp>
      <p:sp>
        <p:nvSpPr>
          <p:cNvPr id="4" name="矩形 3"/>
          <p:cNvSpPr/>
          <p:nvPr/>
        </p:nvSpPr>
        <p:spPr>
          <a:xfrm>
            <a:off x="323528" y="3140968"/>
            <a:ext cx="8634548" cy="3046988"/>
          </a:xfrm>
          <a:prstGeom prst="rect">
            <a:avLst/>
          </a:prstGeom>
        </p:spPr>
        <p:txBody>
          <a:bodyPr wrap="square">
            <a:spAutoFit/>
          </a:bodyPr>
          <a:lstStyle/>
          <a:p>
            <a:r>
              <a:rPr lang="zh-CN" altLang="en-US" sz="2400" dirty="0">
                <a:latin typeface="华文楷体" pitchFamily="2" charset="-122"/>
                <a:ea typeface="华文楷体" pitchFamily="2" charset="-122"/>
              </a:rPr>
              <a:t>报告指出，日本国内的“城市矿山”蕴藏的黄金约有６８００吨，白银约６万吨，稀有金属的铟有１７００吨，钽约４４００吨。相当于全球黄金储量１６％，白银储量的２２％，铟储量的６１％，钽储量的１０％。</a:t>
            </a:r>
          </a:p>
          <a:p>
            <a:r>
              <a:rPr lang="zh-CN" altLang="en-US" sz="2400" dirty="0">
                <a:latin typeface="华文楷体" pitchFamily="2" charset="-122"/>
                <a:ea typeface="华文楷体" pitchFamily="2" charset="-122"/>
              </a:rPr>
              <a:t>值得注意的是，“城市矿山”要比真正的矿山更具价值。比如一部旧手机可以提取约</a:t>
            </a:r>
            <a:r>
              <a:rPr lang="en-US" altLang="zh-CN" sz="2400" dirty="0">
                <a:latin typeface="华文楷体" pitchFamily="2" charset="-122"/>
                <a:ea typeface="华文楷体" pitchFamily="2" charset="-122"/>
              </a:rPr>
              <a:t>0</a:t>
            </a:r>
            <a:r>
              <a:rPr lang="zh-CN" altLang="en-US" sz="2400" dirty="0">
                <a:latin typeface="华文楷体" pitchFamily="2" charset="-122"/>
                <a:ea typeface="华文楷体" pitchFamily="2" charset="-122"/>
              </a:rPr>
              <a:t>．</a:t>
            </a:r>
            <a:r>
              <a:rPr lang="en-US" altLang="zh-CN" sz="2400" dirty="0">
                <a:latin typeface="华文楷体" pitchFamily="2" charset="-122"/>
                <a:ea typeface="华文楷体" pitchFamily="2" charset="-122"/>
              </a:rPr>
              <a:t>03</a:t>
            </a:r>
            <a:r>
              <a:rPr lang="zh-CN" altLang="en-US" sz="2400" dirty="0">
                <a:latin typeface="华文楷体" pitchFamily="2" charset="-122"/>
                <a:ea typeface="华文楷体" pitchFamily="2" charset="-122"/>
              </a:rPr>
              <a:t>克黄金，也就是说一万部手机可以提取约</a:t>
            </a:r>
            <a:r>
              <a:rPr lang="en-US" altLang="zh-CN" sz="2400" dirty="0">
                <a:latin typeface="华文楷体" pitchFamily="2" charset="-122"/>
                <a:ea typeface="华文楷体" pitchFamily="2" charset="-122"/>
              </a:rPr>
              <a:t>300</a:t>
            </a:r>
            <a:r>
              <a:rPr lang="zh-CN" altLang="en-US" sz="2400" dirty="0">
                <a:latin typeface="华文楷体" pitchFamily="2" charset="-122"/>
                <a:ea typeface="华文楷体" pitchFamily="2" charset="-122"/>
              </a:rPr>
              <a:t>克黄金。而如果直接从金矿中采掘黄金的话，每吨矿石只能得到</a:t>
            </a:r>
            <a:r>
              <a:rPr lang="en-US" altLang="zh-CN" sz="2400" dirty="0">
                <a:latin typeface="华文楷体" pitchFamily="2" charset="-122"/>
                <a:ea typeface="华文楷体" pitchFamily="2" charset="-122"/>
              </a:rPr>
              <a:t>5</a:t>
            </a:r>
            <a:r>
              <a:rPr lang="zh-CN" altLang="en-US" sz="2400" dirty="0">
                <a:latin typeface="华文楷体" pitchFamily="2" charset="-122"/>
                <a:ea typeface="华文楷体" pitchFamily="2" charset="-122"/>
              </a:rPr>
              <a:t>克黄金</a:t>
            </a:r>
            <a:r>
              <a:rPr lang="zh-CN" altLang="en-US" dirty="0"/>
              <a:t>。</a:t>
            </a:r>
          </a:p>
        </p:txBody>
      </p:sp>
    </p:spTree>
    <p:extLst>
      <p:ext uri="{BB962C8B-B14F-4D97-AF65-F5344CB8AC3E}">
        <p14:creationId xmlns:p14="http://schemas.microsoft.com/office/powerpoint/2010/main" val="10898007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226" y="332656"/>
            <a:ext cx="7366000" cy="4419600"/>
          </a:xfrm>
          <a:prstGeom prst="rect">
            <a:avLst/>
          </a:prstGeom>
        </p:spPr>
      </p:pic>
      <p:sp>
        <p:nvSpPr>
          <p:cNvPr id="3" name="矩形 2"/>
          <p:cNvSpPr/>
          <p:nvPr/>
        </p:nvSpPr>
        <p:spPr>
          <a:xfrm>
            <a:off x="539552" y="4941168"/>
            <a:ext cx="8280920" cy="1569660"/>
          </a:xfrm>
          <a:prstGeom prst="rect">
            <a:avLst/>
          </a:prstGeom>
        </p:spPr>
        <p:txBody>
          <a:bodyPr wrap="square">
            <a:spAutoFit/>
          </a:bodyPr>
          <a:lstStyle/>
          <a:p>
            <a:r>
              <a:rPr lang="en-US" altLang="zh-CN" sz="2400" dirty="0">
                <a:latin typeface="华文楷体" pitchFamily="2" charset="-122"/>
                <a:ea typeface="华文楷体" pitchFamily="2" charset="-122"/>
              </a:rPr>
              <a:t>2014</a:t>
            </a:r>
            <a:r>
              <a:rPr lang="zh-CN" altLang="en-US" sz="2400" dirty="0">
                <a:latin typeface="华文楷体" pitchFamily="2" charset="-122"/>
                <a:ea typeface="华文楷体" pitchFamily="2" charset="-122"/>
              </a:rPr>
              <a:t>年</a:t>
            </a:r>
            <a:r>
              <a:rPr lang="en-US" altLang="zh-CN" sz="2400" dirty="0">
                <a:latin typeface="华文楷体" pitchFamily="2" charset="-122"/>
                <a:ea typeface="华文楷体" pitchFamily="2" charset="-122"/>
              </a:rPr>
              <a:t>6</a:t>
            </a:r>
            <a:r>
              <a:rPr lang="zh-CN" altLang="en-US" sz="2400" dirty="0">
                <a:latin typeface="华文楷体" pitchFamily="2" charset="-122"/>
                <a:ea typeface="华文楷体" pitchFamily="2" charset="-122"/>
              </a:rPr>
              <a:t>月</a:t>
            </a:r>
            <a:r>
              <a:rPr lang="en-US" altLang="zh-CN" sz="2400" dirty="0">
                <a:latin typeface="华文楷体" pitchFamily="2" charset="-122"/>
                <a:ea typeface="华文楷体" pitchFamily="2" charset="-122"/>
              </a:rPr>
              <a:t>19</a:t>
            </a:r>
            <a:r>
              <a:rPr lang="zh-CN" altLang="en-US" sz="2400" dirty="0">
                <a:latin typeface="华文楷体" pitchFamily="2" charset="-122"/>
                <a:ea typeface="华文楷体" pitchFamily="2" charset="-122"/>
              </a:rPr>
              <a:t>日，巴西沙丘竞技场，世界杯小组赛</a:t>
            </a:r>
            <a:r>
              <a:rPr lang="en-US" altLang="zh-CN" sz="2400" dirty="0">
                <a:latin typeface="华文楷体" pitchFamily="2" charset="-122"/>
                <a:ea typeface="华文楷体" pitchFamily="2" charset="-122"/>
              </a:rPr>
              <a:t>C</a:t>
            </a:r>
            <a:r>
              <a:rPr lang="zh-CN" altLang="en-US" sz="2400" dirty="0">
                <a:latin typeface="华文楷体" pitchFamily="2" charset="-122"/>
                <a:ea typeface="华文楷体" pitchFamily="2" charset="-122"/>
              </a:rPr>
              <a:t>组，日本</a:t>
            </a:r>
            <a:r>
              <a:rPr lang="en-US" altLang="zh-CN" sz="2400" dirty="0">
                <a:latin typeface="华文楷体" pitchFamily="2" charset="-122"/>
                <a:ea typeface="华文楷体" pitchFamily="2" charset="-122"/>
              </a:rPr>
              <a:t>0-0</a:t>
            </a:r>
            <a:r>
              <a:rPr lang="zh-CN" altLang="en-US" sz="2400" dirty="0">
                <a:latin typeface="华文楷体" pitchFamily="2" charset="-122"/>
                <a:ea typeface="华文楷体" pitchFamily="2" charset="-122"/>
              </a:rPr>
              <a:t>希腊。赛后，退场的日本球迷又捡垃圾了。从</a:t>
            </a:r>
            <a:r>
              <a:rPr lang="en-US" altLang="zh-CN" sz="2400" dirty="0">
                <a:latin typeface="华文楷体" pitchFamily="2" charset="-122"/>
                <a:ea typeface="华文楷体" pitchFamily="2" charset="-122"/>
              </a:rPr>
              <a:t>J</a:t>
            </a:r>
            <a:r>
              <a:rPr lang="zh-CN" altLang="en-US" sz="2400" dirty="0">
                <a:latin typeface="华文楷体" pitchFamily="2" charset="-122"/>
                <a:ea typeface="华文楷体" pitchFamily="2" charset="-122"/>
              </a:rPr>
              <a:t>联赛、亚冠，再到世界杯，“捡垃圾”的日本球迷已经成为大赛上一道独特的风景。</a:t>
            </a:r>
          </a:p>
        </p:txBody>
      </p:sp>
    </p:spTree>
    <p:extLst>
      <p:ext uri="{BB962C8B-B14F-4D97-AF65-F5344CB8AC3E}">
        <p14:creationId xmlns:p14="http://schemas.microsoft.com/office/powerpoint/2010/main" val="38580222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188640"/>
            <a:ext cx="4680520" cy="3008906"/>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147" y="3356992"/>
            <a:ext cx="5400600" cy="3240360"/>
          </a:xfrm>
          <a:prstGeom prst="rect">
            <a:avLst/>
          </a:prstGeom>
        </p:spPr>
      </p:pic>
      <p:sp>
        <p:nvSpPr>
          <p:cNvPr id="4" name="矩形 3"/>
          <p:cNvSpPr/>
          <p:nvPr/>
        </p:nvSpPr>
        <p:spPr>
          <a:xfrm>
            <a:off x="5364088" y="260648"/>
            <a:ext cx="3384375" cy="2308324"/>
          </a:xfrm>
          <a:prstGeom prst="rect">
            <a:avLst/>
          </a:prstGeom>
        </p:spPr>
        <p:txBody>
          <a:bodyPr wrap="square">
            <a:spAutoFit/>
          </a:bodyPr>
          <a:lstStyle/>
          <a:p>
            <a:r>
              <a:rPr lang="zh-CN" altLang="en-US" sz="2400" dirty="0">
                <a:latin typeface="华文楷体" pitchFamily="2" charset="-122"/>
                <a:ea typeface="华文楷体" pitchFamily="2" charset="-122"/>
              </a:rPr>
              <a:t>当地时间</a:t>
            </a:r>
            <a:r>
              <a:rPr lang="en-US" altLang="zh-CN" sz="2400" dirty="0">
                <a:latin typeface="华文楷体" pitchFamily="2" charset="-122"/>
                <a:ea typeface="华文楷体" pitchFamily="2" charset="-122"/>
              </a:rPr>
              <a:t>2014</a:t>
            </a:r>
            <a:r>
              <a:rPr lang="zh-CN" altLang="en-US" sz="2400" dirty="0">
                <a:latin typeface="华文楷体" pitchFamily="2" charset="-122"/>
                <a:ea typeface="华文楷体" pitchFamily="2" charset="-122"/>
              </a:rPr>
              <a:t>年</a:t>
            </a:r>
            <a:r>
              <a:rPr lang="en-US" altLang="zh-CN" sz="2400" dirty="0">
                <a:latin typeface="华文楷体" pitchFamily="2" charset="-122"/>
                <a:ea typeface="华文楷体" pitchFamily="2" charset="-122"/>
              </a:rPr>
              <a:t>6</a:t>
            </a:r>
            <a:r>
              <a:rPr lang="zh-CN" altLang="en-US" sz="2400" dirty="0">
                <a:latin typeface="华文楷体" pitchFamily="2" charset="-122"/>
                <a:ea typeface="华文楷体" pitchFamily="2" charset="-122"/>
              </a:rPr>
              <a:t>月</a:t>
            </a:r>
            <a:r>
              <a:rPr lang="en-US" altLang="zh-CN" sz="2400" dirty="0">
                <a:latin typeface="华文楷体" pitchFamily="2" charset="-122"/>
                <a:ea typeface="华文楷体" pitchFamily="2" charset="-122"/>
              </a:rPr>
              <a:t>22</a:t>
            </a:r>
            <a:r>
              <a:rPr lang="zh-CN" altLang="en-US" sz="2400" dirty="0">
                <a:latin typeface="华文楷体" pitchFamily="2" charset="-122"/>
                <a:ea typeface="华文楷体" pitchFamily="2" charset="-122"/>
              </a:rPr>
              <a:t>日，芝加哥，美国球迷聚集在格兰特公园观看世界杯小组赛美国对阵葡萄牙，比赛结束后人群散去，道路上垃圾满地。</a:t>
            </a:r>
          </a:p>
        </p:txBody>
      </p:sp>
      <p:sp>
        <p:nvSpPr>
          <p:cNvPr id="5" name="矩形 4"/>
          <p:cNvSpPr/>
          <p:nvPr/>
        </p:nvSpPr>
        <p:spPr>
          <a:xfrm>
            <a:off x="6228182" y="3645024"/>
            <a:ext cx="2664297" cy="1938992"/>
          </a:xfrm>
          <a:prstGeom prst="rect">
            <a:avLst/>
          </a:prstGeom>
        </p:spPr>
        <p:txBody>
          <a:bodyPr wrap="square">
            <a:spAutoFit/>
          </a:bodyPr>
          <a:lstStyle/>
          <a:p>
            <a:r>
              <a:rPr lang="en-US" altLang="zh-CN" sz="2400" dirty="0">
                <a:latin typeface="华文楷体" pitchFamily="2" charset="-122"/>
                <a:ea typeface="华文楷体" pitchFamily="2" charset="-122"/>
              </a:rPr>
              <a:t>2014</a:t>
            </a:r>
            <a:r>
              <a:rPr lang="zh-CN" altLang="en-US" sz="2400" dirty="0">
                <a:latin typeface="华文楷体" pitchFamily="2" charset="-122"/>
                <a:ea typeface="华文楷体" pitchFamily="2" charset="-122"/>
              </a:rPr>
              <a:t>年</a:t>
            </a:r>
            <a:r>
              <a:rPr lang="en-US" altLang="zh-CN" sz="2400" dirty="0">
                <a:latin typeface="华文楷体" pitchFamily="2" charset="-122"/>
                <a:ea typeface="华文楷体" pitchFamily="2" charset="-122"/>
              </a:rPr>
              <a:t>6</a:t>
            </a:r>
            <a:r>
              <a:rPr lang="zh-CN" altLang="en-US" sz="2400" dirty="0">
                <a:latin typeface="华文楷体" pitchFamily="2" charset="-122"/>
                <a:ea typeface="华文楷体" pitchFamily="2" charset="-122"/>
              </a:rPr>
              <a:t>月</a:t>
            </a:r>
            <a:r>
              <a:rPr lang="en-US" altLang="zh-CN" sz="2400" dirty="0">
                <a:latin typeface="华文楷体" pitchFamily="2" charset="-122"/>
                <a:ea typeface="华文楷体" pitchFamily="2" charset="-122"/>
              </a:rPr>
              <a:t>23</a:t>
            </a:r>
            <a:r>
              <a:rPr lang="zh-CN" altLang="en-US" sz="2400" dirty="0">
                <a:latin typeface="华文楷体" pitchFamily="2" charset="-122"/>
                <a:ea typeface="华文楷体" pitchFamily="2" charset="-122"/>
              </a:rPr>
              <a:t>日，韩国首尔，</a:t>
            </a:r>
            <a:r>
              <a:rPr lang="en-US" altLang="zh-CN" sz="2400" dirty="0">
                <a:latin typeface="华文楷体" pitchFamily="2" charset="-122"/>
                <a:ea typeface="华文楷体" pitchFamily="2" charset="-122"/>
              </a:rPr>
              <a:t>2014</a:t>
            </a:r>
            <a:r>
              <a:rPr lang="zh-CN" altLang="en-US" sz="2400" dirty="0">
                <a:latin typeface="华文楷体" pitchFamily="2" charset="-122"/>
                <a:ea typeface="华文楷体" pitchFamily="2" charset="-122"/>
              </a:rPr>
              <a:t>巴西世界杯，韩国球迷集聚看球，首尔广场垃圾遍地</a:t>
            </a:r>
          </a:p>
        </p:txBody>
      </p:sp>
    </p:spTree>
    <p:extLst>
      <p:ext uri="{BB962C8B-B14F-4D97-AF65-F5344CB8AC3E}">
        <p14:creationId xmlns:p14="http://schemas.microsoft.com/office/powerpoint/2010/main" val="2690661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504" y="116632"/>
            <a:ext cx="8568952" cy="6247864"/>
          </a:xfrm>
          <a:prstGeom prst="rect">
            <a:avLst/>
          </a:prstGeom>
        </p:spPr>
        <p:txBody>
          <a:bodyPr wrap="square">
            <a:spAutoFit/>
          </a:bodyPr>
          <a:lstStyle/>
          <a:p>
            <a:pPr algn="ctr"/>
            <a:r>
              <a:rPr lang="zh-CN" altLang="en-US" sz="4000" dirty="0">
                <a:solidFill>
                  <a:srgbClr val="FF0000"/>
                </a:solidFill>
                <a:latin typeface="华文楷体" pitchFamily="2" charset="-122"/>
                <a:ea typeface="华文楷体" pitchFamily="2" charset="-122"/>
              </a:rPr>
              <a:t>中国城市生活垃圾污染现状</a:t>
            </a:r>
          </a:p>
          <a:p>
            <a:r>
              <a:rPr lang="en-US" altLang="zh-CN" sz="2400" dirty="0">
                <a:latin typeface="华文楷体" pitchFamily="2" charset="-122"/>
                <a:ea typeface="华文楷体" pitchFamily="2" charset="-122"/>
              </a:rPr>
              <a:t>(1)</a:t>
            </a:r>
            <a:r>
              <a:rPr lang="zh-CN" altLang="en-US" sz="2400" dirty="0">
                <a:latin typeface="华文楷体" pitchFamily="2" charset="-122"/>
                <a:ea typeface="华文楷体" pitchFamily="2" charset="-122"/>
              </a:rPr>
              <a:t>垃圾露天堆放大量氨、硫化物等有害气体释放，严重污染了大气和城市的生活环境。</a:t>
            </a:r>
          </a:p>
          <a:p>
            <a:r>
              <a:rPr lang="en-US" altLang="zh-CN" sz="2400" dirty="0">
                <a:latin typeface="华文楷体" pitchFamily="2" charset="-122"/>
                <a:ea typeface="华文楷体" pitchFamily="2" charset="-122"/>
              </a:rPr>
              <a:t>(2)</a:t>
            </a:r>
            <a:r>
              <a:rPr lang="zh-CN" altLang="en-US" sz="2400" dirty="0">
                <a:latin typeface="华文楷体" pitchFamily="2" charset="-122"/>
                <a:ea typeface="华文楷体" pitchFamily="2" charset="-122"/>
              </a:rPr>
              <a:t>严重</a:t>
            </a:r>
            <a:r>
              <a:rPr lang="zh-CN" altLang="en-US" sz="2400" dirty="0" smtClean="0">
                <a:latin typeface="华文楷体" pitchFamily="2" charset="-122"/>
                <a:ea typeface="华文楷体" pitchFamily="2" charset="-122"/>
              </a:rPr>
              <a:t>污染水。有机物质和重金属</a:t>
            </a:r>
            <a:r>
              <a:rPr lang="zh-CN" altLang="en-US" sz="2400" dirty="0">
                <a:latin typeface="华文楷体" pitchFamily="2" charset="-122"/>
                <a:ea typeface="华文楷体" pitchFamily="2" charset="-122"/>
              </a:rPr>
              <a:t>和病原微生物三为一体的污染源，雨水淋入产生的渗滤液必然会造成地表水和地下水的严重污染。</a:t>
            </a:r>
          </a:p>
          <a:p>
            <a:r>
              <a:rPr lang="en-US" altLang="zh-CN" sz="2400" dirty="0">
                <a:latin typeface="华文楷体" pitchFamily="2" charset="-122"/>
                <a:ea typeface="华文楷体" pitchFamily="2" charset="-122"/>
              </a:rPr>
              <a:t>(3)</a:t>
            </a:r>
            <a:r>
              <a:rPr lang="zh-CN" altLang="en-US" sz="2400" dirty="0">
                <a:latin typeface="华文楷体" pitchFamily="2" charset="-122"/>
                <a:ea typeface="华文楷体" pitchFamily="2" charset="-122"/>
              </a:rPr>
              <a:t>生物性污染。垃圾中有许多致病微生物，同时垃圾往往是蚊、蝇、蟑螂和老鼠的孳生地</a:t>
            </a:r>
            <a:r>
              <a:rPr lang="zh-CN" altLang="en-US" sz="2400" dirty="0" smtClean="0">
                <a:latin typeface="华文楷体" pitchFamily="2" charset="-122"/>
                <a:ea typeface="华文楷体" pitchFamily="2" charset="-122"/>
              </a:rPr>
              <a:t>，必然</a:t>
            </a:r>
            <a:r>
              <a:rPr lang="zh-CN" altLang="en-US" sz="2400" dirty="0">
                <a:latin typeface="华文楷体" pitchFamily="2" charset="-122"/>
                <a:ea typeface="华文楷体" pitchFamily="2" charset="-122"/>
              </a:rPr>
              <a:t>危害</a:t>
            </a:r>
            <a:r>
              <a:rPr lang="zh-CN" altLang="en-US" sz="2400" dirty="0" smtClean="0">
                <a:latin typeface="华文楷体" pitchFamily="2" charset="-122"/>
                <a:ea typeface="华文楷体" pitchFamily="2" charset="-122"/>
              </a:rPr>
              <a:t>着人民身体</a:t>
            </a:r>
            <a:r>
              <a:rPr lang="zh-CN" altLang="en-US" sz="2400" dirty="0">
                <a:latin typeface="华文楷体" pitchFamily="2" charset="-122"/>
                <a:ea typeface="华文楷体" pitchFamily="2" charset="-122"/>
              </a:rPr>
              <a:t>健康。</a:t>
            </a:r>
          </a:p>
          <a:p>
            <a:r>
              <a:rPr lang="en-US" altLang="zh-CN" sz="2400" dirty="0">
                <a:latin typeface="华文楷体" pitchFamily="2" charset="-122"/>
                <a:ea typeface="华文楷体" pitchFamily="2" charset="-122"/>
              </a:rPr>
              <a:t>(4)</a:t>
            </a:r>
            <a:r>
              <a:rPr lang="zh-CN" altLang="en-US" sz="2400" dirty="0">
                <a:latin typeface="华文楷体" pitchFamily="2" charset="-122"/>
                <a:ea typeface="华文楷体" pitchFamily="2" charset="-122"/>
              </a:rPr>
              <a:t>侵占大量土地。据初步调查，</a:t>
            </a:r>
            <a:r>
              <a:rPr lang="en-US" altLang="zh-CN" sz="2400" dirty="0">
                <a:latin typeface="华文楷体" pitchFamily="2" charset="-122"/>
                <a:ea typeface="华文楷体" pitchFamily="2" charset="-122"/>
              </a:rPr>
              <a:t>2003 </a:t>
            </a:r>
            <a:r>
              <a:rPr lang="zh-CN" altLang="en-US" sz="2400" dirty="0">
                <a:latin typeface="华文楷体" pitchFamily="2" charset="-122"/>
                <a:ea typeface="华文楷体" pitchFamily="2" charset="-122"/>
              </a:rPr>
              <a:t>年全国 </a:t>
            </a:r>
            <a:r>
              <a:rPr lang="en-US" altLang="zh-CN" sz="2400" dirty="0">
                <a:latin typeface="华文楷体" pitchFamily="2" charset="-122"/>
                <a:ea typeface="华文楷体" pitchFamily="2" charset="-122"/>
              </a:rPr>
              <a:t>668 </a:t>
            </a:r>
            <a:r>
              <a:rPr lang="zh-CN" altLang="en-US" sz="2400" dirty="0">
                <a:latin typeface="华文楷体" pitchFamily="2" charset="-122"/>
                <a:ea typeface="华文楷体" pitchFamily="2" charset="-122"/>
              </a:rPr>
              <a:t>座城市中已有 </a:t>
            </a:r>
            <a:r>
              <a:rPr lang="en-US" altLang="zh-CN" sz="2400" dirty="0">
                <a:latin typeface="华文楷体" pitchFamily="2" charset="-122"/>
                <a:ea typeface="华文楷体" pitchFamily="2" charset="-122"/>
              </a:rPr>
              <a:t>2/3 </a:t>
            </a:r>
            <a:r>
              <a:rPr lang="zh-CN" altLang="en-US" sz="2400" dirty="0">
                <a:latin typeface="华文楷体" pitchFamily="2" charset="-122"/>
                <a:ea typeface="华文楷体" pitchFamily="2" charset="-122"/>
              </a:rPr>
              <a:t>被垃圾带所包围全国垃圾存占地累计 </a:t>
            </a:r>
            <a:r>
              <a:rPr lang="en-US" altLang="zh-CN" sz="2400" dirty="0">
                <a:latin typeface="华文楷体" pitchFamily="2" charset="-122"/>
                <a:ea typeface="华文楷体" pitchFamily="2" charset="-122"/>
              </a:rPr>
              <a:t>80 </a:t>
            </a:r>
            <a:r>
              <a:rPr lang="zh-CN" altLang="en-US" sz="2400" dirty="0">
                <a:latin typeface="华文楷体" pitchFamily="2" charset="-122"/>
                <a:ea typeface="华文楷体" pitchFamily="2" charset="-122"/>
              </a:rPr>
              <a:t>万亩。</a:t>
            </a:r>
          </a:p>
          <a:p>
            <a:r>
              <a:rPr lang="en-US" altLang="zh-CN" sz="2400" dirty="0">
                <a:latin typeface="华文楷体" pitchFamily="2" charset="-122"/>
                <a:ea typeface="华文楷体" pitchFamily="2" charset="-122"/>
              </a:rPr>
              <a:t>(5)</a:t>
            </a:r>
            <a:r>
              <a:rPr lang="zh-CN" altLang="en-US" sz="2400" dirty="0">
                <a:latin typeface="华文楷体" pitchFamily="2" charset="-122"/>
                <a:ea typeface="华文楷体" pitchFamily="2" charset="-122"/>
              </a:rPr>
              <a:t>垃圾爆炸事故不断发生。随着城市中有机物含量的提高和由露天分散堆放变为集中堆存，只采用简单覆盖易造成产生甲烷气体的厌氧环境，易燃易爆。</a:t>
            </a:r>
          </a:p>
          <a:p>
            <a:r>
              <a:rPr lang="en-US" altLang="zh-CN" sz="2400" dirty="0">
                <a:latin typeface="华文楷体" pitchFamily="2" charset="-122"/>
                <a:ea typeface="华文楷体" pitchFamily="2" charset="-122"/>
              </a:rPr>
              <a:t>(6)60%</a:t>
            </a:r>
            <a:r>
              <a:rPr lang="zh-CN" altLang="en-US" sz="2400" dirty="0">
                <a:latin typeface="华文楷体" pitchFamily="2" charset="-122"/>
                <a:ea typeface="华文楷体" pitchFamily="2" charset="-122"/>
              </a:rPr>
              <a:t>以上的城市生活垃圾主要是由小区居民的有机垃圾二次污染后所产生的，也就是说，小区有机垃圾的不断增多是城市生活垃圾不断增加的源头</a:t>
            </a:r>
            <a:r>
              <a:rPr lang="zh-CN" altLang="en-US" sz="2400" dirty="0" smtClean="0">
                <a:latin typeface="华文楷体" pitchFamily="2" charset="-122"/>
                <a:ea typeface="华文楷体" pitchFamily="2" charset="-122"/>
              </a:rPr>
              <a:t>。</a:t>
            </a:r>
            <a:endParaRPr lang="zh-CN" altLang="en-US" sz="2400" dirty="0">
              <a:latin typeface="华文楷体" pitchFamily="2" charset="-122"/>
              <a:ea typeface="华文楷体" pitchFamily="2" charset="-122"/>
            </a:endParaRPr>
          </a:p>
        </p:txBody>
      </p:sp>
    </p:spTree>
    <p:extLst>
      <p:ext uri="{BB962C8B-B14F-4D97-AF65-F5344CB8AC3E}">
        <p14:creationId xmlns:p14="http://schemas.microsoft.com/office/powerpoint/2010/main" val="4663549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090" y="116632"/>
            <a:ext cx="4513684" cy="2994077"/>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429000"/>
            <a:ext cx="4638718" cy="3096344"/>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4542" y="245292"/>
            <a:ext cx="3687276" cy="2796705"/>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87494" y="3028294"/>
            <a:ext cx="3834324" cy="3546750"/>
          </a:xfrm>
          <a:prstGeom prst="rect">
            <a:avLst/>
          </a:prstGeom>
        </p:spPr>
      </p:pic>
    </p:spTree>
    <p:extLst>
      <p:ext uri="{BB962C8B-B14F-4D97-AF65-F5344CB8AC3E}">
        <p14:creationId xmlns:p14="http://schemas.microsoft.com/office/powerpoint/2010/main" val="793868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4000" cy="6858000"/>
          </a:xfrm>
          <a:prstGeom prst="rect">
            <a:avLst/>
          </a:prstGeom>
        </p:spPr>
      </p:pic>
    </p:spTree>
    <p:extLst>
      <p:ext uri="{BB962C8B-B14F-4D97-AF65-F5344CB8AC3E}">
        <p14:creationId xmlns:p14="http://schemas.microsoft.com/office/powerpoint/2010/main" val="978629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日本将垃圾分类做到极致"/>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4639583" cy="6741368"/>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76977"/>
            <a:ext cx="4081971" cy="6698141"/>
          </a:xfrm>
          <a:prstGeom prst="rect">
            <a:avLst/>
          </a:prstGeom>
        </p:spPr>
      </p:pic>
    </p:spTree>
    <p:extLst>
      <p:ext uri="{BB962C8B-B14F-4D97-AF65-F5344CB8AC3E}">
        <p14:creationId xmlns:p14="http://schemas.microsoft.com/office/powerpoint/2010/main" val="34702727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66110" cy="6858000"/>
          </a:xfrm>
          <a:prstGeom prst="rect">
            <a:avLst/>
          </a:prstGeom>
        </p:spPr>
      </p:pic>
    </p:spTree>
    <p:extLst>
      <p:ext uri="{BB962C8B-B14F-4D97-AF65-F5344CB8AC3E}">
        <p14:creationId xmlns:p14="http://schemas.microsoft.com/office/powerpoint/2010/main" val="3579525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4437112"/>
            <a:ext cx="8208911" cy="1815882"/>
          </a:xfrm>
          <a:prstGeom prst="rect">
            <a:avLst/>
          </a:prstGeom>
        </p:spPr>
        <p:txBody>
          <a:bodyPr wrap="square">
            <a:spAutoFit/>
          </a:bodyPr>
          <a:lstStyle/>
          <a:p>
            <a:r>
              <a:rPr lang="zh-CN" altLang="zh-CN" sz="2800" b="1" dirty="0" smtClean="0">
                <a:latin typeface="华文楷体" pitchFamily="2" charset="-122"/>
                <a:ea typeface="华文楷体" pitchFamily="2" charset="-122"/>
              </a:rPr>
              <a:t>其间</a:t>
            </a:r>
            <a:r>
              <a:rPr lang="zh-CN" altLang="zh-CN" sz="2800" b="1" dirty="0">
                <a:latin typeface="华文楷体" pitchFamily="2" charset="-122"/>
                <a:ea typeface="华文楷体" pitchFamily="2" charset="-122"/>
              </a:rPr>
              <a:t>的纸盒、外包的塑料薄膜、封口处的那圈</a:t>
            </a:r>
            <a:r>
              <a:rPr lang="zh-CN" altLang="zh-CN" sz="2800" b="1" dirty="0" smtClean="0">
                <a:latin typeface="华文楷体" pitchFamily="2" charset="-122"/>
                <a:ea typeface="华文楷体" pitchFamily="2" charset="-122"/>
              </a:rPr>
              <a:t>铝箔</a:t>
            </a:r>
            <a:endParaRPr lang="en-US" altLang="zh-CN" sz="2800" b="1" dirty="0" smtClean="0">
              <a:latin typeface="华文楷体" pitchFamily="2" charset="-122"/>
              <a:ea typeface="华文楷体" pitchFamily="2" charset="-122"/>
            </a:endParaRPr>
          </a:p>
          <a:p>
            <a:endParaRPr lang="en-US" altLang="zh-CN" sz="2800" b="1" dirty="0">
              <a:latin typeface="华文楷体" pitchFamily="2" charset="-122"/>
              <a:ea typeface="华文楷体" pitchFamily="2" charset="-122"/>
            </a:endParaRPr>
          </a:p>
          <a:p>
            <a:r>
              <a:rPr lang="zh-CN" altLang="zh-CN" sz="2800" b="1" dirty="0" smtClean="0">
                <a:latin typeface="华文楷体" pitchFamily="2" charset="-122"/>
                <a:ea typeface="华文楷体" pitchFamily="2" charset="-122"/>
              </a:rPr>
              <a:t>外包</a:t>
            </a:r>
            <a:r>
              <a:rPr lang="zh-CN" altLang="zh-CN" sz="2800" b="1" dirty="0">
                <a:latin typeface="华文楷体" pitchFamily="2" charset="-122"/>
                <a:ea typeface="华文楷体" pitchFamily="2" charset="-122"/>
              </a:rPr>
              <a:t>是塑料，盒子是纸，铝箔是金属，所以这件东西就要分三类丢弃。</a:t>
            </a:r>
            <a:endParaRPr lang="zh-CN" altLang="en-US" sz="2800" dirty="0">
              <a:latin typeface="华文楷体" pitchFamily="2" charset="-122"/>
              <a:ea typeface="华文楷体" pitchFamily="2"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69066"/>
            <a:ext cx="4975200" cy="3731400"/>
          </a:xfrm>
          <a:prstGeom prst="rect">
            <a:avLst/>
          </a:prstGeom>
        </p:spPr>
      </p:pic>
    </p:spTree>
    <p:extLst>
      <p:ext uri="{BB962C8B-B14F-4D97-AF65-F5344CB8AC3E}">
        <p14:creationId xmlns:p14="http://schemas.microsoft.com/office/powerpoint/2010/main" val="359027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6928" y="1412776"/>
            <a:ext cx="5238750" cy="3848100"/>
          </a:xfrm>
          <a:prstGeom prst="rect">
            <a:avLst/>
          </a:prstGeom>
        </p:spPr>
      </p:pic>
      <p:sp>
        <p:nvSpPr>
          <p:cNvPr id="3" name="矩形 2"/>
          <p:cNvSpPr/>
          <p:nvPr/>
        </p:nvSpPr>
        <p:spPr>
          <a:xfrm>
            <a:off x="1187624" y="5709201"/>
            <a:ext cx="7326982" cy="523220"/>
          </a:xfrm>
          <a:prstGeom prst="rect">
            <a:avLst/>
          </a:prstGeom>
        </p:spPr>
        <p:txBody>
          <a:bodyPr wrap="square">
            <a:spAutoFit/>
          </a:bodyPr>
          <a:lstStyle/>
          <a:p>
            <a:r>
              <a:rPr lang="zh-CN" altLang="en-US" sz="2800" dirty="0">
                <a:latin typeface="华文楷体" pitchFamily="2" charset="-122"/>
                <a:ea typeface="华文楷体" pitchFamily="2" charset="-122"/>
              </a:rPr>
              <a:t>日本对一半以上的人口实行垃圾从量收费</a:t>
            </a:r>
            <a:r>
              <a:rPr lang="zh-CN" altLang="en-US" sz="2800" dirty="0" smtClean="0">
                <a:latin typeface="华文楷体" pitchFamily="2" charset="-122"/>
                <a:ea typeface="华文楷体" pitchFamily="2" charset="-122"/>
              </a:rPr>
              <a:t>。</a:t>
            </a:r>
            <a:endParaRPr lang="zh-CN" altLang="en-US" sz="2800" dirty="0">
              <a:latin typeface="华文楷体" pitchFamily="2" charset="-122"/>
              <a:ea typeface="华文楷体" pitchFamily="2" charset="-122"/>
            </a:endParaRPr>
          </a:p>
        </p:txBody>
      </p:sp>
      <p:sp>
        <p:nvSpPr>
          <p:cNvPr id="4" name="TextBox 3"/>
          <p:cNvSpPr txBox="1"/>
          <p:nvPr/>
        </p:nvSpPr>
        <p:spPr>
          <a:xfrm>
            <a:off x="1403648" y="122729"/>
            <a:ext cx="6552728" cy="707886"/>
          </a:xfrm>
          <a:prstGeom prst="rect">
            <a:avLst/>
          </a:prstGeom>
          <a:noFill/>
        </p:spPr>
        <p:txBody>
          <a:bodyPr wrap="square" rtlCol="0">
            <a:spAutoFit/>
          </a:bodyPr>
          <a:lstStyle/>
          <a:p>
            <a:pPr algn="ctr"/>
            <a:r>
              <a:rPr lang="zh-CN" altLang="en-US" sz="4000" dirty="0" smtClean="0">
                <a:solidFill>
                  <a:srgbClr val="FF0000"/>
                </a:solidFill>
                <a:latin typeface="华文楷体" pitchFamily="2" charset="-122"/>
                <a:ea typeface="华文楷体" pitchFamily="2" charset="-122"/>
              </a:rPr>
              <a:t>二，扔垃圾袋要付费的</a:t>
            </a:r>
            <a:endParaRPr lang="zh-CN" altLang="en-US" sz="4000" dirty="0">
              <a:solidFill>
                <a:srgbClr val="FF0000"/>
              </a:solidFill>
              <a:latin typeface="华文楷体" pitchFamily="2" charset="-122"/>
              <a:ea typeface="华文楷体" pitchFamily="2" charset="-122"/>
            </a:endParaRPr>
          </a:p>
        </p:txBody>
      </p:sp>
    </p:spTree>
    <p:extLst>
      <p:ext uri="{BB962C8B-B14F-4D97-AF65-F5344CB8AC3E}">
        <p14:creationId xmlns:p14="http://schemas.microsoft.com/office/powerpoint/2010/main" val="234241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098" y="1484784"/>
            <a:ext cx="4567917" cy="3355343"/>
          </a:xfrm>
          <a:prstGeom prst="rect">
            <a:avLst/>
          </a:prstGeom>
        </p:spPr>
      </p:pic>
      <p:sp>
        <p:nvSpPr>
          <p:cNvPr id="4" name="矩形 3"/>
          <p:cNvSpPr/>
          <p:nvPr/>
        </p:nvSpPr>
        <p:spPr>
          <a:xfrm>
            <a:off x="5004048" y="980728"/>
            <a:ext cx="3528392" cy="4832092"/>
          </a:xfrm>
          <a:prstGeom prst="rect">
            <a:avLst/>
          </a:prstGeom>
        </p:spPr>
        <p:txBody>
          <a:bodyPr wrap="square">
            <a:spAutoFit/>
          </a:bodyPr>
          <a:lstStyle/>
          <a:p>
            <a:r>
              <a:rPr lang="zh-CN" altLang="en-US" sz="2800" dirty="0" smtClean="0">
                <a:latin typeface="华文楷体" pitchFamily="2" charset="-122"/>
                <a:ea typeface="华文楷体" pitchFamily="2" charset="-122"/>
              </a:rPr>
              <a:t>每</a:t>
            </a:r>
            <a:r>
              <a:rPr lang="zh-CN" altLang="en-US" sz="2800" dirty="0">
                <a:latin typeface="华文楷体" pitchFamily="2" charset="-122"/>
                <a:ea typeface="华文楷体" pitchFamily="2" charset="-122"/>
              </a:rPr>
              <a:t>种垃圾有特定的颜色分类，袋子有系列号，并且每个地区只能用本地区的垃圾袋。这种垃圾袋的厚度余额为</a:t>
            </a:r>
            <a:r>
              <a:rPr lang="en-US" altLang="zh-CN" sz="2800" dirty="0">
                <a:latin typeface="华文楷体" pitchFamily="2" charset="-122"/>
                <a:ea typeface="华文楷体" pitchFamily="2" charset="-122"/>
              </a:rPr>
              <a:t>0.03</a:t>
            </a:r>
            <a:r>
              <a:rPr lang="zh-CN" altLang="en-US" sz="2800" dirty="0">
                <a:latin typeface="华文楷体" pitchFamily="2" charset="-122"/>
                <a:ea typeface="华文楷体" pitchFamily="2" charset="-122"/>
              </a:rPr>
              <a:t>毫米，容量一般分为</a:t>
            </a:r>
            <a:r>
              <a:rPr lang="en-US" altLang="zh-CN" sz="2800" dirty="0">
                <a:latin typeface="华文楷体" pitchFamily="2" charset="-122"/>
                <a:ea typeface="华文楷体" pitchFamily="2" charset="-122"/>
              </a:rPr>
              <a:t>10</a:t>
            </a:r>
            <a:r>
              <a:rPr lang="zh-CN" altLang="en-US" sz="2800" dirty="0">
                <a:latin typeface="华文楷体" pitchFamily="2" charset="-122"/>
                <a:ea typeface="华文楷体" pitchFamily="2" charset="-122"/>
              </a:rPr>
              <a:t>升、</a:t>
            </a:r>
            <a:r>
              <a:rPr lang="en-US" altLang="zh-CN" sz="2800" dirty="0">
                <a:latin typeface="华文楷体" pitchFamily="2" charset="-122"/>
                <a:ea typeface="华文楷体" pitchFamily="2" charset="-122"/>
              </a:rPr>
              <a:t>20</a:t>
            </a:r>
            <a:r>
              <a:rPr lang="zh-CN" altLang="en-US" sz="2800" dirty="0">
                <a:latin typeface="华文楷体" pitchFamily="2" charset="-122"/>
                <a:ea typeface="华文楷体" pitchFamily="2" charset="-122"/>
              </a:rPr>
              <a:t>升、</a:t>
            </a:r>
            <a:r>
              <a:rPr lang="en-US" altLang="zh-CN" sz="2800" dirty="0">
                <a:latin typeface="华文楷体" pitchFamily="2" charset="-122"/>
                <a:ea typeface="华文楷体" pitchFamily="2" charset="-122"/>
              </a:rPr>
              <a:t>30</a:t>
            </a:r>
            <a:r>
              <a:rPr lang="zh-CN" altLang="en-US" sz="2800" dirty="0">
                <a:latin typeface="华文楷体" pitchFamily="2" charset="-122"/>
                <a:ea typeface="华文楷体" pitchFamily="2" charset="-122"/>
              </a:rPr>
              <a:t>升和</a:t>
            </a:r>
            <a:r>
              <a:rPr lang="en-US" altLang="zh-CN" sz="2800" dirty="0">
                <a:latin typeface="华文楷体" pitchFamily="2" charset="-122"/>
                <a:ea typeface="华文楷体" pitchFamily="2" charset="-122"/>
              </a:rPr>
              <a:t>40</a:t>
            </a:r>
            <a:r>
              <a:rPr lang="zh-CN" altLang="en-US" sz="2800" dirty="0">
                <a:latin typeface="华文楷体" pitchFamily="2" charset="-122"/>
                <a:ea typeface="华文楷体" pitchFamily="2" charset="-122"/>
              </a:rPr>
              <a:t>升等，按大小，每个袋子分别相当</a:t>
            </a:r>
            <a:r>
              <a:rPr lang="zh-CN" altLang="en-US" sz="2800" dirty="0" smtClean="0">
                <a:latin typeface="华文楷体" pitchFamily="2" charset="-122"/>
                <a:ea typeface="华文楷体" pitchFamily="2" charset="-122"/>
              </a:rPr>
              <a:t>人民币</a:t>
            </a:r>
            <a:r>
              <a:rPr lang="en-US" altLang="zh-CN" sz="2800" dirty="0" smtClean="0">
                <a:latin typeface="华文楷体" pitchFamily="2" charset="-122"/>
                <a:ea typeface="华文楷体" pitchFamily="2" charset="-122"/>
              </a:rPr>
              <a:t>18</a:t>
            </a:r>
            <a:r>
              <a:rPr lang="zh-CN" altLang="en-US" sz="2800" dirty="0" smtClean="0">
                <a:latin typeface="华文楷体" pitchFamily="2" charset="-122"/>
                <a:ea typeface="华文楷体" pitchFamily="2" charset="-122"/>
              </a:rPr>
              <a:t>元，</a:t>
            </a:r>
            <a:r>
              <a:rPr lang="en-US" altLang="zh-CN" sz="2800" dirty="0" smtClean="0">
                <a:latin typeface="华文楷体" pitchFamily="2" charset="-122"/>
                <a:ea typeface="华文楷体" pitchFamily="2" charset="-122"/>
              </a:rPr>
              <a:t>37</a:t>
            </a:r>
            <a:r>
              <a:rPr lang="zh-CN" altLang="en-US" sz="2800" dirty="0" smtClean="0">
                <a:latin typeface="华文楷体" pitchFamily="2" charset="-122"/>
                <a:ea typeface="华文楷体" pitchFamily="2" charset="-122"/>
              </a:rPr>
              <a:t>元，</a:t>
            </a:r>
            <a:r>
              <a:rPr lang="en-US" altLang="zh-CN" sz="2800" dirty="0" smtClean="0">
                <a:latin typeface="华文楷体" pitchFamily="2" charset="-122"/>
                <a:ea typeface="华文楷体" pitchFamily="2" charset="-122"/>
              </a:rPr>
              <a:t>56</a:t>
            </a:r>
            <a:r>
              <a:rPr lang="zh-CN" altLang="en-US" sz="2800" dirty="0" smtClean="0">
                <a:latin typeface="华文楷体" pitchFamily="2" charset="-122"/>
                <a:ea typeface="华文楷体" pitchFamily="2" charset="-122"/>
              </a:rPr>
              <a:t>元。</a:t>
            </a:r>
            <a:endParaRPr lang="zh-CN" altLang="en-US" dirty="0"/>
          </a:p>
        </p:txBody>
      </p:sp>
    </p:spTree>
    <p:extLst>
      <p:ext uri="{BB962C8B-B14F-4D97-AF65-F5344CB8AC3E}">
        <p14:creationId xmlns:p14="http://schemas.microsoft.com/office/powerpoint/2010/main" val="4108565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24210"/>
            <a:ext cx="9036496" cy="584775"/>
          </a:xfrm>
          <a:prstGeom prst="rect">
            <a:avLst/>
          </a:prstGeom>
        </p:spPr>
        <p:txBody>
          <a:bodyPr wrap="square">
            <a:spAutoFit/>
          </a:bodyPr>
          <a:lstStyle/>
          <a:p>
            <a:r>
              <a:rPr lang="zh-CN" altLang="en-US" sz="3200" dirty="0" smtClean="0">
                <a:latin typeface="华文楷体" pitchFamily="2" charset="-122"/>
                <a:ea typeface="华文楷体" pitchFamily="2" charset="-122"/>
              </a:rPr>
              <a:t>       </a:t>
            </a:r>
            <a:endParaRPr lang="zh-CN" altLang="en-US" sz="3200" dirty="0">
              <a:latin typeface="华文楷体" pitchFamily="2" charset="-122"/>
              <a:ea typeface="华文楷体" pitchFamily="2" charset="-122"/>
            </a:endParaRPr>
          </a:p>
        </p:txBody>
      </p:sp>
      <p:sp>
        <p:nvSpPr>
          <p:cNvPr id="3" name="TextBox 2"/>
          <p:cNvSpPr txBox="1"/>
          <p:nvPr/>
        </p:nvSpPr>
        <p:spPr>
          <a:xfrm>
            <a:off x="845840" y="324210"/>
            <a:ext cx="7344816" cy="707886"/>
          </a:xfrm>
          <a:prstGeom prst="rect">
            <a:avLst/>
          </a:prstGeom>
          <a:noFill/>
        </p:spPr>
        <p:txBody>
          <a:bodyPr wrap="square" rtlCol="0">
            <a:spAutoFit/>
          </a:bodyPr>
          <a:lstStyle/>
          <a:p>
            <a:pPr algn="ctr"/>
            <a:r>
              <a:rPr lang="zh-CN" altLang="en-US" sz="4000" dirty="0" smtClean="0">
                <a:solidFill>
                  <a:srgbClr val="FF0000"/>
                </a:solidFill>
                <a:latin typeface="华文楷体" pitchFamily="2" charset="-122"/>
                <a:ea typeface="华文楷体" pitchFamily="2" charset="-122"/>
              </a:rPr>
              <a:t>三，</a:t>
            </a:r>
            <a:r>
              <a:rPr lang="zh-CN" altLang="en-US" sz="4000" dirty="0" smtClean="0">
                <a:solidFill>
                  <a:srgbClr val="FF0000"/>
                </a:solidFill>
                <a:latin typeface="华文楷体" pitchFamily="2" charset="-122"/>
                <a:ea typeface="华文楷体" pitchFamily="2" charset="-122"/>
              </a:rPr>
              <a:t>扔垃圾要数日期的</a:t>
            </a:r>
            <a:endParaRPr lang="zh-CN" altLang="en-US" sz="4000" dirty="0">
              <a:solidFill>
                <a:srgbClr val="FF0000"/>
              </a:solidFill>
              <a:latin typeface="华文楷体" pitchFamily="2" charset="-122"/>
              <a:ea typeface="华文楷体" pitchFamily="2"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784" y="1014886"/>
            <a:ext cx="4379641" cy="4536504"/>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3928" y="4221088"/>
            <a:ext cx="3384376" cy="2436751"/>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0072" y="1180018"/>
            <a:ext cx="3151632" cy="3329102"/>
          </a:xfrm>
          <a:prstGeom prst="rect">
            <a:avLst/>
          </a:prstGeom>
        </p:spPr>
      </p:pic>
    </p:spTree>
    <p:extLst>
      <p:ext uri="{BB962C8B-B14F-4D97-AF65-F5344CB8AC3E}">
        <p14:creationId xmlns:p14="http://schemas.microsoft.com/office/powerpoint/2010/main" val="32841295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60648"/>
            <a:ext cx="8172026" cy="6120680"/>
          </a:xfrm>
          <a:prstGeom prst="rect">
            <a:avLst/>
          </a:prstGeom>
        </p:spPr>
      </p:pic>
    </p:spTree>
    <p:extLst>
      <p:ext uri="{BB962C8B-B14F-4D97-AF65-F5344CB8AC3E}">
        <p14:creationId xmlns:p14="http://schemas.microsoft.com/office/powerpoint/2010/main" val="2833503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88640"/>
            <a:ext cx="8676602" cy="6264696"/>
          </a:xfrm>
          <a:prstGeom prst="rect">
            <a:avLst/>
          </a:prstGeom>
        </p:spPr>
      </p:pic>
    </p:spTree>
    <p:extLst>
      <p:ext uri="{BB962C8B-B14F-4D97-AF65-F5344CB8AC3E}">
        <p14:creationId xmlns:p14="http://schemas.microsoft.com/office/powerpoint/2010/main" val="18708812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1395</Words>
  <Application>Microsoft Office PowerPoint</Application>
  <PresentationFormat>全屏显示(4:3)</PresentationFormat>
  <Paragraphs>60</Paragraphs>
  <Slides>30</Slides>
  <Notes>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china</cp:lastModifiedBy>
  <cp:revision>23</cp:revision>
  <dcterms:created xsi:type="dcterms:W3CDTF">2015-09-27T10:58:14Z</dcterms:created>
  <dcterms:modified xsi:type="dcterms:W3CDTF">2015-09-27T14:53:24Z</dcterms:modified>
</cp:coreProperties>
</file>