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322" r:id="rId2"/>
    <p:sldId id="323" r:id="rId3"/>
    <p:sldId id="293" r:id="rId4"/>
    <p:sldId id="294" r:id="rId5"/>
    <p:sldId id="317" r:id="rId6"/>
    <p:sldId id="302" r:id="rId7"/>
    <p:sldId id="301" r:id="rId8"/>
    <p:sldId id="334" r:id="rId9"/>
    <p:sldId id="326" r:id="rId10"/>
    <p:sldId id="307" r:id="rId11"/>
    <p:sldId id="271" r:id="rId12"/>
    <p:sldId id="272" r:id="rId13"/>
    <p:sldId id="312" r:id="rId14"/>
    <p:sldId id="313" r:id="rId15"/>
    <p:sldId id="327" r:id="rId16"/>
    <p:sldId id="279" r:id="rId17"/>
    <p:sldId id="278" r:id="rId18"/>
    <p:sldId id="280" r:id="rId19"/>
    <p:sldId id="314" r:id="rId20"/>
    <p:sldId id="281" r:id="rId21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A91F"/>
    <a:srgbClr val="007033"/>
    <a:srgbClr val="276749"/>
    <a:srgbClr val="8CAF00"/>
    <a:srgbClr val="F4A302"/>
    <a:srgbClr val="78D00E"/>
    <a:srgbClr val="5B93C5"/>
    <a:srgbClr val="FD3F79"/>
    <a:srgbClr val="FD679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8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3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118DD-6B2C-4C82-AC40-537461CAC80B}" type="datetimeFigureOut">
              <a:rPr lang="zh-CN" altLang="en-US" smtClean="0"/>
              <a:t>2018/3/20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1F37E-9390-4964-88C0-81FDE095C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569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C8F140-0AC7-4CEA-85EB-E6ED3D846D19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B8F3F-C6DA-45F4-B03B-3495E6F7F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219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484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2927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6637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3020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4516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554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65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7888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7676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586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5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55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301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3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421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495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612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55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83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358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6D20B-58F2-4891-B7F1-A5E9C09792B2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5AE3C-B112-4000-9214-345DE92A36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956" cy="514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60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7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4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F:\360云盘\02-个人资料\！PPT图片及版面资源\05-PPT精选插图\01-生活\qingxinzhuomczwp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0" y="-1"/>
            <a:ext cx="9144000" cy="514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淘宝网chenying0907出品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86" y="3058664"/>
            <a:ext cx="4946914" cy="208483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10377" y="2926772"/>
            <a:ext cx="2911374" cy="811871"/>
          </a:xfrm>
          <a:prstGeom prst="rect">
            <a:avLst/>
          </a:prstGeom>
          <a:solidFill>
            <a:srgbClr val="F4A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82152" y="1723456"/>
            <a:ext cx="6567824" cy="1015663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垃圾分类 环保主题</a:t>
            </a:r>
            <a:endParaRPr lang="zh-CN" altLang="en-US" sz="6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0377" y="2920422"/>
            <a:ext cx="2911374" cy="787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环境保护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节能减排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再生能源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主题班会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7" name="PA_图片 11">
            <a:extLst>
              <a:ext uri="{FF2B5EF4-FFF2-40B4-BE49-F238E27FC236}">
                <a16:creationId xmlns:a16="http://schemas.microsoft.com/office/drawing/2014/main" id="{533284DB-3D23-44A2-8ACF-0B8E0FD5053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0845">
            <a:off x="7750608" y="58028"/>
            <a:ext cx="1264968" cy="1264968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2" name="Picture 4" descr="E:\其他工作\【策    划】\兼职 我图网\觅知网\9.17垃圾分类\垃圾分类\67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2724" y="2476500"/>
            <a:ext cx="1735104" cy="2561898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13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82697" y="2299492"/>
            <a:ext cx="385946" cy="35401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724059" y="4784900"/>
            <a:ext cx="569506" cy="25349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439306" y="3278860"/>
            <a:ext cx="284753" cy="1267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87292" y="3665060"/>
            <a:ext cx="324000" cy="3734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86339" y="2965388"/>
            <a:ext cx="324000" cy="3734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5131" flipH="1">
            <a:off x="448611" y="2874304"/>
            <a:ext cx="396000" cy="3744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407194" flipH="1">
            <a:off x="1285349" y="4301020"/>
            <a:ext cx="464639" cy="2068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580917" y="3503951"/>
            <a:ext cx="569506" cy="25349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4010025" y="1104900"/>
            <a:ext cx="590550" cy="590550"/>
            <a:chOff x="7219950" y="1076325"/>
            <a:chExt cx="590550" cy="590550"/>
          </a:xfrm>
        </p:grpSpPr>
        <p:sp>
          <p:nvSpPr>
            <p:cNvPr id="50" name="椭圆 49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286625" y="1095375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219950" y="1114425"/>
            <a:ext cx="590550" cy="590550"/>
            <a:chOff x="7219950" y="1076325"/>
            <a:chExt cx="590550" cy="590550"/>
          </a:xfrm>
        </p:grpSpPr>
        <p:sp>
          <p:nvSpPr>
            <p:cNvPr id="46" name="椭圆 45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286625" y="1095375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45" name="梯形 44"/>
          <p:cNvSpPr/>
          <p:nvPr/>
        </p:nvSpPr>
        <p:spPr>
          <a:xfrm>
            <a:off x="6505575" y="1433357"/>
            <a:ext cx="2095500" cy="340836"/>
          </a:xfrm>
          <a:prstGeom prst="trapezoid">
            <a:avLst>
              <a:gd name="adj" fmla="val 3145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梯形 43"/>
          <p:cNvSpPr/>
          <p:nvPr/>
        </p:nvSpPr>
        <p:spPr>
          <a:xfrm>
            <a:off x="3133725" y="1414307"/>
            <a:ext cx="2400299" cy="340836"/>
          </a:xfrm>
          <a:prstGeom prst="trapezoid">
            <a:avLst>
              <a:gd name="adj" fmla="val 31457"/>
            </a:avLst>
          </a:prstGeom>
          <a:solidFill>
            <a:srgbClr val="B678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>
            <a:off x="537882" y="1423832"/>
            <a:ext cx="1815354" cy="340836"/>
          </a:xfrm>
          <a:prstGeom prst="trapezoid">
            <a:avLst>
              <a:gd name="adj" fmla="val 31457"/>
            </a:avLst>
          </a:prstGeom>
          <a:solidFill>
            <a:srgbClr val="007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1104900" y="1104900"/>
            <a:ext cx="590550" cy="590550"/>
            <a:chOff x="7219950" y="1076325"/>
            <a:chExt cx="590550" cy="590550"/>
          </a:xfrm>
        </p:grpSpPr>
        <p:sp>
          <p:nvSpPr>
            <p:cNvPr id="53" name="椭圆 52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286625" y="1095375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1543050"/>
            <a:ext cx="9143999" cy="32480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sx="102000" sy="102000" algn="c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290202" y="295275"/>
            <a:ext cx="30378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分类的优点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22558" y="1900739"/>
            <a:ext cx="24278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废弃的电池含有金属汞、镉等有毒的物质，会对人类产生严重的危害；土壤中的废塑料会导致农作物减产；抛弃的废塑料被动物误食，导致动物死亡的事故时有发生。因此回收利用可以减少危害。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15037" y="1968825"/>
            <a:ext cx="2957513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中国每年使用塑料快餐盒达</a:t>
            </a: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亿个，方便面碗</a:t>
            </a: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5—7</a:t>
            </a:r>
            <a:r>
              <a:rPr lang="zh-CN" altLang="en-US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亿个，一次性筷子数十亿个，这些占生活垃圾的</a:t>
            </a: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8—15%</a:t>
            </a:r>
            <a:r>
              <a:rPr lang="zh-CN" altLang="en-US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吨废塑料可回炼</a:t>
            </a: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公斤的柴油。回收</a:t>
            </a: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1500</a:t>
            </a:r>
            <a:r>
              <a:rPr lang="zh-CN" altLang="en-US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吨废纸，可免于砍伐用于生产</a:t>
            </a: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1200</a:t>
            </a:r>
            <a:r>
              <a:rPr lang="zh-CN" altLang="en-US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吨纸的林木。一吨易拉罐熔化后能结成一吨很好的铝块，可少采</a:t>
            </a: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吨铝矿。生产垃圾中有</a:t>
            </a: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30%—40%</a:t>
            </a:r>
            <a:r>
              <a:rPr lang="zh-CN" altLang="en-US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可以回收利用，应珍惜这个小本大利的资源。 大家也可以利用易拉罐制作笔盒，既环保，又节约资源。 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梯形 5"/>
          <p:cNvSpPr/>
          <p:nvPr/>
        </p:nvSpPr>
        <p:spPr>
          <a:xfrm flipV="1">
            <a:off x="642534" y="1419071"/>
            <a:ext cx="1600200" cy="377353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27038" y="1421925"/>
            <a:ext cx="1423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减少占地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8753" y="1893412"/>
            <a:ext cx="20710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生活垃圾中有些物质不易降解，使土地受到严重侵蚀。垃圾分类，去掉能回收的、不易降解的物质，减少垃圾数量达</a:t>
            </a:r>
            <a:r>
              <a:rPr lang="en-US" altLang="zh-CN" sz="12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2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以上。</a:t>
            </a:r>
          </a:p>
        </p:txBody>
      </p:sp>
      <p:sp>
        <p:nvSpPr>
          <p:cNvPr id="30" name="梯形 29"/>
          <p:cNvSpPr/>
          <p:nvPr/>
        </p:nvSpPr>
        <p:spPr>
          <a:xfrm flipV="1">
            <a:off x="3248025" y="1409546"/>
            <a:ext cx="2171699" cy="377353"/>
          </a:xfrm>
          <a:prstGeom prst="trapezoid">
            <a:avLst/>
          </a:prstGeom>
          <a:solidFill>
            <a:srgbClr val="F4A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3368488" y="1414811"/>
            <a:ext cx="1927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减少环境污染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梯形 31"/>
          <p:cNvSpPr/>
          <p:nvPr/>
        </p:nvSpPr>
        <p:spPr>
          <a:xfrm flipV="1">
            <a:off x="6629400" y="1430398"/>
            <a:ext cx="1838325" cy="377353"/>
          </a:xfrm>
          <a:prstGeom prst="trapezoid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6753457" y="1442650"/>
            <a:ext cx="147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变废为宝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24150" y="1771650"/>
            <a:ext cx="3028950" cy="2733675"/>
            <a:chOff x="2724150" y="1771650"/>
            <a:chExt cx="3028950" cy="273367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724150" y="1771650"/>
              <a:ext cx="9525" cy="27051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743575" y="1800225"/>
              <a:ext cx="9525" cy="27051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五边形 54"/>
          <p:cNvSpPr/>
          <p:nvPr/>
        </p:nvSpPr>
        <p:spPr>
          <a:xfrm>
            <a:off x="-19050" y="352425"/>
            <a:ext cx="771525" cy="419100"/>
          </a:xfrm>
          <a:prstGeom prst="homePlate">
            <a:avLst>
              <a:gd name="adj" fmla="val 34091"/>
            </a:avLst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3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4" grpId="0" animBg="1"/>
      <p:bldP spid="7" grpId="0" animBg="1"/>
      <p:bldP spid="17" grpId="0" animBg="1"/>
      <p:bldP spid="21" grpId="0"/>
      <p:bldP spid="26" grpId="0"/>
      <p:bldP spid="28" grpId="0"/>
      <p:bldP spid="6" grpId="0" animBg="1"/>
      <p:bldP spid="23" grpId="0"/>
      <p:bldP spid="24" grpId="0"/>
      <p:bldP spid="30" grpId="0" animBg="1"/>
      <p:bldP spid="25" grpId="0"/>
      <p:bldP spid="32" grpId="0" animBg="1"/>
      <p:bldP spid="27" grpId="0"/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Oval 2@|1FFC:192|FBC:16777215|LFC:192|LBC:16777215"/>
          <p:cNvSpPr/>
          <p:nvPr/>
        </p:nvSpPr>
        <p:spPr bwMode="auto">
          <a:xfrm>
            <a:off x="3765324" y="1501291"/>
            <a:ext cx="1690003" cy="1691272"/>
          </a:xfrm>
          <a:prstGeom prst="ellipse">
            <a:avLst/>
          </a:prstGeom>
          <a:solidFill>
            <a:srgbClr val="92D050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可回收</a:t>
            </a:r>
            <a:r>
              <a:rPr lang="zh-CN" altLang="zh-CN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Oval 38@|1FFC:3675918|FBC:16777215|LFC:192|LBC:16777215"/>
          <p:cNvSpPr/>
          <p:nvPr/>
        </p:nvSpPr>
        <p:spPr bwMode="auto">
          <a:xfrm>
            <a:off x="2568502" y="1086713"/>
            <a:ext cx="1057361" cy="1059897"/>
          </a:xfrm>
          <a:prstGeom prst="ellipse">
            <a:avLst/>
          </a:prstGeom>
          <a:solidFill>
            <a:srgbClr val="FFC000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 smtClean="0">
                <a:solidFill>
                  <a:srgbClr val="2767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废纸</a:t>
            </a:r>
            <a:endParaRPr lang="zh-CN" altLang="en-US" sz="2000" b="1" dirty="0">
              <a:solidFill>
                <a:srgbClr val="2767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0" name="Straight Connector 5@|9FFC:0|FBC:0|LFC:192|LBC:16777215"/>
          <p:cNvCxnSpPr/>
          <p:nvPr/>
        </p:nvCxnSpPr>
        <p:spPr bwMode="auto">
          <a:xfrm>
            <a:off x="3576418" y="1868957"/>
            <a:ext cx="254832" cy="11156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13@|17FFC:16777215|FBC:16777215|LFC:16777215|LBC:16777215"/>
          <p:cNvSpPr txBox="1"/>
          <p:nvPr/>
        </p:nvSpPr>
        <p:spPr bwMode="auto">
          <a:xfrm>
            <a:off x="449975" y="1295903"/>
            <a:ext cx="1835803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废纸</a:t>
            </a:r>
            <a:endParaRPr lang="en-US" sz="1600" b="1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13@|17FFC:16777215|FBC:16777215|LFC:16777215|LBC:16777215"/>
          <p:cNvSpPr txBox="1"/>
          <p:nvPr/>
        </p:nvSpPr>
        <p:spPr bwMode="auto">
          <a:xfrm>
            <a:off x="403784" y="1623000"/>
            <a:ext cx="1894672" cy="66531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zh-CN" sz="10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主要包括报纸、期刊、图书、各种包装纸、办公用纸、广告纸、纸盒等等</a:t>
            </a:r>
            <a:endParaRPr lang="zh-CN" altLang="en-US" sz="10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Oval 41@|1FFC:3675918|FBC:16777215|LFC:192|LBC:16777215"/>
          <p:cNvSpPr/>
          <p:nvPr/>
        </p:nvSpPr>
        <p:spPr bwMode="auto">
          <a:xfrm>
            <a:off x="2568502" y="2698110"/>
            <a:ext cx="1057361" cy="1057361"/>
          </a:xfrm>
          <a:prstGeom prst="ellipse">
            <a:avLst/>
          </a:prstGeom>
          <a:solidFill>
            <a:srgbClr val="FFC000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dist"/>
            <a:r>
              <a:rPr lang="zh-CN" altLang="zh-CN" sz="2000" b="1" dirty="0" smtClean="0">
                <a:solidFill>
                  <a:srgbClr val="315B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塑料</a:t>
            </a:r>
            <a:endParaRPr lang="zh-CN" altLang="en-US" sz="2000" b="1" dirty="0">
              <a:solidFill>
                <a:srgbClr val="315B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Straight Connector 44@|9FFC:0|FBC:0|LFC:192|LBC:16777215"/>
          <p:cNvCxnSpPr/>
          <p:nvPr/>
        </p:nvCxnSpPr>
        <p:spPr bwMode="auto">
          <a:xfrm flipV="1">
            <a:off x="3605578" y="2793197"/>
            <a:ext cx="297938" cy="196512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13@|17FFC:16777215|FBC:16777215|LFC:16777215|LBC:16777215"/>
          <p:cNvSpPr txBox="1"/>
          <p:nvPr/>
        </p:nvSpPr>
        <p:spPr bwMode="auto">
          <a:xfrm>
            <a:off x="449975" y="2969424"/>
            <a:ext cx="1834535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塑料</a:t>
            </a:r>
            <a:endParaRPr lang="en-US" sz="1600" b="1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13@|17FFC:16777215|FBC:16777215|LFC:16777215|LBC:16777215"/>
          <p:cNvSpPr txBox="1"/>
          <p:nvPr/>
        </p:nvSpPr>
        <p:spPr bwMode="auto">
          <a:xfrm>
            <a:off x="449975" y="3296520"/>
            <a:ext cx="1848481" cy="66531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zh-CN" sz="10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主要包括各种塑料袋、塑料包装物、一次性塑料餐盒和餐具、牙刷、杯子、矿泉水瓶等</a:t>
            </a:r>
            <a:endParaRPr lang="zh-CN" altLang="en-US" sz="10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Oval 37@|1FFC:3675918|FBC:16777215|LFC:192|LBC:16777215"/>
          <p:cNvSpPr/>
          <p:nvPr/>
        </p:nvSpPr>
        <p:spPr bwMode="auto">
          <a:xfrm>
            <a:off x="5594787" y="1086714"/>
            <a:ext cx="1057361" cy="1059897"/>
          </a:xfrm>
          <a:prstGeom prst="ellipse">
            <a:avLst/>
          </a:prstGeom>
          <a:solidFill>
            <a:srgbClr val="FFC000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 smtClean="0">
                <a:solidFill>
                  <a:srgbClr val="315B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玻璃</a:t>
            </a:r>
            <a:endParaRPr lang="zh-CN" altLang="en-US" sz="2000" b="1" dirty="0">
              <a:solidFill>
                <a:srgbClr val="315B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0" name="Straight Connector 46@|9FFC:0|FBC:0|LFC:192|LBC:16777215"/>
          <p:cNvCxnSpPr/>
          <p:nvPr/>
        </p:nvCxnSpPr>
        <p:spPr bwMode="auto">
          <a:xfrm flipV="1">
            <a:off x="5389400" y="1868958"/>
            <a:ext cx="275117" cy="11156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3@|17FFC:16777215|FBC:16777215|LFC:16777215|LBC:16777215"/>
          <p:cNvSpPr txBox="1"/>
          <p:nvPr/>
        </p:nvSpPr>
        <p:spPr bwMode="auto">
          <a:xfrm>
            <a:off x="6874017" y="1295904"/>
            <a:ext cx="1835803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玻璃</a:t>
            </a:r>
            <a:endParaRPr lang="en-US" sz="1600" b="1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13@|17FFC:16777215|FBC:16777215|LFC:16777215|LBC:16777215"/>
          <p:cNvSpPr txBox="1"/>
          <p:nvPr/>
        </p:nvSpPr>
        <p:spPr bwMode="auto">
          <a:xfrm>
            <a:off x="6874017" y="1623001"/>
            <a:ext cx="1849749" cy="33855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主要包括各种玻璃瓶、碎玻璃片、镜子、灯泡、暖瓶等</a:t>
            </a:r>
            <a:endParaRPr lang="zh-CN" altLang="en-US" sz="11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Oval 39@|1FFC:3675918|FBC:16777215|LFC:192|LBC:16777215"/>
          <p:cNvSpPr/>
          <p:nvPr/>
        </p:nvSpPr>
        <p:spPr bwMode="auto">
          <a:xfrm>
            <a:off x="5594787" y="2693041"/>
            <a:ext cx="1057361" cy="1057362"/>
          </a:xfrm>
          <a:prstGeom prst="ellipse">
            <a:avLst/>
          </a:prstGeom>
          <a:solidFill>
            <a:srgbClr val="FFC000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315B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</a:t>
            </a:r>
            <a:r>
              <a:rPr lang="zh-CN" altLang="zh-CN" sz="2000" b="1" dirty="0" smtClean="0">
                <a:solidFill>
                  <a:srgbClr val="315B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endParaRPr lang="zh-CN" altLang="en-US" sz="2000" b="1" dirty="0">
              <a:solidFill>
                <a:srgbClr val="315B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" name="Straight Connector 48@|9FFC:0|FBC:0|LFC:192|LBC:16777215"/>
          <p:cNvCxnSpPr/>
          <p:nvPr/>
        </p:nvCxnSpPr>
        <p:spPr bwMode="auto">
          <a:xfrm>
            <a:off x="5326009" y="2793199"/>
            <a:ext cx="330901" cy="196511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3@|17FFC:16777215|FBC:16777215|LFC:16777215|LBC:16777215"/>
          <p:cNvSpPr txBox="1"/>
          <p:nvPr/>
        </p:nvSpPr>
        <p:spPr bwMode="auto">
          <a:xfrm>
            <a:off x="6875285" y="2968159"/>
            <a:ext cx="1834535" cy="2462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金属物</a:t>
            </a:r>
            <a:endParaRPr lang="en-US" sz="1600" b="1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13@|17FFC:16777215|FBC:16777215|LFC:16777215|LBC:16777215"/>
          <p:cNvSpPr txBox="1"/>
          <p:nvPr/>
        </p:nvSpPr>
        <p:spPr bwMode="auto">
          <a:xfrm>
            <a:off x="6875285" y="3295256"/>
            <a:ext cx="1848481" cy="33855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主要包括易拉罐、罐头盒、牙膏皮等</a:t>
            </a:r>
            <a:endParaRPr lang="zh-CN" altLang="en-US" sz="11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" name="Picture 2" descr="E:\其他工作\【策    划】\兼职 我图网\觅知网\9.17垃圾分类\垃圾分类\45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991" y="-28575"/>
            <a:ext cx="3110686" cy="157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6593" flipH="1">
            <a:off x="226129" y="393692"/>
            <a:ext cx="1462975" cy="98724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89" t="44825" r="3391"/>
          <a:stretch/>
        </p:blipFill>
        <p:spPr>
          <a:xfrm>
            <a:off x="3100706" y="3979851"/>
            <a:ext cx="2833756" cy="1190408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89" t="44825" r="3391"/>
          <a:stretch/>
        </p:blipFill>
        <p:spPr>
          <a:xfrm>
            <a:off x="4710113" y="3979851"/>
            <a:ext cx="2833756" cy="1190408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89" t="44825" r="3391"/>
          <a:stretch/>
        </p:blipFill>
        <p:spPr>
          <a:xfrm>
            <a:off x="6403921" y="3979851"/>
            <a:ext cx="2833756" cy="1190408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5631" flipH="1">
            <a:off x="2539714" y="135122"/>
            <a:ext cx="727316" cy="49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84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9" grpId="0" animBg="1"/>
      <p:bldP spid="61" grpId="0"/>
      <p:bldP spid="62" grpId="0"/>
      <p:bldP spid="64" grpId="0" animBg="1"/>
      <p:bldP spid="66" grpId="0"/>
      <p:bldP spid="67" grpId="0"/>
      <p:bldP spid="69" grpId="0" animBg="1"/>
      <p:bldP spid="71" grpId="0"/>
      <p:bldP spid="72" grpId="0"/>
      <p:bldP spid="74" grpId="0" animBg="1"/>
      <p:bldP spid="76" grpId="0"/>
      <p:bldP spid="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淘宝网chenying0907出品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22328" y="1102078"/>
            <a:ext cx="1887382" cy="3209486"/>
            <a:chOff x="6123143" y="1285875"/>
            <a:chExt cx="1887382" cy="3209486"/>
          </a:xfrm>
        </p:grpSpPr>
        <p:grpSp>
          <p:nvGrpSpPr>
            <p:cNvPr id="3" name="组合 2"/>
            <p:cNvGrpSpPr/>
            <p:nvPr/>
          </p:nvGrpSpPr>
          <p:grpSpPr>
            <a:xfrm>
              <a:off x="6123143" y="2320231"/>
              <a:ext cx="1855631" cy="2175130"/>
              <a:chOff x="6584506" y="1900045"/>
              <a:chExt cx="1523454" cy="1785759"/>
            </a:xfrm>
          </p:grpSpPr>
          <p:sp>
            <p:nvSpPr>
              <p:cNvPr id="6" name="梯形 5"/>
              <p:cNvSpPr/>
              <p:nvPr/>
            </p:nvSpPr>
            <p:spPr>
              <a:xfrm flipV="1">
                <a:off x="6694667" y="2289305"/>
                <a:ext cx="1333022" cy="1396499"/>
              </a:xfrm>
              <a:prstGeom prst="trapezoid">
                <a:avLst>
                  <a:gd name="adj" fmla="val 14922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7012053" y="2479737"/>
                <a:ext cx="698250" cy="698249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6584506" y="1900045"/>
                <a:ext cx="1523454" cy="317386"/>
                <a:chOff x="3563888" y="1203598"/>
                <a:chExt cx="1728192" cy="360040"/>
              </a:xfrm>
            </p:grpSpPr>
            <p:sp>
              <p:nvSpPr>
                <p:cNvPr id="10" name="同侧圆角矩形 9"/>
                <p:cNvSpPr/>
                <p:nvPr/>
              </p:nvSpPr>
              <p:spPr>
                <a:xfrm>
                  <a:off x="3563888" y="1347614"/>
                  <a:ext cx="1728192" cy="216024"/>
                </a:xfrm>
                <a:prstGeom prst="round2SameRect">
                  <a:avLst/>
                </a:pr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左中括号 10"/>
                <p:cNvSpPr/>
                <p:nvPr/>
              </p:nvSpPr>
              <p:spPr>
                <a:xfrm rot="5400000">
                  <a:off x="4355976" y="987574"/>
                  <a:ext cx="144016" cy="576064"/>
                </a:xfrm>
                <a:prstGeom prst="leftBracket">
                  <a:avLst/>
                </a:prstGeom>
                <a:ln w="1016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324" t="8366" r="12620" b="10693"/>
              <a:stretch/>
            </p:blipFill>
            <p:spPr>
              <a:xfrm>
                <a:off x="7089290" y="2520195"/>
                <a:ext cx="602427" cy="567249"/>
              </a:xfrm>
              <a:prstGeom prst="rect">
                <a:avLst/>
              </a:prstGeom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6162675" y="1285875"/>
              <a:ext cx="1847850" cy="733425"/>
              <a:chOff x="800100" y="914400"/>
              <a:chExt cx="1847850" cy="733425"/>
            </a:xfrm>
          </p:grpSpPr>
          <p:sp>
            <p:nvSpPr>
              <p:cNvPr id="15" name="下箭头标注 14"/>
              <p:cNvSpPr/>
              <p:nvPr/>
            </p:nvSpPr>
            <p:spPr>
              <a:xfrm>
                <a:off x="800100" y="914400"/>
                <a:ext cx="1847850" cy="733425"/>
              </a:xfrm>
              <a:prstGeom prst="downArrowCallou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39680" y="917426"/>
                <a:ext cx="1722545" cy="46166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厨余垃圾</a:t>
                </a:r>
              </a:p>
            </p:txBody>
          </p:sp>
        </p:grpSp>
      </p:grpSp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4229134" y="4120410"/>
            <a:ext cx="4357520" cy="81138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包括剩菜剩饭、骨头、菜根菜叶、果皮等食品类废物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这些废弃物经过堆肥处理，可生产有机肥料。餐余垃圾的集中处理减少了和其他垃圾混杂之后形成的蚊虫、苍蝇的滋生。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343400" y="367930"/>
            <a:ext cx="4128988" cy="3683000"/>
            <a:chOff x="914399" y="1079500"/>
            <a:chExt cx="4556125" cy="4064000"/>
          </a:xfrm>
        </p:grpSpPr>
        <p:sp>
          <p:nvSpPr>
            <p:cNvPr id="29" name="矩形 28"/>
            <p:cNvSpPr/>
            <p:nvPr/>
          </p:nvSpPr>
          <p:spPr>
            <a:xfrm>
              <a:off x="914399" y="1079500"/>
              <a:ext cx="4556125" cy="40640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538" name="Picture 2" descr="http://img.sccnn.com/bimg/337/33526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5927" y="1301751"/>
              <a:ext cx="4113068" cy="361949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335139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/>
        </p:nvSpPr>
        <p:spPr>
          <a:xfrm>
            <a:off x="2169459" y="1571251"/>
            <a:ext cx="7019365" cy="1497106"/>
          </a:xfrm>
          <a:custGeom>
            <a:avLst/>
            <a:gdLst>
              <a:gd name="connsiteX0" fmla="*/ 0 w 7091083"/>
              <a:gd name="connsiteY0" fmla="*/ 537997 h 2178538"/>
              <a:gd name="connsiteX1" fmla="*/ 842683 w 7091083"/>
              <a:gd name="connsiteY1" fmla="*/ 2053032 h 2178538"/>
              <a:gd name="connsiteX2" fmla="*/ 1909483 w 7091083"/>
              <a:gd name="connsiteY2" fmla="*/ 27009 h 2178538"/>
              <a:gd name="connsiteX3" fmla="*/ 3056965 w 7091083"/>
              <a:gd name="connsiteY3" fmla="*/ 2070962 h 2178538"/>
              <a:gd name="connsiteX4" fmla="*/ 4159624 w 7091083"/>
              <a:gd name="connsiteY4" fmla="*/ 115 h 2178538"/>
              <a:gd name="connsiteX5" fmla="*/ 5226424 w 7091083"/>
              <a:gd name="connsiteY5" fmla="*/ 2178538 h 2178538"/>
              <a:gd name="connsiteX6" fmla="*/ 6212541 w 7091083"/>
              <a:gd name="connsiteY6" fmla="*/ 9079 h 2178538"/>
              <a:gd name="connsiteX7" fmla="*/ 7091083 w 7091083"/>
              <a:gd name="connsiteY7" fmla="*/ 1909597 h 217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91083" h="2178538">
                <a:moveTo>
                  <a:pt x="0" y="537997"/>
                </a:moveTo>
                <a:cubicBezTo>
                  <a:pt x="262218" y="1338097"/>
                  <a:pt x="524436" y="2138197"/>
                  <a:pt x="842683" y="2053032"/>
                </a:cubicBezTo>
                <a:cubicBezTo>
                  <a:pt x="1160930" y="1967867"/>
                  <a:pt x="1540436" y="24021"/>
                  <a:pt x="1909483" y="27009"/>
                </a:cubicBezTo>
                <a:cubicBezTo>
                  <a:pt x="2278530" y="29997"/>
                  <a:pt x="2681942" y="2075444"/>
                  <a:pt x="3056965" y="2070962"/>
                </a:cubicBezTo>
                <a:cubicBezTo>
                  <a:pt x="3431988" y="2066480"/>
                  <a:pt x="3798048" y="-17814"/>
                  <a:pt x="4159624" y="115"/>
                </a:cubicBezTo>
                <a:cubicBezTo>
                  <a:pt x="4521200" y="18044"/>
                  <a:pt x="4884271" y="2177044"/>
                  <a:pt x="5226424" y="2178538"/>
                </a:cubicBezTo>
                <a:cubicBezTo>
                  <a:pt x="5568577" y="2180032"/>
                  <a:pt x="5901765" y="53902"/>
                  <a:pt x="6212541" y="9079"/>
                </a:cubicBezTo>
                <a:cubicBezTo>
                  <a:pt x="6523317" y="-35744"/>
                  <a:pt x="6807200" y="936926"/>
                  <a:pt x="7091083" y="1909597"/>
                </a:cubicBezTo>
              </a:path>
            </a:pathLst>
          </a:custGeom>
          <a:noFill/>
          <a:ln w="19050">
            <a:solidFill>
              <a:srgbClr val="74A91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649442" y="1100921"/>
            <a:ext cx="752236" cy="1056548"/>
            <a:chOff x="4124325" y="1466850"/>
            <a:chExt cx="1422623" cy="1998138"/>
          </a:xfrm>
        </p:grpSpPr>
        <p:grpSp>
          <p:nvGrpSpPr>
            <p:cNvPr id="5" name="组合 4"/>
            <p:cNvGrpSpPr/>
            <p:nvPr/>
          </p:nvGrpSpPr>
          <p:grpSpPr>
            <a:xfrm>
              <a:off x="4124325" y="1466850"/>
              <a:ext cx="1419225" cy="1419225"/>
              <a:chOff x="4124325" y="1466850"/>
              <a:chExt cx="1419225" cy="1419225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4124325" y="1466850"/>
                <a:ext cx="1419225" cy="1419225"/>
              </a:xfrm>
              <a:prstGeom prst="roundRect">
                <a:avLst>
                  <a:gd name="adj" fmla="val 8613"/>
                </a:avLst>
              </a:prstGeom>
              <a:solidFill>
                <a:schemeClr val="bg1"/>
              </a:solidFill>
              <a:ln w="38100">
                <a:solidFill>
                  <a:srgbClr val="74A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19576" y="1600200"/>
                <a:ext cx="1209674" cy="1209674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4199388" y="2941129"/>
              <a:ext cx="1347560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废灯管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32770" y="2324287"/>
            <a:ext cx="753630" cy="1047583"/>
            <a:chOff x="2714625" y="533400"/>
            <a:chExt cx="1425261" cy="1981183"/>
          </a:xfrm>
        </p:grpSpPr>
        <p:grpSp>
          <p:nvGrpSpPr>
            <p:cNvPr id="10" name="组合 9"/>
            <p:cNvGrpSpPr/>
            <p:nvPr/>
          </p:nvGrpSpPr>
          <p:grpSpPr>
            <a:xfrm>
              <a:off x="2714625" y="533400"/>
              <a:ext cx="1419225" cy="1419225"/>
              <a:chOff x="2781300" y="561975"/>
              <a:chExt cx="1419225" cy="1419225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2781300" y="561975"/>
                <a:ext cx="1419225" cy="1419225"/>
              </a:xfrm>
              <a:prstGeom prst="roundRect">
                <a:avLst>
                  <a:gd name="adj" fmla="val 8613"/>
                </a:avLst>
              </a:prstGeom>
              <a:solidFill>
                <a:schemeClr val="bg1"/>
              </a:solidFill>
              <a:ln w="38100">
                <a:solidFill>
                  <a:srgbClr val="74A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56" t="5779" r="12036" b="4152"/>
              <a:stretch/>
            </p:blipFill>
            <p:spPr>
              <a:xfrm>
                <a:off x="3009900" y="700038"/>
                <a:ext cx="1047750" cy="112876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</p:pic>
        </p:grpSp>
        <p:sp>
          <p:nvSpPr>
            <p:cNvPr id="11" name="TextBox 10"/>
            <p:cNvSpPr txBox="1"/>
            <p:nvPr/>
          </p:nvSpPr>
          <p:spPr>
            <a:xfrm>
              <a:off x="2721866" y="1990724"/>
              <a:ext cx="1418020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废电池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93590" y="1054045"/>
            <a:ext cx="767321" cy="1057871"/>
            <a:chOff x="4701997" y="523875"/>
            <a:chExt cx="1451153" cy="2000640"/>
          </a:xfrm>
        </p:grpSpPr>
        <p:grpSp>
          <p:nvGrpSpPr>
            <p:cNvPr id="15" name="组合 14"/>
            <p:cNvGrpSpPr/>
            <p:nvPr/>
          </p:nvGrpSpPr>
          <p:grpSpPr>
            <a:xfrm>
              <a:off x="4733925" y="523875"/>
              <a:ext cx="1419225" cy="1419225"/>
              <a:chOff x="4733925" y="523875"/>
              <a:chExt cx="1419225" cy="1419225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4733925" y="523875"/>
                <a:ext cx="1419225" cy="1419225"/>
              </a:xfrm>
              <a:prstGeom prst="roundRect">
                <a:avLst>
                  <a:gd name="adj" fmla="val 8613"/>
                </a:avLst>
              </a:prstGeom>
              <a:solidFill>
                <a:schemeClr val="bg1"/>
              </a:solidFill>
              <a:ln w="38100">
                <a:solidFill>
                  <a:srgbClr val="74A9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2630" y="609600"/>
                <a:ext cx="1244320" cy="1244320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</p:pic>
        </p:grpSp>
        <p:sp>
          <p:nvSpPr>
            <p:cNvPr id="16" name="TextBox 15"/>
            <p:cNvSpPr txBox="1"/>
            <p:nvPr/>
          </p:nvSpPr>
          <p:spPr>
            <a:xfrm>
              <a:off x="4701997" y="2000656"/>
              <a:ext cx="1446627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杀虫剂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10975" y="2621461"/>
            <a:ext cx="815215" cy="1047583"/>
            <a:chOff x="6831970" y="542925"/>
            <a:chExt cx="1541730" cy="1981183"/>
          </a:xfrm>
        </p:grpSpPr>
        <p:sp>
          <p:nvSpPr>
            <p:cNvPr id="19" name="圆角矩形 18"/>
            <p:cNvSpPr/>
            <p:nvPr/>
          </p:nvSpPr>
          <p:spPr>
            <a:xfrm>
              <a:off x="6867525" y="542925"/>
              <a:ext cx="1419225" cy="1419225"/>
            </a:xfrm>
            <a:prstGeom prst="roundRect">
              <a:avLst>
                <a:gd name="adj" fmla="val 8613"/>
              </a:avLst>
            </a:prstGeom>
            <a:solidFill>
              <a:schemeClr val="bg1"/>
            </a:solidFill>
            <a:ln w="38100">
              <a:solidFill>
                <a:srgbClr val="74A9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206" y="619124"/>
              <a:ext cx="1276351" cy="127635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</p:pic>
        <p:sp>
          <p:nvSpPr>
            <p:cNvPr id="20" name="TextBox 19"/>
            <p:cNvSpPr txBox="1"/>
            <p:nvPr/>
          </p:nvSpPr>
          <p:spPr>
            <a:xfrm>
              <a:off x="6831970" y="2000249"/>
              <a:ext cx="1541730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废墨盒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494111" y="2424852"/>
            <a:ext cx="822830" cy="1047583"/>
            <a:chOff x="559437" y="2828925"/>
            <a:chExt cx="1556132" cy="1981183"/>
          </a:xfrm>
        </p:grpSpPr>
        <p:sp>
          <p:nvSpPr>
            <p:cNvPr id="23" name="圆角矩形 22"/>
            <p:cNvSpPr/>
            <p:nvPr/>
          </p:nvSpPr>
          <p:spPr>
            <a:xfrm>
              <a:off x="676275" y="2828925"/>
              <a:ext cx="1419225" cy="1419225"/>
            </a:xfrm>
            <a:prstGeom prst="roundRect">
              <a:avLst>
                <a:gd name="adj" fmla="val 8613"/>
              </a:avLst>
            </a:prstGeom>
            <a:solidFill>
              <a:schemeClr val="bg1"/>
            </a:solidFill>
            <a:ln w="38100">
              <a:solidFill>
                <a:srgbClr val="74A9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193" y="2952750"/>
              <a:ext cx="1250631" cy="125063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</p:pic>
        <p:sp>
          <p:nvSpPr>
            <p:cNvPr id="24" name="TextBox 23"/>
            <p:cNvSpPr txBox="1"/>
            <p:nvPr/>
          </p:nvSpPr>
          <p:spPr>
            <a:xfrm>
              <a:off x="559437" y="4286249"/>
              <a:ext cx="1556132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废油漆桶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862917" y="1047681"/>
            <a:ext cx="824754" cy="1047583"/>
            <a:chOff x="2701171" y="2819400"/>
            <a:chExt cx="1559770" cy="1981183"/>
          </a:xfrm>
        </p:grpSpPr>
        <p:sp>
          <p:nvSpPr>
            <p:cNvPr id="27" name="圆角矩形 26"/>
            <p:cNvSpPr/>
            <p:nvPr/>
          </p:nvSpPr>
          <p:spPr>
            <a:xfrm>
              <a:off x="2771775" y="2819400"/>
              <a:ext cx="1419225" cy="1419225"/>
            </a:xfrm>
            <a:prstGeom prst="roundRect">
              <a:avLst>
                <a:gd name="adj" fmla="val 8613"/>
              </a:avLst>
            </a:prstGeom>
            <a:solidFill>
              <a:schemeClr val="bg1"/>
            </a:solidFill>
            <a:ln w="38100">
              <a:solidFill>
                <a:srgbClr val="74A9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5583" y="2910383"/>
              <a:ext cx="1304925" cy="13049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</p:pic>
        <p:sp>
          <p:nvSpPr>
            <p:cNvPr id="28" name="TextBox 27"/>
            <p:cNvSpPr txBox="1"/>
            <p:nvPr/>
          </p:nvSpPr>
          <p:spPr>
            <a:xfrm>
              <a:off x="2701171" y="4276724"/>
              <a:ext cx="1559770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过期药品</a:t>
              </a:r>
            </a:p>
          </p:txBody>
        </p:sp>
      </p:grpSp>
      <p:sp>
        <p:nvSpPr>
          <p:cNvPr id="39" name="Rectangle 3"/>
          <p:cNvSpPr txBox="1">
            <a:spLocks noRot="1" noChangeArrowheads="1"/>
          </p:cNvSpPr>
          <p:nvPr/>
        </p:nvSpPr>
        <p:spPr>
          <a:xfrm>
            <a:off x="2762339" y="3714749"/>
            <a:ext cx="5695861" cy="115252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电池年消耗量为30亿只，因无回收而丢失铜740吨、锌1.6万吨、锰粉9.7万吨。电池中含有大量的重金属汞、锰、镉、铅、锌等，处理方法不当，进入土壤、空气和水体中造成严重的污染。目前我国回收处理废旧电池的企业还很少，回收率不足2%,因此很多环保人士收集了废旧电池之后无处处理</a:t>
            </a:r>
            <a:r>
              <a:rPr lang="zh-CN" altLang="zh-CN" sz="1100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1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五边形 40"/>
          <p:cNvSpPr/>
          <p:nvPr/>
        </p:nvSpPr>
        <p:spPr>
          <a:xfrm>
            <a:off x="0" y="618287"/>
            <a:ext cx="537882" cy="430306"/>
          </a:xfrm>
          <a:prstGeom prst="homePlate">
            <a:avLst>
              <a:gd name="adj" fmla="val 31667"/>
            </a:avLst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591471" y="586016"/>
            <a:ext cx="155109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有害垃圾</a:t>
            </a:r>
          </a:p>
        </p:txBody>
      </p:sp>
      <p:pic>
        <p:nvPicPr>
          <p:cNvPr id="57" name="Picture 4" descr="E:\其他工作\【策    划】\兼职 我图网\觅知网\9.17垃圾分类\垃圾分类\67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491092" y="1491249"/>
            <a:ext cx="1456084" cy="2149922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200626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39" grpId="0"/>
      <p:bldP spid="41" grpId="0" animBg="1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60099" y="996953"/>
            <a:ext cx="1029115" cy="1364519"/>
            <a:chOff x="2143125" y="828675"/>
            <a:chExt cx="1419225" cy="18817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800" y="895349"/>
              <a:ext cx="1285876" cy="1285876"/>
            </a:xfrm>
            <a:prstGeom prst="rect">
              <a:avLst/>
            </a:prstGeom>
          </p:spPr>
        </p:pic>
        <p:sp>
          <p:nvSpPr>
            <p:cNvPr id="3" name="圆角矩形 2"/>
            <p:cNvSpPr/>
            <p:nvPr/>
          </p:nvSpPr>
          <p:spPr>
            <a:xfrm>
              <a:off x="2143125" y="82867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33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28850" y="2286001"/>
              <a:ext cx="1238251" cy="42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007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宠物粪便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16392" y="996953"/>
            <a:ext cx="1029115" cy="1395296"/>
            <a:chOff x="2781300" y="600075"/>
            <a:chExt cx="1419225" cy="1924217"/>
          </a:xfrm>
        </p:grpSpPr>
        <p:sp>
          <p:nvSpPr>
            <p:cNvPr id="6" name="圆角矩形 5"/>
            <p:cNvSpPr/>
            <p:nvPr/>
          </p:nvSpPr>
          <p:spPr>
            <a:xfrm>
              <a:off x="2781300" y="60007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33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8925" y="654366"/>
              <a:ext cx="1314450" cy="1317308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105151" y="2057401"/>
              <a:ext cx="895350" cy="466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007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灰土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72684" y="996953"/>
            <a:ext cx="1029115" cy="1364519"/>
            <a:chOff x="4895850" y="647700"/>
            <a:chExt cx="1419225" cy="1881773"/>
          </a:xfrm>
        </p:grpSpPr>
        <p:grpSp>
          <p:nvGrpSpPr>
            <p:cNvPr id="12" name="组合 11"/>
            <p:cNvGrpSpPr/>
            <p:nvPr/>
          </p:nvGrpSpPr>
          <p:grpSpPr>
            <a:xfrm>
              <a:off x="4895850" y="647700"/>
              <a:ext cx="1419225" cy="1419225"/>
              <a:chOff x="4895850" y="647700"/>
              <a:chExt cx="1419225" cy="1419225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00626" y="828675"/>
                <a:ext cx="1209674" cy="1209674"/>
              </a:xfrm>
              <a:prstGeom prst="rect">
                <a:avLst/>
              </a:prstGeom>
            </p:spPr>
          </p:pic>
          <p:sp>
            <p:nvSpPr>
              <p:cNvPr id="11" name="圆角矩形 10"/>
              <p:cNvSpPr/>
              <p:nvPr/>
            </p:nvSpPr>
            <p:spPr>
              <a:xfrm>
                <a:off x="4895850" y="647700"/>
                <a:ext cx="1419225" cy="1419225"/>
              </a:xfrm>
              <a:prstGeom prst="roundRect">
                <a:avLst>
                  <a:gd name="adj" fmla="val 8613"/>
                </a:avLst>
              </a:prstGeom>
              <a:noFill/>
              <a:ln w="63500">
                <a:solidFill>
                  <a:srgbClr val="8C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33"/>
                  </a:solidFill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962525" y="2105026"/>
              <a:ext cx="1238251" cy="42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007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废旧陶瓷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54754" y="2957933"/>
            <a:ext cx="1029115" cy="1364519"/>
            <a:chOff x="7048500" y="619125"/>
            <a:chExt cx="1419225" cy="1881773"/>
          </a:xfrm>
        </p:grpSpPr>
        <p:grpSp>
          <p:nvGrpSpPr>
            <p:cNvPr id="17" name="组合 16"/>
            <p:cNvGrpSpPr/>
            <p:nvPr/>
          </p:nvGrpSpPr>
          <p:grpSpPr>
            <a:xfrm>
              <a:off x="7048500" y="619125"/>
              <a:ext cx="1419225" cy="1419225"/>
              <a:chOff x="7048500" y="619125"/>
              <a:chExt cx="1419225" cy="1419225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4107" y="736808"/>
                <a:ext cx="776918" cy="1168192"/>
              </a:xfrm>
              <a:prstGeom prst="rect">
                <a:avLst/>
              </a:prstGeom>
            </p:spPr>
          </p:pic>
          <p:sp>
            <p:nvSpPr>
              <p:cNvPr id="16" name="圆角矩形 15"/>
              <p:cNvSpPr/>
              <p:nvPr/>
            </p:nvSpPr>
            <p:spPr>
              <a:xfrm>
                <a:off x="7048500" y="619125"/>
                <a:ext cx="1419225" cy="1419225"/>
              </a:xfrm>
              <a:prstGeom prst="roundRect">
                <a:avLst>
                  <a:gd name="adj" fmla="val 8613"/>
                </a:avLst>
              </a:prstGeom>
              <a:noFill/>
              <a:ln w="63500">
                <a:solidFill>
                  <a:srgbClr val="8C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33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153275" y="2076451"/>
              <a:ext cx="1238251" cy="42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007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污染纸张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42169" y="2957933"/>
            <a:ext cx="1029115" cy="1395296"/>
            <a:chOff x="2838450" y="2905125"/>
            <a:chExt cx="1419225" cy="192421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147" y="3019425"/>
              <a:ext cx="1206227" cy="1206227"/>
            </a:xfrm>
            <a:prstGeom prst="rect">
              <a:avLst/>
            </a:prstGeom>
          </p:spPr>
        </p:pic>
        <p:sp>
          <p:nvSpPr>
            <p:cNvPr id="21" name="圆角矩形 20"/>
            <p:cNvSpPr/>
            <p:nvPr/>
          </p:nvSpPr>
          <p:spPr>
            <a:xfrm>
              <a:off x="2838450" y="290512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33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86100" y="4362451"/>
              <a:ext cx="895350" cy="466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007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烟头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50114" y="2957933"/>
            <a:ext cx="1125810" cy="1357613"/>
            <a:chOff x="2790824" y="2819400"/>
            <a:chExt cx="1552575" cy="1872249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9806" y="2933700"/>
              <a:ext cx="1203094" cy="1203094"/>
            </a:xfrm>
            <a:prstGeom prst="rect">
              <a:avLst/>
            </a:prstGeom>
          </p:spPr>
        </p:pic>
        <p:sp>
          <p:nvSpPr>
            <p:cNvPr id="25" name="圆角矩形 24"/>
            <p:cNvSpPr/>
            <p:nvPr/>
          </p:nvSpPr>
          <p:spPr>
            <a:xfrm>
              <a:off x="2867025" y="2819400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33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90824" y="4267202"/>
              <a:ext cx="1552575" cy="42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007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一次性餐盒</a:t>
              </a:r>
            </a:p>
          </p:txBody>
        </p:sp>
      </p:grpSp>
      <p:sp>
        <p:nvSpPr>
          <p:cNvPr id="29" name="Rectangle 3"/>
          <p:cNvSpPr txBox="1">
            <a:spLocks noRot="1" noChangeArrowheads="1"/>
          </p:cNvSpPr>
          <p:nvPr/>
        </p:nvSpPr>
        <p:spPr>
          <a:xfrm>
            <a:off x="6246159" y="3645835"/>
            <a:ext cx="2655795" cy="8903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zh-CN" sz="11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包括除上述几类垃圾之外的砖瓦陶瓷、渣土、卫生间废纸、纸巾等难以回收的废弃物，通常根据垃圾特性采取焚烧或者填埋的方式处理。 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703921" y="703030"/>
            <a:ext cx="1651200" cy="688529"/>
            <a:chOff x="800100" y="877294"/>
            <a:chExt cx="1847850" cy="770531"/>
          </a:xfrm>
        </p:grpSpPr>
        <p:sp>
          <p:nvSpPr>
            <p:cNvPr id="43" name="下箭头标注 42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solidFill>
              <a:srgbClr val="78D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33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39680" y="877294"/>
              <a:ext cx="1722545" cy="5166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其他垃圾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03297" y="1490377"/>
            <a:ext cx="1701077" cy="1985000"/>
            <a:chOff x="6703297" y="1490377"/>
            <a:chExt cx="1701077" cy="1985000"/>
          </a:xfrm>
        </p:grpSpPr>
        <p:sp>
          <p:nvSpPr>
            <p:cNvPr id="36" name="梯形 35"/>
            <p:cNvSpPr/>
            <p:nvPr/>
          </p:nvSpPr>
          <p:spPr>
            <a:xfrm flipV="1">
              <a:off x="6835269" y="1916057"/>
              <a:ext cx="1488442" cy="1559320"/>
            </a:xfrm>
            <a:prstGeom prst="trapezoid">
              <a:avLst>
                <a:gd name="adj" fmla="val 14922"/>
              </a:avLst>
            </a:prstGeom>
            <a:solidFill>
              <a:srgbClr val="78D00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33"/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703297" y="1490377"/>
              <a:ext cx="1701077" cy="354391"/>
              <a:chOff x="3563888" y="1203598"/>
              <a:chExt cx="1728192" cy="360040"/>
            </a:xfrm>
          </p:grpSpPr>
          <p:sp>
            <p:nvSpPr>
              <p:cNvPr id="39" name="同侧圆角矩形 38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78D00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33"/>
                  </a:solidFill>
                </a:endParaRPr>
              </a:p>
            </p:txBody>
          </p:sp>
          <p:sp>
            <p:nvSpPr>
              <p:cNvPr id="40" name="左中括号 39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ln w="101600">
                <a:solidFill>
                  <a:srgbClr val="78D00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33"/>
                  </a:solidFill>
                </a:endParaRPr>
              </a:p>
            </p:txBody>
          </p:sp>
        </p:grp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7873" y="2169165"/>
              <a:ext cx="770014" cy="739938"/>
            </a:xfrm>
            <a:prstGeom prst="rect">
              <a:avLst/>
            </a:prstGeom>
          </p:spPr>
        </p:pic>
        <p:sp>
          <p:nvSpPr>
            <p:cNvPr id="45" name="椭圆 44"/>
            <p:cNvSpPr/>
            <p:nvPr/>
          </p:nvSpPr>
          <p:spPr>
            <a:xfrm>
              <a:off x="7222229" y="2152936"/>
              <a:ext cx="754429" cy="75442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33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472518" y="3478305"/>
            <a:ext cx="2223248" cy="116542"/>
          </a:xfrm>
          <a:prstGeom prst="rect">
            <a:avLst/>
          </a:prstGeom>
          <a:solidFill>
            <a:srgbClr val="78D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33"/>
              </a:solidFill>
            </a:endParaRPr>
          </a:p>
        </p:txBody>
      </p:sp>
      <p:grpSp>
        <p:nvGrpSpPr>
          <p:cNvPr id="46" name="组合 100"/>
          <p:cNvGrpSpPr/>
          <p:nvPr/>
        </p:nvGrpSpPr>
        <p:grpSpPr>
          <a:xfrm>
            <a:off x="311165" y="227798"/>
            <a:ext cx="451136" cy="539006"/>
            <a:chOff x="5127625" y="1173163"/>
            <a:chExt cx="1336676" cy="1597025"/>
          </a:xfrm>
          <a:solidFill>
            <a:srgbClr val="5AAB31"/>
          </a:solidFill>
        </p:grpSpPr>
        <p:sp>
          <p:nvSpPr>
            <p:cNvPr id="49" name="Freeform 11"/>
            <p:cNvSpPr>
              <a:spLocks noEditPoints="1"/>
            </p:cNvSpPr>
            <p:nvPr/>
          </p:nvSpPr>
          <p:spPr bwMode="auto">
            <a:xfrm>
              <a:off x="5319713" y="1450975"/>
              <a:ext cx="912813" cy="935038"/>
            </a:xfrm>
            <a:custGeom>
              <a:avLst/>
              <a:gdLst>
                <a:gd name="T0" fmla="*/ 20 w 214"/>
                <a:gd name="T1" fmla="*/ 219 h 219"/>
                <a:gd name="T2" fmla="*/ 195 w 214"/>
                <a:gd name="T3" fmla="*/ 219 h 219"/>
                <a:gd name="T4" fmla="*/ 214 w 214"/>
                <a:gd name="T5" fmla="*/ 200 h 219"/>
                <a:gd name="T6" fmla="*/ 214 w 214"/>
                <a:gd name="T7" fmla="*/ 0 h 219"/>
                <a:gd name="T8" fmla="*/ 0 w 214"/>
                <a:gd name="T9" fmla="*/ 0 h 219"/>
                <a:gd name="T10" fmla="*/ 0 w 214"/>
                <a:gd name="T11" fmla="*/ 200 h 219"/>
                <a:gd name="T12" fmla="*/ 20 w 214"/>
                <a:gd name="T13" fmla="*/ 219 h 219"/>
                <a:gd name="T14" fmla="*/ 154 w 214"/>
                <a:gd name="T15" fmla="*/ 19 h 219"/>
                <a:gd name="T16" fmla="*/ 185 w 214"/>
                <a:gd name="T17" fmla="*/ 19 h 219"/>
                <a:gd name="T18" fmla="*/ 185 w 214"/>
                <a:gd name="T19" fmla="*/ 181 h 219"/>
                <a:gd name="T20" fmla="*/ 170 w 214"/>
                <a:gd name="T21" fmla="*/ 196 h 219"/>
                <a:gd name="T22" fmla="*/ 154 w 214"/>
                <a:gd name="T23" fmla="*/ 181 h 219"/>
                <a:gd name="T24" fmla="*/ 154 w 214"/>
                <a:gd name="T25" fmla="*/ 19 h 219"/>
                <a:gd name="T26" fmla="*/ 92 w 214"/>
                <a:gd name="T27" fmla="*/ 19 h 219"/>
                <a:gd name="T28" fmla="*/ 122 w 214"/>
                <a:gd name="T29" fmla="*/ 19 h 219"/>
                <a:gd name="T30" fmla="*/ 122 w 214"/>
                <a:gd name="T31" fmla="*/ 181 h 219"/>
                <a:gd name="T32" fmla="*/ 107 w 214"/>
                <a:gd name="T33" fmla="*/ 196 h 219"/>
                <a:gd name="T34" fmla="*/ 92 w 214"/>
                <a:gd name="T35" fmla="*/ 181 h 219"/>
                <a:gd name="T36" fmla="*/ 92 w 214"/>
                <a:gd name="T37" fmla="*/ 19 h 219"/>
                <a:gd name="T38" fmla="*/ 29 w 214"/>
                <a:gd name="T39" fmla="*/ 19 h 219"/>
                <a:gd name="T40" fmla="*/ 59 w 214"/>
                <a:gd name="T41" fmla="*/ 19 h 219"/>
                <a:gd name="T42" fmla="*/ 59 w 214"/>
                <a:gd name="T43" fmla="*/ 181 h 219"/>
                <a:gd name="T44" fmla="*/ 44 w 214"/>
                <a:gd name="T45" fmla="*/ 196 h 219"/>
                <a:gd name="T46" fmla="*/ 29 w 214"/>
                <a:gd name="T47" fmla="*/ 181 h 219"/>
                <a:gd name="T48" fmla="*/ 29 w 214"/>
                <a:gd name="T49" fmla="*/ 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4" h="219">
                  <a:moveTo>
                    <a:pt x="20" y="219"/>
                  </a:moveTo>
                  <a:cubicBezTo>
                    <a:pt x="195" y="219"/>
                    <a:pt x="195" y="219"/>
                    <a:pt x="195" y="219"/>
                  </a:cubicBezTo>
                  <a:cubicBezTo>
                    <a:pt x="205" y="219"/>
                    <a:pt x="214" y="211"/>
                    <a:pt x="214" y="20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19"/>
                    <a:pt x="20" y="219"/>
                  </a:cubicBezTo>
                  <a:close/>
                  <a:moveTo>
                    <a:pt x="154" y="19"/>
                  </a:moveTo>
                  <a:cubicBezTo>
                    <a:pt x="185" y="19"/>
                    <a:pt x="185" y="19"/>
                    <a:pt x="185" y="19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5" y="189"/>
                    <a:pt x="178" y="196"/>
                    <a:pt x="170" y="196"/>
                  </a:cubicBezTo>
                  <a:cubicBezTo>
                    <a:pt x="161" y="196"/>
                    <a:pt x="154" y="189"/>
                    <a:pt x="154" y="181"/>
                  </a:cubicBezTo>
                  <a:lnTo>
                    <a:pt x="154" y="19"/>
                  </a:lnTo>
                  <a:close/>
                  <a:moveTo>
                    <a:pt x="92" y="19"/>
                  </a:moveTo>
                  <a:cubicBezTo>
                    <a:pt x="122" y="19"/>
                    <a:pt x="122" y="19"/>
                    <a:pt x="122" y="19"/>
                  </a:cubicBezTo>
                  <a:cubicBezTo>
                    <a:pt x="122" y="181"/>
                    <a:pt x="122" y="181"/>
                    <a:pt x="122" y="181"/>
                  </a:cubicBezTo>
                  <a:cubicBezTo>
                    <a:pt x="122" y="189"/>
                    <a:pt x="115" y="196"/>
                    <a:pt x="107" y="196"/>
                  </a:cubicBezTo>
                  <a:cubicBezTo>
                    <a:pt x="99" y="196"/>
                    <a:pt x="92" y="189"/>
                    <a:pt x="92" y="181"/>
                  </a:cubicBezTo>
                  <a:lnTo>
                    <a:pt x="92" y="19"/>
                  </a:lnTo>
                  <a:close/>
                  <a:moveTo>
                    <a:pt x="29" y="19"/>
                  </a:moveTo>
                  <a:cubicBezTo>
                    <a:pt x="59" y="19"/>
                    <a:pt x="59" y="19"/>
                    <a:pt x="59" y="19"/>
                  </a:cubicBezTo>
                  <a:cubicBezTo>
                    <a:pt x="59" y="181"/>
                    <a:pt x="59" y="181"/>
                    <a:pt x="59" y="181"/>
                  </a:cubicBezTo>
                  <a:cubicBezTo>
                    <a:pt x="59" y="189"/>
                    <a:pt x="53" y="196"/>
                    <a:pt x="44" y="196"/>
                  </a:cubicBezTo>
                  <a:cubicBezTo>
                    <a:pt x="36" y="196"/>
                    <a:pt x="29" y="189"/>
                    <a:pt x="29" y="181"/>
                  </a:cubicBezTo>
                  <a:lnTo>
                    <a:pt x="29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5332413" y="1173163"/>
              <a:ext cx="909638" cy="260350"/>
            </a:xfrm>
            <a:custGeom>
              <a:avLst/>
              <a:gdLst>
                <a:gd name="T0" fmla="*/ 213 w 213"/>
                <a:gd name="T1" fmla="*/ 34 h 61"/>
                <a:gd name="T2" fmla="*/ 196 w 213"/>
                <a:gd name="T3" fmla="*/ 17 h 61"/>
                <a:gd name="T4" fmla="*/ 132 w 213"/>
                <a:gd name="T5" fmla="*/ 17 h 61"/>
                <a:gd name="T6" fmla="*/ 132 w 213"/>
                <a:gd name="T7" fmla="*/ 8 h 61"/>
                <a:gd name="T8" fmla="*/ 124 w 213"/>
                <a:gd name="T9" fmla="*/ 0 h 61"/>
                <a:gd name="T10" fmla="*/ 88 w 213"/>
                <a:gd name="T11" fmla="*/ 0 h 61"/>
                <a:gd name="T12" fmla="*/ 80 w 213"/>
                <a:gd name="T13" fmla="*/ 8 h 61"/>
                <a:gd name="T14" fmla="*/ 80 w 213"/>
                <a:gd name="T15" fmla="*/ 17 h 61"/>
                <a:gd name="T16" fmla="*/ 16 w 213"/>
                <a:gd name="T17" fmla="*/ 17 h 61"/>
                <a:gd name="T18" fmla="*/ 0 w 213"/>
                <a:gd name="T19" fmla="*/ 34 h 61"/>
                <a:gd name="T20" fmla="*/ 0 w 213"/>
                <a:gd name="T21" fmla="*/ 61 h 61"/>
                <a:gd name="T22" fmla="*/ 213 w 213"/>
                <a:gd name="T23" fmla="*/ 61 h 61"/>
                <a:gd name="T24" fmla="*/ 213 w 213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61">
                  <a:moveTo>
                    <a:pt x="213" y="34"/>
                  </a:moveTo>
                  <a:cubicBezTo>
                    <a:pt x="213" y="25"/>
                    <a:pt x="206" y="17"/>
                    <a:pt x="196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8"/>
                    <a:pt x="132" y="0"/>
                    <a:pt x="12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0" y="0"/>
                    <a:pt x="80" y="8"/>
                    <a:pt x="80" y="8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7" y="17"/>
                    <a:pt x="0" y="25"/>
                    <a:pt x="0" y="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13" y="61"/>
                    <a:pt x="213" y="61"/>
                    <a:pt x="213" y="61"/>
                  </a:cubicBezTo>
                  <a:lnTo>
                    <a:pt x="213" y="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3"/>
            <p:cNvSpPr>
              <a:spLocks noEditPoints="1"/>
            </p:cNvSpPr>
            <p:nvPr/>
          </p:nvSpPr>
          <p:spPr bwMode="auto">
            <a:xfrm>
              <a:off x="5127625" y="2527300"/>
              <a:ext cx="174625" cy="238125"/>
            </a:xfrm>
            <a:custGeom>
              <a:avLst/>
              <a:gdLst>
                <a:gd name="T0" fmla="*/ 30 w 41"/>
                <a:gd name="T1" fmla="*/ 30 h 56"/>
                <a:gd name="T2" fmla="*/ 30 w 41"/>
                <a:gd name="T3" fmla="*/ 30 h 56"/>
                <a:gd name="T4" fmla="*/ 39 w 41"/>
                <a:gd name="T5" fmla="*/ 16 h 56"/>
                <a:gd name="T6" fmla="*/ 34 w 41"/>
                <a:gd name="T7" fmla="*/ 5 h 56"/>
                <a:gd name="T8" fmla="*/ 16 w 41"/>
                <a:gd name="T9" fmla="*/ 0 h 56"/>
                <a:gd name="T10" fmla="*/ 0 w 41"/>
                <a:gd name="T11" fmla="*/ 1 h 56"/>
                <a:gd name="T12" fmla="*/ 0 w 41"/>
                <a:gd name="T13" fmla="*/ 56 h 56"/>
                <a:gd name="T14" fmla="*/ 12 w 41"/>
                <a:gd name="T15" fmla="*/ 56 h 56"/>
                <a:gd name="T16" fmla="*/ 12 w 41"/>
                <a:gd name="T17" fmla="*/ 34 h 56"/>
                <a:gd name="T18" fmla="*/ 16 w 41"/>
                <a:gd name="T19" fmla="*/ 34 h 56"/>
                <a:gd name="T20" fmla="*/ 25 w 41"/>
                <a:gd name="T21" fmla="*/ 43 h 56"/>
                <a:gd name="T22" fmla="*/ 29 w 41"/>
                <a:gd name="T23" fmla="*/ 56 h 56"/>
                <a:gd name="T24" fmla="*/ 41 w 41"/>
                <a:gd name="T25" fmla="*/ 56 h 56"/>
                <a:gd name="T26" fmla="*/ 37 w 41"/>
                <a:gd name="T27" fmla="*/ 40 h 56"/>
                <a:gd name="T28" fmla="*/ 30 w 41"/>
                <a:gd name="T29" fmla="*/ 30 h 56"/>
                <a:gd name="T30" fmla="*/ 17 w 41"/>
                <a:gd name="T31" fmla="*/ 25 h 56"/>
                <a:gd name="T32" fmla="*/ 12 w 41"/>
                <a:gd name="T33" fmla="*/ 25 h 56"/>
                <a:gd name="T34" fmla="*/ 12 w 41"/>
                <a:gd name="T35" fmla="*/ 10 h 56"/>
                <a:gd name="T36" fmla="*/ 18 w 41"/>
                <a:gd name="T37" fmla="*/ 10 h 56"/>
                <a:gd name="T38" fmla="*/ 27 w 41"/>
                <a:gd name="T39" fmla="*/ 17 h 56"/>
                <a:gd name="T40" fmla="*/ 17 w 41"/>
                <a:gd name="T41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0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4" y="28"/>
                    <a:pt x="39" y="23"/>
                    <a:pt x="39" y="16"/>
                  </a:cubicBezTo>
                  <a:cubicBezTo>
                    <a:pt x="39" y="11"/>
                    <a:pt x="38" y="7"/>
                    <a:pt x="34" y="5"/>
                  </a:cubicBezTo>
                  <a:cubicBezTo>
                    <a:pt x="30" y="2"/>
                    <a:pt x="25" y="0"/>
                    <a:pt x="16" y="0"/>
                  </a:cubicBezTo>
                  <a:cubicBezTo>
                    <a:pt x="10" y="0"/>
                    <a:pt x="4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1" y="34"/>
                    <a:pt x="23" y="36"/>
                    <a:pt x="25" y="43"/>
                  </a:cubicBezTo>
                  <a:cubicBezTo>
                    <a:pt x="26" y="50"/>
                    <a:pt x="28" y="54"/>
                    <a:pt x="29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0" y="54"/>
                    <a:pt x="39" y="47"/>
                    <a:pt x="37" y="40"/>
                  </a:cubicBezTo>
                  <a:cubicBezTo>
                    <a:pt x="36" y="35"/>
                    <a:pt x="34" y="32"/>
                    <a:pt x="30" y="30"/>
                  </a:cubicBezTo>
                  <a:close/>
                  <a:moveTo>
                    <a:pt x="17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5" y="10"/>
                    <a:pt x="18" y="10"/>
                  </a:cubicBezTo>
                  <a:cubicBezTo>
                    <a:pt x="23" y="10"/>
                    <a:pt x="27" y="12"/>
                    <a:pt x="27" y="17"/>
                  </a:cubicBezTo>
                  <a:cubicBezTo>
                    <a:pt x="27" y="22"/>
                    <a:pt x="23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5332413" y="2530475"/>
              <a:ext cx="153988" cy="234950"/>
            </a:xfrm>
            <a:custGeom>
              <a:avLst/>
              <a:gdLst>
                <a:gd name="T0" fmla="*/ 35 w 97"/>
                <a:gd name="T1" fmla="*/ 86 h 148"/>
                <a:gd name="T2" fmla="*/ 89 w 97"/>
                <a:gd name="T3" fmla="*/ 86 h 148"/>
                <a:gd name="T4" fmla="*/ 89 w 97"/>
                <a:gd name="T5" fmla="*/ 57 h 148"/>
                <a:gd name="T6" fmla="*/ 35 w 97"/>
                <a:gd name="T7" fmla="*/ 57 h 148"/>
                <a:gd name="T8" fmla="*/ 35 w 97"/>
                <a:gd name="T9" fmla="*/ 27 h 148"/>
                <a:gd name="T10" fmla="*/ 91 w 97"/>
                <a:gd name="T11" fmla="*/ 27 h 148"/>
                <a:gd name="T12" fmla="*/ 91 w 97"/>
                <a:gd name="T13" fmla="*/ 0 h 148"/>
                <a:gd name="T14" fmla="*/ 0 w 97"/>
                <a:gd name="T15" fmla="*/ 0 h 148"/>
                <a:gd name="T16" fmla="*/ 0 w 97"/>
                <a:gd name="T17" fmla="*/ 148 h 148"/>
                <a:gd name="T18" fmla="*/ 97 w 97"/>
                <a:gd name="T19" fmla="*/ 148 h 148"/>
                <a:gd name="T20" fmla="*/ 97 w 97"/>
                <a:gd name="T21" fmla="*/ 121 h 148"/>
                <a:gd name="T22" fmla="*/ 35 w 97"/>
                <a:gd name="T23" fmla="*/ 121 h 148"/>
                <a:gd name="T24" fmla="*/ 35 w 97"/>
                <a:gd name="T25" fmla="*/ 8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8">
                  <a:moveTo>
                    <a:pt x="35" y="86"/>
                  </a:moveTo>
                  <a:lnTo>
                    <a:pt x="89" y="86"/>
                  </a:lnTo>
                  <a:lnTo>
                    <a:pt x="89" y="57"/>
                  </a:lnTo>
                  <a:lnTo>
                    <a:pt x="35" y="57"/>
                  </a:lnTo>
                  <a:lnTo>
                    <a:pt x="35" y="27"/>
                  </a:lnTo>
                  <a:lnTo>
                    <a:pt x="91" y="27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7" y="148"/>
                  </a:lnTo>
                  <a:lnTo>
                    <a:pt x="97" y="121"/>
                  </a:lnTo>
                  <a:lnTo>
                    <a:pt x="35" y="121"/>
                  </a:lnTo>
                  <a:lnTo>
                    <a:pt x="35" y="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5511800" y="2527300"/>
              <a:ext cx="184150" cy="242888"/>
            </a:xfrm>
            <a:custGeom>
              <a:avLst/>
              <a:gdLst>
                <a:gd name="T0" fmla="*/ 30 w 43"/>
                <a:gd name="T1" fmla="*/ 10 h 57"/>
                <a:gd name="T2" fmla="*/ 41 w 43"/>
                <a:gd name="T3" fmla="*/ 12 h 57"/>
                <a:gd name="T4" fmla="*/ 43 w 43"/>
                <a:gd name="T5" fmla="*/ 2 h 57"/>
                <a:gd name="T6" fmla="*/ 30 w 43"/>
                <a:gd name="T7" fmla="*/ 0 h 57"/>
                <a:gd name="T8" fmla="*/ 0 w 43"/>
                <a:gd name="T9" fmla="*/ 29 h 57"/>
                <a:gd name="T10" fmla="*/ 29 w 43"/>
                <a:gd name="T11" fmla="*/ 57 h 57"/>
                <a:gd name="T12" fmla="*/ 43 w 43"/>
                <a:gd name="T13" fmla="*/ 54 h 57"/>
                <a:gd name="T14" fmla="*/ 41 w 43"/>
                <a:gd name="T15" fmla="*/ 45 h 57"/>
                <a:gd name="T16" fmla="*/ 30 w 43"/>
                <a:gd name="T17" fmla="*/ 46 h 57"/>
                <a:gd name="T18" fmla="*/ 13 w 43"/>
                <a:gd name="T19" fmla="*/ 28 h 57"/>
                <a:gd name="T20" fmla="*/ 30 w 43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57">
                  <a:moveTo>
                    <a:pt x="30" y="10"/>
                  </a:moveTo>
                  <a:cubicBezTo>
                    <a:pt x="35" y="10"/>
                    <a:pt x="38" y="11"/>
                    <a:pt x="41" y="1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1" y="1"/>
                    <a:pt x="36" y="0"/>
                    <a:pt x="30" y="0"/>
                  </a:cubicBezTo>
                  <a:cubicBezTo>
                    <a:pt x="13" y="0"/>
                    <a:pt x="0" y="10"/>
                    <a:pt x="0" y="29"/>
                  </a:cubicBezTo>
                  <a:cubicBezTo>
                    <a:pt x="0" y="45"/>
                    <a:pt x="9" y="57"/>
                    <a:pt x="29" y="57"/>
                  </a:cubicBezTo>
                  <a:cubicBezTo>
                    <a:pt x="35" y="57"/>
                    <a:pt x="40" y="56"/>
                    <a:pt x="43" y="5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8" y="46"/>
                    <a:pt x="34" y="46"/>
                    <a:pt x="30" y="46"/>
                  </a:cubicBezTo>
                  <a:cubicBezTo>
                    <a:pt x="19" y="46"/>
                    <a:pt x="13" y="39"/>
                    <a:pt x="13" y="28"/>
                  </a:cubicBezTo>
                  <a:cubicBezTo>
                    <a:pt x="13" y="16"/>
                    <a:pt x="20" y="10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5711825" y="2530475"/>
              <a:ext cx="204788" cy="234950"/>
            </a:xfrm>
            <a:custGeom>
              <a:avLst/>
              <a:gdLst>
                <a:gd name="T0" fmla="*/ 48 w 48"/>
                <a:gd name="T1" fmla="*/ 0 h 55"/>
                <a:gd name="T2" fmla="*/ 34 w 48"/>
                <a:gd name="T3" fmla="*/ 0 h 55"/>
                <a:gd name="T4" fmla="*/ 28 w 48"/>
                <a:gd name="T5" fmla="*/ 13 h 55"/>
                <a:gd name="T6" fmla="*/ 24 w 48"/>
                <a:gd name="T7" fmla="*/ 24 h 55"/>
                <a:gd name="T8" fmla="*/ 24 w 48"/>
                <a:gd name="T9" fmla="*/ 24 h 55"/>
                <a:gd name="T10" fmla="*/ 20 w 48"/>
                <a:gd name="T11" fmla="*/ 13 h 55"/>
                <a:gd name="T12" fmla="*/ 14 w 48"/>
                <a:gd name="T13" fmla="*/ 0 h 55"/>
                <a:gd name="T14" fmla="*/ 0 w 48"/>
                <a:gd name="T15" fmla="*/ 0 h 55"/>
                <a:gd name="T16" fmla="*/ 17 w 48"/>
                <a:gd name="T17" fmla="*/ 32 h 55"/>
                <a:gd name="T18" fmla="*/ 17 w 48"/>
                <a:gd name="T19" fmla="*/ 55 h 55"/>
                <a:gd name="T20" fmla="*/ 30 w 48"/>
                <a:gd name="T21" fmla="*/ 55 h 55"/>
                <a:gd name="T22" fmla="*/ 30 w 48"/>
                <a:gd name="T23" fmla="*/ 32 h 55"/>
                <a:gd name="T24" fmla="*/ 48 w 4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55">
                  <a:moveTo>
                    <a:pt x="4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7"/>
                    <a:pt x="25" y="20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0"/>
                    <a:pt x="21" y="17"/>
                    <a:pt x="20" y="1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5913438" y="2527300"/>
              <a:ext cx="187325" cy="242888"/>
            </a:xfrm>
            <a:custGeom>
              <a:avLst/>
              <a:gdLst>
                <a:gd name="T0" fmla="*/ 31 w 44"/>
                <a:gd name="T1" fmla="*/ 10 h 57"/>
                <a:gd name="T2" fmla="*/ 42 w 44"/>
                <a:gd name="T3" fmla="*/ 12 h 57"/>
                <a:gd name="T4" fmla="*/ 44 w 44"/>
                <a:gd name="T5" fmla="*/ 2 h 57"/>
                <a:gd name="T6" fmla="*/ 31 w 44"/>
                <a:gd name="T7" fmla="*/ 0 h 57"/>
                <a:gd name="T8" fmla="*/ 1 w 44"/>
                <a:gd name="T9" fmla="*/ 29 h 57"/>
                <a:gd name="T10" fmla="*/ 29 w 44"/>
                <a:gd name="T11" fmla="*/ 57 h 57"/>
                <a:gd name="T12" fmla="*/ 44 w 44"/>
                <a:gd name="T13" fmla="*/ 54 h 57"/>
                <a:gd name="T14" fmla="*/ 42 w 44"/>
                <a:gd name="T15" fmla="*/ 45 h 57"/>
                <a:gd name="T16" fmla="*/ 31 w 44"/>
                <a:gd name="T17" fmla="*/ 46 h 57"/>
                <a:gd name="T18" fmla="*/ 14 w 44"/>
                <a:gd name="T19" fmla="*/ 28 h 57"/>
                <a:gd name="T20" fmla="*/ 31 w 44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1" y="10"/>
                  </a:moveTo>
                  <a:cubicBezTo>
                    <a:pt x="36" y="10"/>
                    <a:pt x="39" y="11"/>
                    <a:pt x="42" y="1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1"/>
                    <a:pt x="37" y="0"/>
                    <a:pt x="31" y="0"/>
                  </a:cubicBezTo>
                  <a:cubicBezTo>
                    <a:pt x="14" y="0"/>
                    <a:pt x="0" y="10"/>
                    <a:pt x="1" y="29"/>
                  </a:cubicBezTo>
                  <a:cubicBezTo>
                    <a:pt x="1" y="45"/>
                    <a:pt x="10" y="57"/>
                    <a:pt x="29" y="57"/>
                  </a:cubicBezTo>
                  <a:cubicBezTo>
                    <a:pt x="36" y="57"/>
                    <a:pt x="41" y="56"/>
                    <a:pt x="44" y="54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9" y="46"/>
                    <a:pt x="35" y="46"/>
                    <a:pt x="31" y="46"/>
                  </a:cubicBezTo>
                  <a:cubicBezTo>
                    <a:pt x="20" y="46"/>
                    <a:pt x="14" y="39"/>
                    <a:pt x="14" y="28"/>
                  </a:cubicBezTo>
                  <a:cubicBezTo>
                    <a:pt x="14" y="16"/>
                    <a:pt x="21" y="10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6135688" y="2530475"/>
              <a:ext cx="144463" cy="234950"/>
            </a:xfrm>
            <a:custGeom>
              <a:avLst/>
              <a:gdLst>
                <a:gd name="T0" fmla="*/ 32 w 91"/>
                <a:gd name="T1" fmla="*/ 119 h 148"/>
                <a:gd name="T2" fmla="*/ 32 w 91"/>
                <a:gd name="T3" fmla="*/ 0 h 148"/>
                <a:gd name="T4" fmla="*/ 0 w 91"/>
                <a:gd name="T5" fmla="*/ 0 h 148"/>
                <a:gd name="T6" fmla="*/ 0 w 91"/>
                <a:gd name="T7" fmla="*/ 148 h 148"/>
                <a:gd name="T8" fmla="*/ 91 w 91"/>
                <a:gd name="T9" fmla="*/ 148 h 148"/>
                <a:gd name="T10" fmla="*/ 91 w 91"/>
                <a:gd name="T11" fmla="*/ 119 h 148"/>
                <a:gd name="T12" fmla="*/ 32 w 91"/>
                <a:gd name="T13" fmla="*/ 1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48">
                  <a:moveTo>
                    <a:pt x="32" y="119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1" y="148"/>
                  </a:lnTo>
                  <a:lnTo>
                    <a:pt x="91" y="119"/>
                  </a:lnTo>
                  <a:lnTo>
                    <a:pt x="32" y="1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6313488" y="2530475"/>
              <a:ext cx="150813" cy="234950"/>
            </a:xfrm>
            <a:custGeom>
              <a:avLst/>
              <a:gdLst>
                <a:gd name="T0" fmla="*/ 33 w 95"/>
                <a:gd name="T1" fmla="*/ 121 h 148"/>
                <a:gd name="T2" fmla="*/ 33 w 95"/>
                <a:gd name="T3" fmla="*/ 86 h 148"/>
                <a:gd name="T4" fmla="*/ 89 w 95"/>
                <a:gd name="T5" fmla="*/ 86 h 148"/>
                <a:gd name="T6" fmla="*/ 89 w 95"/>
                <a:gd name="T7" fmla="*/ 57 h 148"/>
                <a:gd name="T8" fmla="*/ 33 w 95"/>
                <a:gd name="T9" fmla="*/ 57 h 148"/>
                <a:gd name="T10" fmla="*/ 33 w 95"/>
                <a:gd name="T11" fmla="*/ 27 h 148"/>
                <a:gd name="T12" fmla="*/ 92 w 95"/>
                <a:gd name="T13" fmla="*/ 27 h 148"/>
                <a:gd name="T14" fmla="*/ 92 w 95"/>
                <a:gd name="T15" fmla="*/ 0 h 148"/>
                <a:gd name="T16" fmla="*/ 0 w 95"/>
                <a:gd name="T17" fmla="*/ 0 h 148"/>
                <a:gd name="T18" fmla="*/ 0 w 95"/>
                <a:gd name="T19" fmla="*/ 148 h 148"/>
                <a:gd name="T20" fmla="*/ 95 w 95"/>
                <a:gd name="T21" fmla="*/ 148 h 148"/>
                <a:gd name="T22" fmla="*/ 95 w 95"/>
                <a:gd name="T23" fmla="*/ 121 h 148"/>
                <a:gd name="T24" fmla="*/ 33 w 95"/>
                <a:gd name="T25" fmla="*/ 12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48">
                  <a:moveTo>
                    <a:pt x="33" y="121"/>
                  </a:moveTo>
                  <a:lnTo>
                    <a:pt x="33" y="86"/>
                  </a:lnTo>
                  <a:lnTo>
                    <a:pt x="89" y="86"/>
                  </a:lnTo>
                  <a:lnTo>
                    <a:pt x="89" y="57"/>
                  </a:lnTo>
                  <a:lnTo>
                    <a:pt x="33" y="57"/>
                  </a:lnTo>
                  <a:lnTo>
                    <a:pt x="33" y="27"/>
                  </a:lnTo>
                  <a:lnTo>
                    <a:pt x="92" y="27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5" y="148"/>
                  </a:lnTo>
                  <a:lnTo>
                    <a:pt x="95" y="121"/>
                  </a:lnTo>
                  <a:lnTo>
                    <a:pt x="33" y="1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0826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380892" y="2014219"/>
            <a:ext cx="44677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7033"/>
                </a:solidFill>
                <a:effectLst>
                  <a:innerShdw blurRad="50800" dist="50800" dir="16200000">
                    <a:schemeClr val="tx1"/>
                  </a:innerShdw>
                </a:effectLst>
                <a:latin typeface="微软雅黑" pitchFamily="34" charset="-122"/>
                <a:ea typeface="微软雅黑" pitchFamily="34" charset="-122"/>
              </a:rPr>
              <a:t>如何做好垃圾分类</a:t>
            </a:r>
            <a:endParaRPr lang="zh-CN" altLang="en-US" sz="4000" dirty="0">
              <a:solidFill>
                <a:srgbClr val="007033"/>
              </a:solidFill>
              <a:effectLst>
                <a:innerShdw blurRad="50800" dist="50800" dir="16200000">
                  <a:schemeClr val="tx1"/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94353" y="2868050"/>
            <a:ext cx="1220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分类处理垃圾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69073" y="2868050"/>
            <a:ext cx="10647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废物利用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03009" y="2775717"/>
            <a:ext cx="1299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改变生活习惯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itchFamily="2" charset="2"/>
              <a:buChar char="n"/>
            </a:pPr>
            <a:r>
              <a:rPr lang="zh-CN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减少垃圾制</a:t>
            </a:r>
            <a:r>
              <a:rPr lang="zh-CN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0385" y="1578017"/>
            <a:ext cx="2375418" cy="2395399"/>
            <a:chOff x="9114502" y="4283624"/>
            <a:chExt cx="2462981" cy="2577552"/>
          </a:xfrm>
        </p:grpSpPr>
        <p:sp>
          <p:nvSpPr>
            <p:cNvPr id="10" name="Freeform 5"/>
            <p:cNvSpPr/>
            <p:nvPr/>
          </p:nvSpPr>
          <p:spPr bwMode="auto">
            <a:xfrm>
              <a:off x="10010775" y="4283624"/>
              <a:ext cx="295706" cy="2577552"/>
            </a:xfrm>
            <a:custGeom>
              <a:avLst/>
              <a:gdLst>
                <a:gd name="T0" fmla="*/ 109 w 109"/>
                <a:gd name="T1" fmla="*/ 876 h 876"/>
                <a:gd name="T2" fmla="*/ 109 w 109"/>
                <a:gd name="T3" fmla="*/ 27 h 876"/>
                <a:gd name="T4" fmla="*/ 82 w 109"/>
                <a:gd name="T5" fmla="*/ 0 h 876"/>
                <a:gd name="T6" fmla="*/ 27 w 109"/>
                <a:gd name="T7" fmla="*/ 0 h 876"/>
                <a:gd name="T8" fmla="*/ 0 w 109"/>
                <a:gd name="T9" fmla="*/ 27 h 876"/>
                <a:gd name="T10" fmla="*/ 0 w 109"/>
                <a:gd name="T11" fmla="*/ 876 h 876"/>
                <a:gd name="T12" fmla="*/ 109 w 109"/>
                <a:gd name="T13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876">
                  <a:moveTo>
                    <a:pt x="109" y="876"/>
                  </a:moveTo>
                  <a:cubicBezTo>
                    <a:pt x="109" y="27"/>
                    <a:pt x="109" y="27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876"/>
                    <a:pt x="0" y="876"/>
                    <a:pt x="0" y="876"/>
                  </a:cubicBezTo>
                  <a:cubicBezTo>
                    <a:pt x="109" y="876"/>
                    <a:pt x="109" y="876"/>
                    <a:pt x="109" y="876"/>
                  </a:cubicBezTo>
                </a:path>
              </a:pathLst>
            </a:custGeom>
            <a:solidFill>
              <a:srgbClr val="434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9114502" y="4671898"/>
              <a:ext cx="2462981" cy="804760"/>
            </a:xfrm>
            <a:custGeom>
              <a:avLst/>
              <a:gdLst>
                <a:gd name="T0" fmla="*/ 739 w 881"/>
                <a:gd name="T1" fmla="*/ 315 h 328"/>
                <a:gd name="T2" fmla="*/ 712 w 881"/>
                <a:gd name="T3" fmla="*/ 328 h 328"/>
                <a:gd name="T4" fmla="*/ 27 w 881"/>
                <a:gd name="T5" fmla="*/ 328 h 328"/>
                <a:gd name="T6" fmla="*/ 0 w 881"/>
                <a:gd name="T7" fmla="*/ 301 h 328"/>
                <a:gd name="T8" fmla="*/ 0 w 881"/>
                <a:gd name="T9" fmla="*/ 27 h 328"/>
                <a:gd name="T10" fmla="*/ 27 w 881"/>
                <a:gd name="T11" fmla="*/ 0 h 328"/>
                <a:gd name="T12" fmla="*/ 712 w 881"/>
                <a:gd name="T13" fmla="*/ 0 h 328"/>
                <a:gd name="T14" fmla="*/ 739 w 881"/>
                <a:gd name="T15" fmla="*/ 13 h 328"/>
                <a:gd name="T16" fmla="*/ 862 w 881"/>
                <a:gd name="T17" fmla="*/ 137 h 328"/>
                <a:gd name="T18" fmla="*/ 862 w 881"/>
                <a:gd name="T19" fmla="*/ 191 h 328"/>
                <a:gd name="T20" fmla="*/ 739 w 881"/>
                <a:gd name="T21" fmla="*/ 31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1" h="328">
                  <a:moveTo>
                    <a:pt x="739" y="315"/>
                  </a:moveTo>
                  <a:cubicBezTo>
                    <a:pt x="739" y="315"/>
                    <a:pt x="726" y="328"/>
                    <a:pt x="712" y="328"/>
                  </a:cubicBezTo>
                  <a:cubicBezTo>
                    <a:pt x="698" y="328"/>
                    <a:pt x="27" y="328"/>
                    <a:pt x="27" y="328"/>
                  </a:cubicBezTo>
                  <a:cubicBezTo>
                    <a:pt x="12" y="328"/>
                    <a:pt x="0" y="316"/>
                    <a:pt x="0" y="30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7" y="0"/>
                    <a:pt x="700" y="0"/>
                    <a:pt x="712" y="0"/>
                  </a:cubicBezTo>
                  <a:cubicBezTo>
                    <a:pt x="724" y="0"/>
                    <a:pt x="739" y="13"/>
                    <a:pt x="739" y="13"/>
                  </a:cubicBezTo>
                  <a:cubicBezTo>
                    <a:pt x="862" y="137"/>
                    <a:pt x="862" y="137"/>
                    <a:pt x="862" y="137"/>
                  </a:cubicBezTo>
                  <a:cubicBezTo>
                    <a:pt x="881" y="155"/>
                    <a:pt x="881" y="173"/>
                    <a:pt x="862" y="191"/>
                  </a:cubicBezTo>
                  <a:cubicBezTo>
                    <a:pt x="739" y="315"/>
                    <a:pt x="739" y="315"/>
                    <a:pt x="739" y="31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10010775" y="5491406"/>
              <a:ext cx="296862" cy="73025"/>
            </a:xfrm>
            <a:custGeom>
              <a:avLst/>
              <a:gdLst>
                <a:gd name="T0" fmla="*/ 109 w 109"/>
                <a:gd name="T1" fmla="*/ 0 h 28"/>
                <a:gd name="T2" fmla="*/ 0 w 109"/>
                <a:gd name="T3" fmla="*/ 0 h 28"/>
                <a:gd name="T4" fmla="*/ 0 w 109"/>
                <a:gd name="T5" fmla="*/ 28 h 28"/>
                <a:gd name="T6" fmla="*/ 109 w 109"/>
                <a:gd name="T7" fmla="*/ 28 h 28"/>
                <a:gd name="T8" fmla="*/ 109 w 10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8">
                  <a:moveTo>
                    <a:pt x="109" y="0"/>
                  </a:moveTo>
                  <a:cubicBezTo>
                    <a:pt x="73" y="0"/>
                    <a:pt x="36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2F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10010775" y="5583238"/>
              <a:ext cx="296862" cy="0"/>
            </a:xfrm>
            <a:custGeom>
              <a:avLst/>
              <a:gdLst>
                <a:gd name="T0" fmla="*/ 109 w 109"/>
                <a:gd name="T1" fmla="*/ 0 w 109"/>
                <a:gd name="T2" fmla="*/ 109 w 109"/>
                <a:gd name="T3" fmla="*/ 109 w 10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9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73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A38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9637713" y="6648450"/>
              <a:ext cx="334962" cy="212725"/>
            </a:xfrm>
            <a:custGeom>
              <a:avLst/>
              <a:gdLst>
                <a:gd name="T0" fmla="*/ 123 w 123"/>
                <a:gd name="T1" fmla="*/ 82 h 82"/>
                <a:gd name="T2" fmla="*/ 82 w 123"/>
                <a:gd name="T3" fmla="*/ 82 h 82"/>
                <a:gd name="T4" fmla="*/ 0 w 123"/>
                <a:gd name="T5" fmla="*/ 0 h 82"/>
                <a:gd name="T6" fmla="*/ 123 w 12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82">
                  <a:moveTo>
                    <a:pt x="123" y="82"/>
                  </a:moveTo>
                  <a:cubicBezTo>
                    <a:pt x="101" y="82"/>
                    <a:pt x="82" y="82"/>
                    <a:pt x="82" y="82"/>
                  </a:cubicBezTo>
                  <a:cubicBezTo>
                    <a:pt x="82" y="82"/>
                    <a:pt x="54" y="0"/>
                    <a:pt x="0" y="0"/>
                  </a:cubicBezTo>
                  <a:cubicBezTo>
                    <a:pt x="82" y="0"/>
                    <a:pt x="123" y="55"/>
                    <a:pt x="123" y="82"/>
                  </a:cubicBezTo>
                  <a:close/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9785350" y="6505575"/>
              <a:ext cx="300037" cy="355600"/>
            </a:xfrm>
            <a:custGeom>
              <a:avLst/>
              <a:gdLst>
                <a:gd name="T0" fmla="*/ 0 w 110"/>
                <a:gd name="T1" fmla="*/ 0 h 137"/>
                <a:gd name="T2" fmla="*/ 110 w 110"/>
                <a:gd name="T3" fmla="*/ 137 h 137"/>
                <a:gd name="T4" fmla="*/ 70 w 110"/>
                <a:gd name="T5" fmla="*/ 137 h 137"/>
                <a:gd name="T6" fmla="*/ 0 w 110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37">
                  <a:moveTo>
                    <a:pt x="0" y="0"/>
                  </a:moveTo>
                  <a:cubicBezTo>
                    <a:pt x="83" y="0"/>
                    <a:pt x="110" y="110"/>
                    <a:pt x="110" y="137"/>
                  </a:cubicBezTo>
                  <a:cubicBezTo>
                    <a:pt x="88" y="137"/>
                    <a:pt x="70" y="137"/>
                    <a:pt x="70" y="137"/>
                  </a:cubicBezTo>
                  <a:cubicBezTo>
                    <a:pt x="70" y="137"/>
                    <a:pt x="55" y="28"/>
                    <a:pt x="0" y="0"/>
                  </a:cubicBezTo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10344150" y="6648450"/>
              <a:ext cx="338137" cy="212725"/>
            </a:xfrm>
            <a:custGeom>
              <a:avLst/>
              <a:gdLst>
                <a:gd name="T0" fmla="*/ 124 w 124"/>
                <a:gd name="T1" fmla="*/ 0 h 82"/>
                <a:gd name="T2" fmla="*/ 42 w 124"/>
                <a:gd name="T3" fmla="*/ 82 h 82"/>
                <a:gd name="T4" fmla="*/ 0 w 124"/>
                <a:gd name="T5" fmla="*/ 82 h 82"/>
                <a:gd name="T6" fmla="*/ 124 w 124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82">
                  <a:moveTo>
                    <a:pt x="124" y="0"/>
                  </a:moveTo>
                  <a:cubicBezTo>
                    <a:pt x="69" y="0"/>
                    <a:pt x="42" y="82"/>
                    <a:pt x="42" y="82"/>
                  </a:cubicBezTo>
                  <a:cubicBezTo>
                    <a:pt x="42" y="82"/>
                    <a:pt x="23" y="82"/>
                    <a:pt x="0" y="82"/>
                  </a:cubicBezTo>
                  <a:cubicBezTo>
                    <a:pt x="0" y="55"/>
                    <a:pt x="42" y="0"/>
                    <a:pt x="124" y="0"/>
                  </a:cubicBezTo>
                  <a:close/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10085388" y="6362700"/>
              <a:ext cx="446087" cy="498475"/>
            </a:xfrm>
            <a:custGeom>
              <a:avLst/>
              <a:gdLst>
                <a:gd name="T0" fmla="*/ 55 w 164"/>
                <a:gd name="T1" fmla="*/ 186 h 192"/>
                <a:gd name="T2" fmla="*/ 164 w 164"/>
                <a:gd name="T3" fmla="*/ 55 h 192"/>
                <a:gd name="T4" fmla="*/ 95 w 164"/>
                <a:gd name="T5" fmla="*/ 192 h 192"/>
                <a:gd name="T6" fmla="*/ 55 w 164"/>
                <a:gd name="T7" fmla="*/ 192 h 192"/>
                <a:gd name="T8" fmla="*/ 54 w 164"/>
                <a:gd name="T9" fmla="*/ 192 h 192"/>
                <a:gd name="T10" fmla="*/ 0 w 164"/>
                <a:gd name="T11" fmla="*/ 192 h 192"/>
                <a:gd name="T12" fmla="*/ 27 w 164"/>
                <a:gd name="T13" fmla="*/ 0 h 192"/>
                <a:gd name="T14" fmla="*/ 55 w 164"/>
                <a:gd name="T15" fmla="*/ 18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92">
                  <a:moveTo>
                    <a:pt x="55" y="186"/>
                  </a:moveTo>
                  <a:cubicBezTo>
                    <a:pt x="58" y="151"/>
                    <a:pt x="87" y="55"/>
                    <a:pt x="164" y="55"/>
                  </a:cubicBezTo>
                  <a:cubicBezTo>
                    <a:pt x="109" y="83"/>
                    <a:pt x="95" y="192"/>
                    <a:pt x="95" y="192"/>
                  </a:cubicBezTo>
                  <a:cubicBezTo>
                    <a:pt x="95" y="192"/>
                    <a:pt x="77" y="192"/>
                    <a:pt x="55" y="192"/>
                  </a:cubicBezTo>
                  <a:cubicBezTo>
                    <a:pt x="54" y="192"/>
                    <a:pt x="54" y="192"/>
                    <a:pt x="54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55"/>
                    <a:pt x="27" y="0"/>
                  </a:cubicBezTo>
                  <a:cubicBezTo>
                    <a:pt x="51" y="48"/>
                    <a:pt x="54" y="158"/>
                    <a:pt x="55" y="186"/>
                  </a:cubicBezTo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10010775" y="6205538"/>
              <a:ext cx="296862" cy="655637"/>
            </a:xfrm>
            <a:custGeom>
              <a:avLst/>
              <a:gdLst>
                <a:gd name="T0" fmla="*/ 54 w 109"/>
                <a:gd name="T1" fmla="*/ 0 h 253"/>
                <a:gd name="T2" fmla="*/ 30 w 109"/>
                <a:gd name="T3" fmla="*/ 49 h 253"/>
                <a:gd name="T4" fmla="*/ 8 w 109"/>
                <a:gd name="T5" fmla="*/ 133 h 253"/>
                <a:gd name="T6" fmla="*/ 0 w 109"/>
                <a:gd name="T7" fmla="*/ 124 h 253"/>
                <a:gd name="T8" fmla="*/ 0 w 109"/>
                <a:gd name="T9" fmla="*/ 168 h 253"/>
                <a:gd name="T10" fmla="*/ 27 w 109"/>
                <a:gd name="T11" fmla="*/ 253 h 253"/>
                <a:gd name="T12" fmla="*/ 27 w 109"/>
                <a:gd name="T13" fmla="*/ 253 h 253"/>
                <a:gd name="T14" fmla="*/ 54 w 109"/>
                <a:gd name="T15" fmla="*/ 61 h 253"/>
                <a:gd name="T16" fmla="*/ 54 w 109"/>
                <a:gd name="T17" fmla="*/ 61 h 253"/>
                <a:gd name="T18" fmla="*/ 82 w 109"/>
                <a:gd name="T19" fmla="*/ 247 h 253"/>
                <a:gd name="T20" fmla="*/ 82 w 109"/>
                <a:gd name="T21" fmla="*/ 247 h 253"/>
                <a:gd name="T22" fmla="*/ 85 w 109"/>
                <a:gd name="T23" fmla="*/ 227 h 253"/>
                <a:gd name="T24" fmla="*/ 89 w 109"/>
                <a:gd name="T25" fmla="*/ 211 h 253"/>
                <a:gd name="T26" fmla="*/ 89 w 109"/>
                <a:gd name="T27" fmla="*/ 211 h 253"/>
                <a:gd name="T28" fmla="*/ 109 w 109"/>
                <a:gd name="T29" fmla="*/ 168 h 253"/>
                <a:gd name="T30" fmla="*/ 109 w 109"/>
                <a:gd name="T31" fmla="*/ 123 h 253"/>
                <a:gd name="T32" fmla="*/ 101 w 109"/>
                <a:gd name="T33" fmla="*/ 132 h 253"/>
                <a:gd name="T34" fmla="*/ 79 w 109"/>
                <a:gd name="T35" fmla="*/ 49 h 253"/>
                <a:gd name="T36" fmla="*/ 54 w 109"/>
                <a:gd name="T3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253">
                  <a:moveTo>
                    <a:pt x="54" y="0"/>
                  </a:moveTo>
                  <a:cubicBezTo>
                    <a:pt x="30" y="49"/>
                    <a:pt x="30" y="49"/>
                    <a:pt x="30" y="49"/>
                  </a:cubicBezTo>
                  <a:cubicBezTo>
                    <a:pt x="19" y="71"/>
                    <a:pt x="12" y="101"/>
                    <a:pt x="8" y="133"/>
                  </a:cubicBezTo>
                  <a:cubicBezTo>
                    <a:pt x="5" y="130"/>
                    <a:pt x="2" y="127"/>
                    <a:pt x="0" y="1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9" y="201"/>
                    <a:pt x="27" y="238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116"/>
                    <a:pt x="54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78" y="109"/>
                    <a:pt x="81" y="219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1"/>
                    <a:pt x="83" y="234"/>
                    <a:pt x="85" y="227"/>
                  </a:cubicBezTo>
                  <a:cubicBezTo>
                    <a:pt x="86" y="222"/>
                    <a:pt x="88" y="217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94" y="197"/>
                    <a:pt x="100" y="182"/>
                    <a:pt x="109" y="168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6" y="126"/>
                    <a:pt x="103" y="129"/>
                    <a:pt x="101" y="132"/>
                  </a:cubicBezTo>
                  <a:cubicBezTo>
                    <a:pt x="96" y="101"/>
                    <a:pt x="89" y="70"/>
                    <a:pt x="79" y="49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2F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10010775" y="6640513"/>
              <a:ext cx="74612" cy="220662"/>
            </a:xfrm>
            <a:custGeom>
              <a:avLst/>
              <a:gdLst>
                <a:gd name="T0" fmla="*/ 0 w 27"/>
                <a:gd name="T1" fmla="*/ 0 h 85"/>
                <a:gd name="T2" fmla="*/ 0 w 27"/>
                <a:gd name="T3" fmla="*/ 1 h 85"/>
                <a:gd name="T4" fmla="*/ 27 w 27"/>
                <a:gd name="T5" fmla="*/ 85 h 85"/>
                <a:gd name="T6" fmla="*/ 0 w 27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85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33"/>
                    <a:pt x="27" y="70"/>
                    <a:pt x="27" y="85"/>
                  </a:cubicBezTo>
                  <a:cubicBezTo>
                    <a:pt x="27" y="70"/>
                    <a:pt x="19" y="33"/>
                    <a:pt x="0" y="0"/>
                  </a:cubicBezTo>
                </a:path>
              </a:pathLst>
            </a:custGeom>
            <a:solidFill>
              <a:srgbClr val="287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0085388" y="6362700"/>
              <a:ext cx="222250" cy="498475"/>
            </a:xfrm>
            <a:custGeom>
              <a:avLst/>
              <a:gdLst>
                <a:gd name="T0" fmla="*/ 58 w 82"/>
                <a:gd name="T1" fmla="*/ 166 h 192"/>
                <a:gd name="T2" fmla="*/ 55 w 82"/>
                <a:gd name="T3" fmla="*/ 186 h 192"/>
                <a:gd name="T4" fmla="*/ 57 w 82"/>
                <a:gd name="T5" fmla="*/ 170 h 192"/>
                <a:gd name="T6" fmla="*/ 57 w 82"/>
                <a:gd name="T7" fmla="*/ 170 h 192"/>
                <a:gd name="T8" fmla="*/ 58 w 82"/>
                <a:gd name="T9" fmla="*/ 166 h 192"/>
                <a:gd name="T10" fmla="*/ 82 w 82"/>
                <a:gd name="T11" fmla="*/ 107 h 192"/>
                <a:gd name="T12" fmla="*/ 82 w 82"/>
                <a:gd name="T13" fmla="*/ 107 h 192"/>
                <a:gd name="T14" fmla="*/ 62 w 82"/>
                <a:gd name="T15" fmla="*/ 150 h 192"/>
                <a:gd name="T16" fmla="*/ 62 w 82"/>
                <a:gd name="T17" fmla="*/ 150 h 192"/>
                <a:gd name="T18" fmla="*/ 82 w 82"/>
                <a:gd name="T19" fmla="*/ 107 h 192"/>
                <a:gd name="T20" fmla="*/ 82 w 82"/>
                <a:gd name="T21" fmla="*/ 107 h 192"/>
                <a:gd name="T22" fmla="*/ 27 w 82"/>
                <a:gd name="T23" fmla="*/ 0 h 192"/>
                <a:gd name="T24" fmla="*/ 0 w 82"/>
                <a:gd name="T25" fmla="*/ 192 h 192"/>
                <a:gd name="T26" fmla="*/ 0 w 82"/>
                <a:gd name="T27" fmla="*/ 192 h 192"/>
                <a:gd name="T28" fmla="*/ 6 w 82"/>
                <a:gd name="T29" fmla="*/ 95 h 192"/>
                <a:gd name="T30" fmla="*/ 6 w 82"/>
                <a:gd name="T31" fmla="*/ 92 h 192"/>
                <a:gd name="T32" fmla="*/ 7 w 82"/>
                <a:gd name="T33" fmla="*/ 80 h 192"/>
                <a:gd name="T34" fmla="*/ 8 w 82"/>
                <a:gd name="T35" fmla="*/ 76 h 192"/>
                <a:gd name="T36" fmla="*/ 9 w 82"/>
                <a:gd name="T37" fmla="*/ 66 h 192"/>
                <a:gd name="T38" fmla="*/ 10 w 82"/>
                <a:gd name="T39" fmla="*/ 60 h 192"/>
                <a:gd name="T40" fmla="*/ 12 w 82"/>
                <a:gd name="T41" fmla="*/ 51 h 192"/>
                <a:gd name="T42" fmla="*/ 13 w 82"/>
                <a:gd name="T43" fmla="*/ 44 h 192"/>
                <a:gd name="T44" fmla="*/ 15 w 82"/>
                <a:gd name="T45" fmla="*/ 37 h 192"/>
                <a:gd name="T46" fmla="*/ 17 w 82"/>
                <a:gd name="T47" fmla="*/ 29 h 192"/>
                <a:gd name="T48" fmla="*/ 19 w 82"/>
                <a:gd name="T49" fmla="*/ 24 h 192"/>
                <a:gd name="T50" fmla="*/ 21 w 82"/>
                <a:gd name="T51" fmla="*/ 15 h 192"/>
                <a:gd name="T52" fmla="*/ 23 w 82"/>
                <a:gd name="T53" fmla="*/ 11 h 192"/>
                <a:gd name="T54" fmla="*/ 27 w 82"/>
                <a:gd name="T5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192">
                  <a:moveTo>
                    <a:pt x="58" y="166"/>
                  </a:moveTo>
                  <a:cubicBezTo>
                    <a:pt x="56" y="173"/>
                    <a:pt x="55" y="180"/>
                    <a:pt x="55" y="186"/>
                  </a:cubicBezTo>
                  <a:cubicBezTo>
                    <a:pt x="55" y="181"/>
                    <a:pt x="56" y="176"/>
                    <a:pt x="57" y="170"/>
                  </a:cubicBezTo>
                  <a:cubicBezTo>
                    <a:pt x="57" y="170"/>
                    <a:pt x="57" y="170"/>
                    <a:pt x="57" y="170"/>
                  </a:cubicBezTo>
                  <a:cubicBezTo>
                    <a:pt x="58" y="168"/>
                    <a:pt x="58" y="167"/>
                    <a:pt x="58" y="166"/>
                  </a:cubicBezTo>
                  <a:moveTo>
                    <a:pt x="82" y="107"/>
                  </a:moveTo>
                  <a:cubicBezTo>
                    <a:pt x="82" y="107"/>
                    <a:pt x="82" y="107"/>
                    <a:pt x="82" y="107"/>
                  </a:cubicBezTo>
                  <a:cubicBezTo>
                    <a:pt x="73" y="121"/>
                    <a:pt x="67" y="136"/>
                    <a:pt x="62" y="150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7" y="136"/>
                    <a:pt x="73" y="121"/>
                    <a:pt x="82" y="107"/>
                  </a:cubicBezTo>
                  <a:cubicBezTo>
                    <a:pt x="82" y="107"/>
                    <a:pt x="82" y="107"/>
                    <a:pt x="82" y="107"/>
                  </a:cubicBezTo>
                  <a:moveTo>
                    <a:pt x="27" y="0"/>
                  </a:moveTo>
                  <a:cubicBezTo>
                    <a:pt x="0" y="55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45"/>
                    <a:pt x="6" y="95"/>
                  </a:cubicBezTo>
                  <a:cubicBezTo>
                    <a:pt x="6" y="94"/>
                    <a:pt x="6" y="93"/>
                    <a:pt x="6" y="92"/>
                  </a:cubicBezTo>
                  <a:cubicBezTo>
                    <a:pt x="6" y="88"/>
                    <a:pt x="7" y="84"/>
                    <a:pt x="7" y="80"/>
                  </a:cubicBezTo>
                  <a:cubicBezTo>
                    <a:pt x="7" y="79"/>
                    <a:pt x="8" y="77"/>
                    <a:pt x="8" y="76"/>
                  </a:cubicBezTo>
                  <a:cubicBezTo>
                    <a:pt x="8" y="72"/>
                    <a:pt x="9" y="69"/>
                    <a:pt x="9" y="66"/>
                  </a:cubicBezTo>
                  <a:cubicBezTo>
                    <a:pt x="10" y="64"/>
                    <a:pt x="10" y="62"/>
                    <a:pt x="10" y="60"/>
                  </a:cubicBezTo>
                  <a:cubicBezTo>
                    <a:pt x="11" y="57"/>
                    <a:pt x="11" y="54"/>
                    <a:pt x="12" y="51"/>
                  </a:cubicBezTo>
                  <a:cubicBezTo>
                    <a:pt x="12" y="49"/>
                    <a:pt x="13" y="46"/>
                    <a:pt x="13" y="44"/>
                  </a:cubicBezTo>
                  <a:cubicBezTo>
                    <a:pt x="14" y="42"/>
                    <a:pt x="14" y="39"/>
                    <a:pt x="15" y="37"/>
                  </a:cubicBezTo>
                  <a:cubicBezTo>
                    <a:pt x="16" y="34"/>
                    <a:pt x="16" y="32"/>
                    <a:pt x="17" y="29"/>
                  </a:cubicBezTo>
                  <a:cubicBezTo>
                    <a:pt x="18" y="27"/>
                    <a:pt x="18" y="25"/>
                    <a:pt x="19" y="24"/>
                  </a:cubicBezTo>
                  <a:cubicBezTo>
                    <a:pt x="19" y="21"/>
                    <a:pt x="20" y="18"/>
                    <a:pt x="21" y="15"/>
                  </a:cubicBezTo>
                  <a:cubicBezTo>
                    <a:pt x="22" y="14"/>
                    <a:pt x="22" y="12"/>
                    <a:pt x="23" y="11"/>
                  </a:cubicBezTo>
                  <a:cubicBezTo>
                    <a:pt x="24" y="7"/>
                    <a:pt x="26" y="4"/>
                    <a:pt x="27" y="0"/>
                  </a:cubicBezTo>
                </a:path>
              </a:pathLst>
            </a:custGeom>
            <a:solidFill>
              <a:srgbClr val="287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文本框 30"/>
            <p:cNvSpPr txBox="1"/>
            <p:nvPr/>
          </p:nvSpPr>
          <p:spPr>
            <a:xfrm>
              <a:off x="9334932" y="4808225"/>
              <a:ext cx="1991828" cy="537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b="1" dirty="0">
                <a:solidFill>
                  <a:srgbClr val="BBA23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47719" y="1938852"/>
            <a:ext cx="6463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4000" b="1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8884">
            <a:off x="7238998" y="2639789"/>
            <a:ext cx="12192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575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" grpId="0"/>
      <p:bldP spid="9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04407" y="1632383"/>
            <a:ext cx="2297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废物利用</a:t>
            </a:r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1001096" y="2254712"/>
            <a:ext cx="4561504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对于垃圾，不论哪种处理方式都会对环境产生危害，增加社会负担，造成资源的浪费。所以解决垃圾处理的最好方法就是</a:t>
            </a: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废物利用。</a:t>
            </a:r>
            <a:endParaRPr lang="zh-CN" altLang="zh-CN" sz="14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>
            <a:fillRect/>
          </a:stretch>
        </p:blipFill>
        <p:spPr>
          <a:xfrm>
            <a:off x="0" y="4039340"/>
            <a:ext cx="5743575" cy="120698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899572" y="2409826"/>
            <a:ext cx="2835246" cy="2743199"/>
            <a:chOff x="3470275" y="1046163"/>
            <a:chExt cx="4783138" cy="4778375"/>
          </a:xfrm>
        </p:grpSpPr>
        <p:sp>
          <p:nvSpPr>
            <p:cNvPr id="12" name="AutoShape 3"/>
            <p:cNvSpPr>
              <a:spLocks noChangeAspect="1" noChangeArrowheads="1" noTextEdit="1"/>
            </p:cNvSpPr>
            <p:nvPr/>
          </p:nvSpPr>
          <p:spPr bwMode="auto">
            <a:xfrm>
              <a:off x="3479800" y="1055688"/>
              <a:ext cx="4764088" cy="4764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"/>
            <p:cNvSpPr/>
            <p:nvPr/>
          </p:nvSpPr>
          <p:spPr bwMode="auto">
            <a:xfrm>
              <a:off x="3921125" y="1631950"/>
              <a:ext cx="3881438" cy="4192587"/>
            </a:xfrm>
            <a:custGeom>
              <a:avLst/>
              <a:gdLst>
                <a:gd name="T0" fmla="*/ 1176 w 2445"/>
                <a:gd name="T1" fmla="*/ 0 h 2641"/>
                <a:gd name="T2" fmla="*/ 0 w 2445"/>
                <a:gd name="T3" fmla="*/ 1175 h 2641"/>
                <a:gd name="T4" fmla="*/ 0 w 2445"/>
                <a:gd name="T5" fmla="*/ 2641 h 2641"/>
                <a:gd name="T6" fmla="*/ 2445 w 2445"/>
                <a:gd name="T7" fmla="*/ 2641 h 2641"/>
                <a:gd name="T8" fmla="*/ 2445 w 2445"/>
                <a:gd name="T9" fmla="*/ 1269 h 2641"/>
                <a:gd name="T10" fmla="*/ 1176 w 2445"/>
                <a:gd name="T11" fmla="*/ 0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5" h="2641">
                  <a:moveTo>
                    <a:pt x="1176" y="0"/>
                  </a:moveTo>
                  <a:lnTo>
                    <a:pt x="0" y="1175"/>
                  </a:lnTo>
                  <a:lnTo>
                    <a:pt x="0" y="2641"/>
                  </a:lnTo>
                  <a:lnTo>
                    <a:pt x="2445" y="2641"/>
                  </a:lnTo>
                  <a:lnTo>
                    <a:pt x="2445" y="1269"/>
                  </a:lnTo>
                  <a:lnTo>
                    <a:pt x="1176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3921125" y="1631950"/>
              <a:ext cx="3881438" cy="4192587"/>
            </a:xfrm>
            <a:custGeom>
              <a:avLst/>
              <a:gdLst>
                <a:gd name="T0" fmla="*/ 1176 w 2445"/>
                <a:gd name="T1" fmla="*/ 0 h 2641"/>
                <a:gd name="T2" fmla="*/ 0 w 2445"/>
                <a:gd name="T3" fmla="*/ 1175 h 2641"/>
                <a:gd name="T4" fmla="*/ 0 w 2445"/>
                <a:gd name="T5" fmla="*/ 2641 h 2641"/>
                <a:gd name="T6" fmla="*/ 2445 w 2445"/>
                <a:gd name="T7" fmla="*/ 2641 h 2641"/>
                <a:gd name="T8" fmla="*/ 2445 w 2445"/>
                <a:gd name="T9" fmla="*/ 1269 h 2641"/>
                <a:gd name="T10" fmla="*/ 1176 w 2445"/>
                <a:gd name="T11" fmla="*/ 0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5" h="2641">
                  <a:moveTo>
                    <a:pt x="1176" y="0"/>
                  </a:moveTo>
                  <a:lnTo>
                    <a:pt x="0" y="1175"/>
                  </a:lnTo>
                  <a:lnTo>
                    <a:pt x="0" y="2641"/>
                  </a:lnTo>
                  <a:lnTo>
                    <a:pt x="2445" y="2641"/>
                  </a:lnTo>
                  <a:lnTo>
                    <a:pt x="2445" y="1269"/>
                  </a:lnTo>
                  <a:lnTo>
                    <a:pt x="11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4665663" y="4181475"/>
              <a:ext cx="1047750" cy="1643062"/>
            </a:xfrm>
            <a:prstGeom prst="rect">
              <a:avLst/>
            </a:prstGeom>
            <a:solidFill>
              <a:srgbClr val="434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6010275" y="4033838"/>
              <a:ext cx="447675" cy="446087"/>
            </a:xfrm>
            <a:prstGeom prst="rect">
              <a:avLst/>
            </a:prstGeom>
            <a:solidFill>
              <a:srgbClr val="469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6010275" y="4033838"/>
              <a:ext cx="447675" cy="446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6605588" y="4033838"/>
              <a:ext cx="447675" cy="446087"/>
            </a:xfrm>
            <a:prstGeom prst="rect">
              <a:avLst/>
            </a:prstGeom>
            <a:solidFill>
              <a:srgbClr val="469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6605588" y="4033838"/>
              <a:ext cx="447675" cy="446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6605588" y="3438525"/>
              <a:ext cx="447675" cy="446087"/>
            </a:xfrm>
            <a:prstGeom prst="rect">
              <a:avLst/>
            </a:prstGeom>
            <a:solidFill>
              <a:srgbClr val="469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6605588" y="3438525"/>
              <a:ext cx="447675" cy="446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>
              <a:off x="6010275" y="3438525"/>
              <a:ext cx="447675" cy="446087"/>
            </a:xfrm>
            <a:prstGeom prst="rect">
              <a:avLst/>
            </a:prstGeom>
            <a:solidFill>
              <a:srgbClr val="469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5"/>
            <p:cNvSpPr>
              <a:spLocks noChangeArrowheads="1"/>
            </p:cNvSpPr>
            <p:nvPr/>
          </p:nvSpPr>
          <p:spPr bwMode="auto">
            <a:xfrm>
              <a:off x="6010275" y="3438525"/>
              <a:ext cx="447675" cy="446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16"/>
            <p:cNvSpPr>
              <a:spLocks noChangeArrowheads="1"/>
            </p:cNvSpPr>
            <p:nvPr/>
          </p:nvSpPr>
          <p:spPr bwMode="auto">
            <a:xfrm>
              <a:off x="6010275" y="3438525"/>
              <a:ext cx="447675" cy="147637"/>
            </a:xfrm>
            <a:prstGeom prst="rect">
              <a:avLst/>
            </a:prstGeom>
            <a:solidFill>
              <a:srgbClr val="3C8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6010275" y="3438525"/>
              <a:ext cx="447675" cy="147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6605588" y="3438525"/>
              <a:ext cx="447675" cy="147637"/>
            </a:xfrm>
            <a:prstGeom prst="rect">
              <a:avLst/>
            </a:prstGeom>
            <a:solidFill>
              <a:srgbClr val="3C8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6605588" y="3438525"/>
              <a:ext cx="447675" cy="147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6010275" y="4033838"/>
              <a:ext cx="447675" cy="147637"/>
            </a:xfrm>
            <a:prstGeom prst="rect">
              <a:avLst/>
            </a:prstGeom>
            <a:solidFill>
              <a:srgbClr val="3C8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6010275" y="4033838"/>
              <a:ext cx="447675" cy="147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6605588" y="4033838"/>
              <a:ext cx="447675" cy="147637"/>
            </a:xfrm>
            <a:prstGeom prst="rect">
              <a:avLst/>
            </a:prstGeom>
            <a:solidFill>
              <a:srgbClr val="3C8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6605588" y="4033838"/>
              <a:ext cx="447675" cy="147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3921125" y="1349375"/>
              <a:ext cx="3881438" cy="2535237"/>
            </a:xfrm>
            <a:custGeom>
              <a:avLst/>
              <a:gdLst>
                <a:gd name="T0" fmla="*/ 1176 w 2445"/>
                <a:gd name="T1" fmla="*/ 0 h 1597"/>
                <a:gd name="T2" fmla="*/ 0 w 2445"/>
                <a:gd name="T3" fmla="*/ 1222 h 1597"/>
                <a:gd name="T4" fmla="*/ 0 w 2445"/>
                <a:gd name="T5" fmla="*/ 1353 h 1597"/>
                <a:gd name="T6" fmla="*/ 1176 w 2445"/>
                <a:gd name="T7" fmla="*/ 178 h 1597"/>
                <a:gd name="T8" fmla="*/ 2445 w 2445"/>
                <a:gd name="T9" fmla="*/ 1447 h 1597"/>
                <a:gd name="T10" fmla="*/ 2445 w 2445"/>
                <a:gd name="T11" fmla="*/ 1597 h 1597"/>
                <a:gd name="T12" fmla="*/ 2445 w 2445"/>
                <a:gd name="T13" fmla="*/ 1316 h 1597"/>
                <a:gd name="T14" fmla="*/ 1176 w 2445"/>
                <a:gd name="T15" fmla="*/ 0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5" h="1597">
                  <a:moveTo>
                    <a:pt x="1176" y="0"/>
                  </a:moveTo>
                  <a:lnTo>
                    <a:pt x="0" y="1222"/>
                  </a:lnTo>
                  <a:lnTo>
                    <a:pt x="0" y="1353"/>
                  </a:lnTo>
                  <a:lnTo>
                    <a:pt x="1176" y="178"/>
                  </a:lnTo>
                  <a:lnTo>
                    <a:pt x="2445" y="1447"/>
                  </a:lnTo>
                  <a:lnTo>
                    <a:pt x="2445" y="1597"/>
                  </a:lnTo>
                  <a:lnTo>
                    <a:pt x="2445" y="1316"/>
                  </a:lnTo>
                  <a:lnTo>
                    <a:pt x="1176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3921125" y="1349375"/>
              <a:ext cx="3881438" cy="2535237"/>
            </a:xfrm>
            <a:custGeom>
              <a:avLst/>
              <a:gdLst>
                <a:gd name="T0" fmla="*/ 1176 w 2445"/>
                <a:gd name="T1" fmla="*/ 0 h 1597"/>
                <a:gd name="T2" fmla="*/ 0 w 2445"/>
                <a:gd name="T3" fmla="*/ 1222 h 1597"/>
                <a:gd name="T4" fmla="*/ 0 w 2445"/>
                <a:gd name="T5" fmla="*/ 1353 h 1597"/>
                <a:gd name="T6" fmla="*/ 1176 w 2445"/>
                <a:gd name="T7" fmla="*/ 178 h 1597"/>
                <a:gd name="T8" fmla="*/ 2445 w 2445"/>
                <a:gd name="T9" fmla="*/ 1447 h 1597"/>
                <a:gd name="T10" fmla="*/ 2445 w 2445"/>
                <a:gd name="T11" fmla="*/ 1597 h 1597"/>
                <a:gd name="T12" fmla="*/ 2445 w 2445"/>
                <a:gd name="T13" fmla="*/ 1316 h 1597"/>
                <a:gd name="T14" fmla="*/ 1176 w 2445"/>
                <a:gd name="T15" fmla="*/ 0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5" h="1597">
                  <a:moveTo>
                    <a:pt x="1176" y="0"/>
                  </a:moveTo>
                  <a:lnTo>
                    <a:pt x="0" y="1222"/>
                  </a:lnTo>
                  <a:lnTo>
                    <a:pt x="0" y="1353"/>
                  </a:lnTo>
                  <a:lnTo>
                    <a:pt x="1176" y="178"/>
                  </a:lnTo>
                  <a:lnTo>
                    <a:pt x="2445" y="1447"/>
                  </a:lnTo>
                  <a:lnTo>
                    <a:pt x="2445" y="1597"/>
                  </a:lnTo>
                  <a:lnTo>
                    <a:pt x="2445" y="1316"/>
                  </a:lnTo>
                  <a:lnTo>
                    <a:pt x="11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3921125" y="1631950"/>
              <a:ext cx="3881438" cy="2252662"/>
            </a:xfrm>
            <a:custGeom>
              <a:avLst/>
              <a:gdLst>
                <a:gd name="T0" fmla="*/ 1176 w 2445"/>
                <a:gd name="T1" fmla="*/ 0 h 1419"/>
                <a:gd name="T2" fmla="*/ 0 w 2445"/>
                <a:gd name="T3" fmla="*/ 1175 h 1419"/>
                <a:gd name="T4" fmla="*/ 0 w 2445"/>
                <a:gd name="T5" fmla="*/ 1325 h 1419"/>
                <a:gd name="T6" fmla="*/ 1176 w 2445"/>
                <a:gd name="T7" fmla="*/ 150 h 1419"/>
                <a:gd name="T8" fmla="*/ 2445 w 2445"/>
                <a:gd name="T9" fmla="*/ 1419 h 1419"/>
                <a:gd name="T10" fmla="*/ 2445 w 2445"/>
                <a:gd name="T11" fmla="*/ 1269 h 1419"/>
                <a:gd name="T12" fmla="*/ 1176 w 2445"/>
                <a:gd name="T13" fmla="*/ 0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5" h="1419">
                  <a:moveTo>
                    <a:pt x="1176" y="0"/>
                  </a:moveTo>
                  <a:lnTo>
                    <a:pt x="0" y="1175"/>
                  </a:lnTo>
                  <a:lnTo>
                    <a:pt x="0" y="1325"/>
                  </a:lnTo>
                  <a:lnTo>
                    <a:pt x="1176" y="150"/>
                  </a:lnTo>
                  <a:lnTo>
                    <a:pt x="2445" y="1419"/>
                  </a:lnTo>
                  <a:lnTo>
                    <a:pt x="2445" y="1269"/>
                  </a:lnTo>
                  <a:lnTo>
                    <a:pt x="1176" y="0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3921125" y="1631950"/>
              <a:ext cx="3881438" cy="2252662"/>
            </a:xfrm>
            <a:custGeom>
              <a:avLst/>
              <a:gdLst>
                <a:gd name="T0" fmla="*/ 1176 w 2445"/>
                <a:gd name="T1" fmla="*/ 0 h 1419"/>
                <a:gd name="T2" fmla="*/ 0 w 2445"/>
                <a:gd name="T3" fmla="*/ 1175 h 1419"/>
                <a:gd name="T4" fmla="*/ 0 w 2445"/>
                <a:gd name="T5" fmla="*/ 1325 h 1419"/>
                <a:gd name="T6" fmla="*/ 1176 w 2445"/>
                <a:gd name="T7" fmla="*/ 150 h 1419"/>
                <a:gd name="T8" fmla="*/ 2445 w 2445"/>
                <a:gd name="T9" fmla="*/ 1419 h 1419"/>
                <a:gd name="T10" fmla="*/ 2445 w 2445"/>
                <a:gd name="T11" fmla="*/ 1269 h 1419"/>
                <a:gd name="T12" fmla="*/ 1176 w 2445"/>
                <a:gd name="T13" fmla="*/ 0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5" h="1419">
                  <a:moveTo>
                    <a:pt x="1176" y="0"/>
                  </a:moveTo>
                  <a:lnTo>
                    <a:pt x="0" y="1175"/>
                  </a:lnTo>
                  <a:lnTo>
                    <a:pt x="0" y="1325"/>
                  </a:lnTo>
                  <a:lnTo>
                    <a:pt x="1176" y="150"/>
                  </a:lnTo>
                  <a:lnTo>
                    <a:pt x="2445" y="1419"/>
                  </a:lnTo>
                  <a:lnTo>
                    <a:pt x="2445" y="1269"/>
                  </a:lnTo>
                  <a:lnTo>
                    <a:pt x="11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3470275" y="1046163"/>
              <a:ext cx="4783138" cy="2733675"/>
            </a:xfrm>
            <a:custGeom>
              <a:avLst/>
              <a:gdLst>
                <a:gd name="T0" fmla="*/ 952 w 964"/>
                <a:gd name="T1" fmla="*/ 476 h 551"/>
                <a:gd name="T2" fmla="*/ 509 w 964"/>
                <a:gd name="T3" fmla="*/ 33 h 551"/>
                <a:gd name="T4" fmla="*/ 488 w 964"/>
                <a:gd name="T5" fmla="*/ 12 h 551"/>
                <a:gd name="T6" fmla="*/ 446 w 964"/>
                <a:gd name="T7" fmla="*/ 12 h 551"/>
                <a:gd name="T8" fmla="*/ 424 w 964"/>
                <a:gd name="T9" fmla="*/ 33 h 551"/>
                <a:gd name="T10" fmla="*/ 12 w 964"/>
                <a:gd name="T11" fmla="*/ 446 h 551"/>
                <a:gd name="T12" fmla="*/ 12 w 964"/>
                <a:gd name="T13" fmla="*/ 488 h 551"/>
                <a:gd name="T14" fmla="*/ 33 w 964"/>
                <a:gd name="T15" fmla="*/ 509 h 551"/>
                <a:gd name="T16" fmla="*/ 75 w 964"/>
                <a:gd name="T17" fmla="*/ 509 h 551"/>
                <a:gd name="T18" fmla="*/ 467 w 964"/>
                <a:gd name="T19" fmla="*/ 118 h 551"/>
                <a:gd name="T20" fmla="*/ 888 w 964"/>
                <a:gd name="T21" fmla="*/ 539 h 551"/>
                <a:gd name="T22" fmla="*/ 931 w 964"/>
                <a:gd name="T23" fmla="*/ 539 h 551"/>
                <a:gd name="T24" fmla="*/ 952 w 964"/>
                <a:gd name="T25" fmla="*/ 518 h 551"/>
                <a:gd name="T26" fmla="*/ 952 w 964"/>
                <a:gd name="T27" fmla="*/ 47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4" h="551">
                  <a:moveTo>
                    <a:pt x="952" y="476"/>
                  </a:moveTo>
                  <a:cubicBezTo>
                    <a:pt x="509" y="33"/>
                    <a:pt x="509" y="33"/>
                    <a:pt x="509" y="33"/>
                  </a:cubicBezTo>
                  <a:cubicBezTo>
                    <a:pt x="488" y="12"/>
                    <a:pt x="488" y="12"/>
                    <a:pt x="488" y="12"/>
                  </a:cubicBezTo>
                  <a:cubicBezTo>
                    <a:pt x="476" y="0"/>
                    <a:pt x="457" y="0"/>
                    <a:pt x="446" y="12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12" y="446"/>
                    <a:pt x="12" y="446"/>
                    <a:pt x="12" y="446"/>
                  </a:cubicBezTo>
                  <a:cubicBezTo>
                    <a:pt x="0" y="457"/>
                    <a:pt x="0" y="476"/>
                    <a:pt x="12" y="488"/>
                  </a:cubicBezTo>
                  <a:cubicBezTo>
                    <a:pt x="33" y="509"/>
                    <a:pt x="33" y="509"/>
                    <a:pt x="33" y="509"/>
                  </a:cubicBezTo>
                  <a:cubicBezTo>
                    <a:pt x="45" y="521"/>
                    <a:pt x="64" y="521"/>
                    <a:pt x="75" y="509"/>
                  </a:cubicBezTo>
                  <a:cubicBezTo>
                    <a:pt x="467" y="118"/>
                    <a:pt x="467" y="118"/>
                    <a:pt x="467" y="118"/>
                  </a:cubicBezTo>
                  <a:cubicBezTo>
                    <a:pt x="888" y="539"/>
                    <a:pt x="888" y="539"/>
                    <a:pt x="888" y="539"/>
                  </a:cubicBezTo>
                  <a:cubicBezTo>
                    <a:pt x="900" y="551"/>
                    <a:pt x="919" y="551"/>
                    <a:pt x="931" y="539"/>
                  </a:cubicBezTo>
                  <a:cubicBezTo>
                    <a:pt x="952" y="518"/>
                    <a:pt x="952" y="518"/>
                    <a:pt x="952" y="518"/>
                  </a:cubicBezTo>
                  <a:cubicBezTo>
                    <a:pt x="964" y="506"/>
                    <a:pt x="964" y="487"/>
                    <a:pt x="952" y="476"/>
                  </a:cubicBezTo>
                  <a:close/>
                </a:path>
              </a:pathLst>
            </a:custGeom>
            <a:solidFill>
              <a:srgbClr val="EF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3475037" y="4926013"/>
              <a:ext cx="1190625" cy="898525"/>
            </a:xfrm>
            <a:custGeom>
              <a:avLst/>
              <a:gdLst>
                <a:gd name="T0" fmla="*/ 224 w 240"/>
                <a:gd name="T1" fmla="*/ 181 h 181"/>
                <a:gd name="T2" fmla="*/ 240 w 240"/>
                <a:gd name="T3" fmla="*/ 121 h 181"/>
                <a:gd name="T4" fmla="*/ 120 w 240"/>
                <a:gd name="T5" fmla="*/ 0 h 181"/>
                <a:gd name="T6" fmla="*/ 0 w 240"/>
                <a:gd name="T7" fmla="*/ 121 h 181"/>
                <a:gd name="T8" fmla="*/ 17 w 240"/>
                <a:gd name="T9" fmla="*/ 181 h 181"/>
                <a:gd name="T10" fmla="*/ 224 w 240"/>
                <a:gd name="T11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181">
                  <a:moveTo>
                    <a:pt x="224" y="181"/>
                  </a:moveTo>
                  <a:cubicBezTo>
                    <a:pt x="234" y="163"/>
                    <a:pt x="240" y="143"/>
                    <a:pt x="240" y="121"/>
                  </a:cubicBezTo>
                  <a:cubicBezTo>
                    <a:pt x="240" y="54"/>
                    <a:pt x="187" y="0"/>
                    <a:pt x="120" y="0"/>
                  </a:cubicBezTo>
                  <a:cubicBezTo>
                    <a:pt x="54" y="0"/>
                    <a:pt x="0" y="54"/>
                    <a:pt x="0" y="121"/>
                  </a:cubicBezTo>
                  <a:cubicBezTo>
                    <a:pt x="0" y="143"/>
                    <a:pt x="6" y="163"/>
                    <a:pt x="17" y="181"/>
                  </a:cubicBezTo>
                  <a:lnTo>
                    <a:pt x="224" y="181"/>
                  </a:lnTo>
                  <a:close/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6457950" y="4926013"/>
              <a:ext cx="1790700" cy="898525"/>
            </a:xfrm>
            <a:custGeom>
              <a:avLst/>
              <a:gdLst>
                <a:gd name="T0" fmla="*/ 240 w 361"/>
                <a:gd name="T1" fmla="*/ 0 h 181"/>
                <a:gd name="T2" fmla="*/ 131 w 361"/>
                <a:gd name="T3" fmla="*/ 71 h 181"/>
                <a:gd name="T4" fmla="*/ 90 w 361"/>
                <a:gd name="T5" fmla="*/ 61 h 181"/>
                <a:gd name="T6" fmla="*/ 0 w 361"/>
                <a:gd name="T7" fmla="*/ 151 h 181"/>
                <a:gd name="T8" fmla="*/ 6 w 361"/>
                <a:gd name="T9" fmla="*/ 181 h 181"/>
                <a:gd name="T10" fmla="*/ 137 w 361"/>
                <a:gd name="T11" fmla="*/ 181 h 181"/>
                <a:gd name="T12" fmla="*/ 344 w 361"/>
                <a:gd name="T13" fmla="*/ 181 h 181"/>
                <a:gd name="T14" fmla="*/ 361 w 361"/>
                <a:gd name="T15" fmla="*/ 121 h 181"/>
                <a:gd name="T16" fmla="*/ 240 w 361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181">
                  <a:moveTo>
                    <a:pt x="240" y="0"/>
                  </a:moveTo>
                  <a:cubicBezTo>
                    <a:pt x="192" y="0"/>
                    <a:pt x="150" y="29"/>
                    <a:pt x="131" y="71"/>
                  </a:cubicBezTo>
                  <a:cubicBezTo>
                    <a:pt x="119" y="64"/>
                    <a:pt x="105" y="61"/>
                    <a:pt x="90" y="61"/>
                  </a:cubicBezTo>
                  <a:cubicBezTo>
                    <a:pt x="40" y="61"/>
                    <a:pt x="0" y="101"/>
                    <a:pt x="0" y="151"/>
                  </a:cubicBezTo>
                  <a:cubicBezTo>
                    <a:pt x="0" y="161"/>
                    <a:pt x="2" y="171"/>
                    <a:pt x="6" y="181"/>
                  </a:cubicBezTo>
                  <a:cubicBezTo>
                    <a:pt x="137" y="181"/>
                    <a:pt x="137" y="181"/>
                    <a:pt x="137" y="181"/>
                  </a:cubicBezTo>
                  <a:cubicBezTo>
                    <a:pt x="344" y="181"/>
                    <a:pt x="344" y="181"/>
                    <a:pt x="344" y="181"/>
                  </a:cubicBezTo>
                  <a:cubicBezTo>
                    <a:pt x="354" y="163"/>
                    <a:pt x="361" y="143"/>
                    <a:pt x="361" y="121"/>
                  </a:cubicBezTo>
                  <a:cubicBezTo>
                    <a:pt x="361" y="54"/>
                    <a:pt x="307" y="0"/>
                    <a:pt x="240" y="0"/>
                  </a:cubicBezTo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6457950" y="5229225"/>
              <a:ext cx="679450" cy="595312"/>
            </a:xfrm>
            <a:custGeom>
              <a:avLst/>
              <a:gdLst>
                <a:gd name="T0" fmla="*/ 90 w 137"/>
                <a:gd name="T1" fmla="*/ 0 h 120"/>
                <a:gd name="T2" fmla="*/ 0 w 137"/>
                <a:gd name="T3" fmla="*/ 90 h 120"/>
                <a:gd name="T4" fmla="*/ 6 w 137"/>
                <a:gd name="T5" fmla="*/ 120 h 120"/>
                <a:gd name="T6" fmla="*/ 137 w 137"/>
                <a:gd name="T7" fmla="*/ 120 h 120"/>
                <a:gd name="T8" fmla="*/ 120 w 137"/>
                <a:gd name="T9" fmla="*/ 60 h 120"/>
                <a:gd name="T10" fmla="*/ 131 w 137"/>
                <a:gd name="T11" fmla="*/ 10 h 120"/>
                <a:gd name="T12" fmla="*/ 90 w 137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20">
                  <a:moveTo>
                    <a:pt x="90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00"/>
                    <a:pt x="2" y="110"/>
                    <a:pt x="6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27" y="102"/>
                    <a:pt x="120" y="82"/>
                    <a:pt x="120" y="60"/>
                  </a:cubicBezTo>
                  <a:cubicBezTo>
                    <a:pt x="120" y="42"/>
                    <a:pt x="124" y="25"/>
                    <a:pt x="131" y="10"/>
                  </a:cubicBezTo>
                  <a:cubicBezTo>
                    <a:pt x="119" y="3"/>
                    <a:pt x="105" y="0"/>
                    <a:pt x="90" y="0"/>
                  </a:cubicBezTo>
                </a:path>
              </a:pathLst>
            </a:custGeom>
            <a:solidFill>
              <a:srgbClr val="2E8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0" name="Picture 73" descr="cloud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106" y="1290122"/>
            <a:ext cx="1134681" cy="79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73" descr="cloud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917" y="1104608"/>
            <a:ext cx="798457" cy="55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54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152195" y="1624569"/>
            <a:ext cx="401777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zh-CN" sz="16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6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多一点节俭，少一点铺张浪费；</a:t>
            </a:r>
          </a:p>
          <a:p>
            <a:pPr>
              <a:buFont typeface="Arial" pitchFamily="34" charset="0"/>
              <a:buBlip>
                <a:blip r:embed="rId3"/>
              </a:buBlip>
            </a:pPr>
            <a:endParaRPr lang="zh-CN" altLang="zh-CN" sz="16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6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将垃圾分类，尽可能的回收利用；</a:t>
            </a:r>
          </a:p>
          <a:p>
            <a:pPr>
              <a:buFont typeface="Arial" pitchFamily="34" charset="0"/>
              <a:buBlip>
                <a:blip r:embed="rId3"/>
              </a:buBlip>
            </a:pPr>
            <a:endParaRPr lang="zh-CN" altLang="zh-CN" sz="16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6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减少或不使用一次性用品；</a:t>
            </a:r>
          </a:p>
          <a:p>
            <a:endParaRPr lang="zh-CN" altLang="zh-CN" sz="16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6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物品进行多次利用，增加物品的利用效率。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95675" y="655261"/>
            <a:ext cx="194316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</a:t>
            </a:r>
            <a:r>
              <a:rPr lang="en-US" altLang="zh-CN" sz="28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en-US" altLang="zh-CN" sz="28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</a:t>
            </a:r>
            <a:r>
              <a:rPr lang="en-US" altLang="zh-CN" sz="28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圾</a:t>
            </a:r>
            <a:endParaRPr lang="en-US" altLang="zh-CN" sz="2800" b="1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2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就在平常的生活</a:t>
            </a:r>
            <a:r>
              <a:rPr lang="zh-CN" altLang="zh-CN" sz="1200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endParaRPr lang="zh-CN" altLang="zh-CN" sz="12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3309" y="3063926"/>
            <a:ext cx="2544395" cy="1524682"/>
          </a:xfrm>
          <a:prstGeom prst="rect">
            <a:avLst/>
          </a:prstGeom>
        </p:spPr>
      </p:pic>
      <p:grpSp>
        <p:nvGrpSpPr>
          <p:cNvPr id="18" name="组合 100"/>
          <p:cNvGrpSpPr/>
          <p:nvPr/>
        </p:nvGrpSpPr>
        <p:grpSpPr>
          <a:xfrm>
            <a:off x="311165" y="227798"/>
            <a:ext cx="451136" cy="539006"/>
            <a:chOff x="5127625" y="1173163"/>
            <a:chExt cx="1336676" cy="1597025"/>
          </a:xfrm>
          <a:solidFill>
            <a:srgbClr val="5AAB31"/>
          </a:solidFill>
        </p:grpSpPr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5319713" y="1450975"/>
              <a:ext cx="912813" cy="935038"/>
            </a:xfrm>
            <a:custGeom>
              <a:avLst/>
              <a:gdLst>
                <a:gd name="T0" fmla="*/ 20 w 214"/>
                <a:gd name="T1" fmla="*/ 219 h 219"/>
                <a:gd name="T2" fmla="*/ 195 w 214"/>
                <a:gd name="T3" fmla="*/ 219 h 219"/>
                <a:gd name="T4" fmla="*/ 214 w 214"/>
                <a:gd name="T5" fmla="*/ 200 h 219"/>
                <a:gd name="T6" fmla="*/ 214 w 214"/>
                <a:gd name="T7" fmla="*/ 0 h 219"/>
                <a:gd name="T8" fmla="*/ 0 w 214"/>
                <a:gd name="T9" fmla="*/ 0 h 219"/>
                <a:gd name="T10" fmla="*/ 0 w 214"/>
                <a:gd name="T11" fmla="*/ 200 h 219"/>
                <a:gd name="T12" fmla="*/ 20 w 214"/>
                <a:gd name="T13" fmla="*/ 219 h 219"/>
                <a:gd name="T14" fmla="*/ 154 w 214"/>
                <a:gd name="T15" fmla="*/ 19 h 219"/>
                <a:gd name="T16" fmla="*/ 185 w 214"/>
                <a:gd name="T17" fmla="*/ 19 h 219"/>
                <a:gd name="T18" fmla="*/ 185 w 214"/>
                <a:gd name="T19" fmla="*/ 181 h 219"/>
                <a:gd name="T20" fmla="*/ 170 w 214"/>
                <a:gd name="T21" fmla="*/ 196 h 219"/>
                <a:gd name="T22" fmla="*/ 154 w 214"/>
                <a:gd name="T23" fmla="*/ 181 h 219"/>
                <a:gd name="T24" fmla="*/ 154 w 214"/>
                <a:gd name="T25" fmla="*/ 19 h 219"/>
                <a:gd name="T26" fmla="*/ 92 w 214"/>
                <a:gd name="T27" fmla="*/ 19 h 219"/>
                <a:gd name="T28" fmla="*/ 122 w 214"/>
                <a:gd name="T29" fmla="*/ 19 h 219"/>
                <a:gd name="T30" fmla="*/ 122 w 214"/>
                <a:gd name="T31" fmla="*/ 181 h 219"/>
                <a:gd name="T32" fmla="*/ 107 w 214"/>
                <a:gd name="T33" fmla="*/ 196 h 219"/>
                <a:gd name="T34" fmla="*/ 92 w 214"/>
                <a:gd name="T35" fmla="*/ 181 h 219"/>
                <a:gd name="T36" fmla="*/ 92 w 214"/>
                <a:gd name="T37" fmla="*/ 19 h 219"/>
                <a:gd name="T38" fmla="*/ 29 w 214"/>
                <a:gd name="T39" fmla="*/ 19 h 219"/>
                <a:gd name="T40" fmla="*/ 59 w 214"/>
                <a:gd name="T41" fmla="*/ 19 h 219"/>
                <a:gd name="T42" fmla="*/ 59 w 214"/>
                <a:gd name="T43" fmla="*/ 181 h 219"/>
                <a:gd name="T44" fmla="*/ 44 w 214"/>
                <a:gd name="T45" fmla="*/ 196 h 219"/>
                <a:gd name="T46" fmla="*/ 29 w 214"/>
                <a:gd name="T47" fmla="*/ 181 h 219"/>
                <a:gd name="T48" fmla="*/ 29 w 214"/>
                <a:gd name="T49" fmla="*/ 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4" h="219">
                  <a:moveTo>
                    <a:pt x="20" y="219"/>
                  </a:moveTo>
                  <a:cubicBezTo>
                    <a:pt x="195" y="219"/>
                    <a:pt x="195" y="219"/>
                    <a:pt x="195" y="219"/>
                  </a:cubicBezTo>
                  <a:cubicBezTo>
                    <a:pt x="205" y="219"/>
                    <a:pt x="214" y="211"/>
                    <a:pt x="214" y="20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19"/>
                    <a:pt x="20" y="219"/>
                  </a:cubicBezTo>
                  <a:close/>
                  <a:moveTo>
                    <a:pt x="154" y="19"/>
                  </a:moveTo>
                  <a:cubicBezTo>
                    <a:pt x="185" y="19"/>
                    <a:pt x="185" y="19"/>
                    <a:pt x="185" y="19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5" y="189"/>
                    <a:pt x="178" y="196"/>
                    <a:pt x="170" y="196"/>
                  </a:cubicBezTo>
                  <a:cubicBezTo>
                    <a:pt x="161" y="196"/>
                    <a:pt x="154" y="189"/>
                    <a:pt x="154" y="181"/>
                  </a:cubicBezTo>
                  <a:lnTo>
                    <a:pt x="154" y="19"/>
                  </a:lnTo>
                  <a:close/>
                  <a:moveTo>
                    <a:pt x="92" y="19"/>
                  </a:moveTo>
                  <a:cubicBezTo>
                    <a:pt x="122" y="19"/>
                    <a:pt x="122" y="19"/>
                    <a:pt x="122" y="19"/>
                  </a:cubicBezTo>
                  <a:cubicBezTo>
                    <a:pt x="122" y="181"/>
                    <a:pt x="122" y="181"/>
                    <a:pt x="122" y="181"/>
                  </a:cubicBezTo>
                  <a:cubicBezTo>
                    <a:pt x="122" y="189"/>
                    <a:pt x="115" y="196"/>
                    <a:pt x="107" y="196"/>
                  </a:cubicBezTo>
                  <a:cubicBezTo>
                    <a:pt x="99" y="196"/>
                    <a:pt x="92" y="189"/>
                    <a:pt x="92" y="181"/>
                  </a:cubicBezTo>
                  <a:lnTo>
                    <a:pt x="92" y="19"/>
                  </a:lnTo>
                  <a:close/>
                  <a:moveTo>
                    <a:pt x="29" y="19"/>
                  </a:moveTo>
                  <a:cubicBezTo>
                    <a:pt x="59" y="19"/>
                    <a:pt x="59" y="19"/>
                    <a:pt x="59" y="19"/>
                  </a:cubicBezTo>
                  <a:cubicBezTo>
                    <a:pt x="59" y="181"/>
                    <a:pt x="59" y="181"/>
                    <a:pt x="59" y="181"/>
                  </a:cubicBezTo>
                  <a:cubicBezTo>
                    <a:pt x="59" y="189"/>
                    <a:pt x="53" y="196"/>
                    <a:pt x="44" y="196"/>
                  </a:cubicBezTo>
                  <a:cubicBezTo>
                    <a:pt x="36" y="196"/>
                    <a:pt x="29" y="189"/>
                    <a:pt x="29" y="181"/>
                  </a:cubicBezTo>
                  <a:lnTo>
                    <a:pt x="29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332413" y="1173163"/>
              <a:ext cx="909638" cy="260350"/>
            </a:xfrm>
            <a:custGeom>
              <a:avLst/>
              <a:gdLst>
                <a:gd name="T0" fmla="*/ 213 w 213"/>
                <a:gd name="T1" fmla="*/ 34 h 61"/>
                <a:gd name="T2" fmla="*/ 196 w 213"/>
                <a:gd name="T3" fmla="*/ 17 h 61"/>
                <a:gd name="T4" fmla="*/ 132 w 213"/>
                <a:gd name="T5" fmla="*/ 17 h 61"/>
                <a:gd name="T6" fmla="*/ 132 w 213"/>
                <a:gd name="T7" fmla="*/ 8 h 61"/>
                <a:gd name="T8" fmla="*/ 124 w 213"/>
                <a:gd name="T9" fmla="*/ 0 h 61"/>
                <a:gd name="T10" fmla="*/ 88 w 213"/>
                <a:gd name="T11" fmla="*/ 0 h 61"/>
                <a:gd name="T12" fmla="*/ 80 w 213"/>
                <a:gd name="T13" fmla="*/ 8 h 61"/>
                <a:gd name="T14" fmla="*/ 80 w 213"/>
                <a:gd name="T15" fmla="*/ 17 h 61"/>
                <a:gd name="T16" fmla="*/ 16 w 213"/>
                <a:gd name="T17" fmla="*/ 17 h 61"/>
                <a:gd name="T18" fmla="*/ 0 w 213"/>
                <a:gd name="T19" fmla="*/ 34 h 61"/>
                <a:gd name="T20" fmla="*/ 0 w 213"/>
                <a:gd name="T21" fmla="*/ 61 h 61"/>
                <a:gd name="T22" fmla="*/ 213 w 213"/>
                <a:gd name="T23" fmla="*/ 61 h 61"/>
                <a:gd name="T24" fmla="*/ 213 w 213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61">
                  <a:moveTo>
                    <a:pt x="213" y="34"/>
                  </a:moveTo>
                  <a:cubicBezTo>
                    <a:pt x="213" y="25"/>
                    <a:pt x="206" y="17"/>
                    <a:pt x="196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8"/>
                    <a:pt x="132" y="0"/>
                    <a:pt x="12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0" y="0"/>
                    <a:pt x="80" y="8"/>
                    <a:pt x="80" y="8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7" y="17"/>
                    <a:pt x="0" y="25"/>
                    <a:pt x="0" y="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13" y="61"/>
                    <a:pt x="213" y="61"/>
                    <a:pt x="213" y="61"/>
                  </a:cubicBezTo>
                  <a:lnTo>
                    <a:pt x="213" y="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5127625" y="2527300"/>
              <a:ext cx="174625" cy="238125"/>
            </a:xfrm>
            <a:custGeom>
              <a:avLst/>
              <a:gdLst>
                <a:gd name="T0" fmla="*/ 30 w 41"/>
                <a:gd name="T1" fmla="*/ 30 h 56"/>
                <a:gd name="T2" fmla="*/ 30 w 41"/>
                <a:gd name="T3" fmla="*/ 30 h 56"/>
                <a:gd name="T4" fmla="*/ 39 w 41"/>
                <a:gd name="T5" fmla="*/ 16 h 56"/>
                <a:gd name="T6" fmla="*/ 34 w 41"/>
                <a:gd name="T7" fmla="*/ 5 h 56"/>
                <a:gd name="T8" fmla="*/ 16 w 41"/>
                <a:gd name="T9" fmla="*/ 0 h 56"/>
                <a:gd name="T10" fmla="*/ 0 w 41"/>
                <a:gd name="T11" fmla="*/ 1 h 56"/>
                <a:gd name="T12" fmla="*/ 0 w 41"/>
                <a:gd name="T13" fmla="*/ 56 h 56"/>
                <a:gd name="T14" fmla="*/ 12 w 41"/>
                <a:gd name="T15" fmla="*/ 56 h 56"/>
                <a:gd name="T16" fmla="*/ 12 w 41"/>
                <a:gd name="T17" fmla="*/ 34 h 56"/>
                <a:gd name="T18" fmla="*/ 16 w 41"/>
                <a:gd name="T19" fmla="*/ 34 h 56"/>
                <a:gd name="T20" fmla="*/ 25 w 41"/>
                <a:gd name="T21" fmla="*/ 43 h 56"/>
                <a:gd name="T22" fmla="*/ 29 w 41"/>
                <a:gd name="T23" fmla="*/ 56 h 56"/>
                <a:gd name="T24" fmla="*/ 41 w 41"/>
                <a:gd name="T25" fmla="*/ 56 h 56"/>
                <a:gd name="T26" fmla="*/ 37 w 41"/>
                <a:gd name="T27" fmla="*/ 40 h 56"/>
                <a:gd name="T28" fmla="*/ 30 w 41"/>
                <a:gd name="T29" fmla="*/ 30 h 56"/>
                <a:gd name="T30" fmla="*/ 17 w 41"/>
                <a:gd name="T31" fmla="*/ 25 h 56"/>
                <a:gd name="T32" fmla="*/ 12 w 41"/>
                <a:gd name="T33" fmla="*/ 25 h 56"/>
                <a:gd name="T34" fmla="*/ 12 w 41"/>
                <a:gd name="T35" fmla="*/ 10 h 56"/>
                <a:gd name="T36" fmla="*/ 18 w 41"/>
                <a:gd name="T37" fmla="*/ 10 h 56"/>
                <a:gd name="T38" fmla="*/ 27 w 41"/>
                <a:gd name="T39" fmla="*/ 17 h 56"/>
                <a:gd name="T40" fmla="*/ 17 w 41"/>
                <a:gd name="T41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0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4" y="28"/>
                    <a:pt x="39" y="23"/>
                    <a:pt x="39" y="16"/>
                  </a:cubicBezTo>
                  <a:cubicBezTo>
                    <a:pt x="39" y="11"/>
                    <a:pt x="38" y="7"/>
                    <a:pt x="34" y="5"/>
                  </a:cubicBezTo>
                  <a:cubicBezTo>
                    <a:pt x="30" y="2"/>
                    <a:pt x="25" y="0"/>
                    <a:pt x="16" y="0"/>
                  </a:cubicBezTo>
                  <a:cubicBezTo>
                    <a:pt x="10" y="0"/>
                    <a:pt x="4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1" y="34"/>
                    <a:pt x="23" y="36"/>
                    <a:pt x="25" y="43"/>
                  </a:cubicBezTo>
                  <a:cubicBezTo>
                    <a:pt x="26" y="50"/>
                    <a:pt x="28" y="54"/>
                    <a:pt x="29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0" y="54"/>
                    <a:pt x="39" y="47"/>
                    <a:pt x="37" y="40"/>
                  </a:cubicBezTo>
                  <a:cubicBezTo>
                    <a:pt x="36" y="35"/>
                    <a:pt x="34" y="32"/>
                    <a:pt x="30" y="30"/>
                  </a:cubicBezTo>
                  <a:close/>
                  <a:moveTo>
                    <a:pt x="17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5" y="10"/>
                    <a:pt x="18" y="10"/>
                  </a:cubicBezTo>
                  <a:cubicBezTo>
                    <a:pt x="23" y="10"/>
                    <a:pt x="27" y="12"/>
                    <a:pt x="27" y="17"/>
                  </a:cubicBezTo>
                  <a:cubicBezTo>
                    <a:pt x="27" y="22"/>
                    <a:pt x="23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332413" y="2530475"/>
              <a:ext cx="153988" cy="234950"/>
            </a:xfrm>
            <a:custGeom>
              <a:avLst/>
              <a:gdLst>
                <a:gd name="T0" fmla="*/ 35 w 97"/>
                <a:gd name="T1" fmla="*/ 86 h 148"/>
                <a:gd name="T2" fmla="*/ 89 w 97"/>
                <a:gd name="T3" fmla="*/ 86 h 148"/>
                <a:gd name="T4" fmla="*/ 89 w 97"/>
                <a:gd name="T5" fmla="*/ 57 h 148"/>
                <a:gd name="T6" fmla="*/ 35 w 97"/>
                <a:gd name="T7" fmla="*/ 57 h 148"/>
                <a:gd name="T8" fmla="*/ 35 w 97"/>
                <a:gd name="T9" fmla="*/ 27 h 148"/>
                <a:gd name="T10" fmla="*/ 91 w 97"/>
                <a:gd name="T11" fmla="*/ 27 h 148"/>
                <a:gd name="T12" fmla="*/ 91 w 97"/>
                <a:gd name="T13" fmla="*/ 0 h 148"/>
                <a:gd name="T14" fmla="*/ 0 w 97"/>
                <a:gd name="T15" fmla="*/ 0 h 148"/>
                <a:gd name="T16" fmla="*/ 0 w 97"/>
                <a:gd name="T17" fmla="*/ 148 h 148"/>
                <a:gd name="T18" fmla="*/ 97 w 97"/>
                <a:gd name="T19" fmla="*/ 148 h 148"/>
                <a:gd name="T20" fmla="*/ 97 w 97"/>
                <a:gd name="T21" fmla="*/ 121 h 148"/>
                <a:gd name="T22" fmla="*/ 35 w 97"/>
                <a:gd name="T23" fmla="*/ 121 h 148"/>
                <a:gd name="T24" fmla="*/ 35 w 97"/>
                <a:gd name="T25" fmla="*/ 8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8">
                  <a:moveTo>
                    <a:pt x="35" y="86"/>
                  </a:moveTo>
                  <a:lnTo>
                    <a:pt x="89" y="86"/>
                  </a:lnTo>
                  <a:lnTo>
                    <a:pt x="89" y="57"/>
                  </a:lnTo>
                  <a:lnTo>
                    <a:pt x="35" y="57"/>
                  </a:lnTo>
                  <a:lnTo>
                    <a:pt x="35" y="27"/>
                  </a:lnTo>
                  <a:lnTo>
                    <a:pt x="91" y="27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7" y="148"/>
                  </a:lnTo>
                  <a:lnTo>
                    <a:pt x="97" y="121"/>
                  </a:lnTo>
                  <a:lnTo>
                    <a:pt x="35" y="121"/>
                  </a:lnTo>
                  <a:lnTo>
                    <a:pt x="35" y="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5511800" y="2527300"/>
              <a:ext cx="184150" cy="242888"/>
            </a:xfrm>
            <a:custGeom>
              <a:avLst/>
              <a:gdLst>
                <a:gd name="T0" fmla="*/ 30 w 43"/>
                <a:gd name="T1" fmla="*/ 10 h 57"/>
                <a:gd name="T2" fmla="*/ 41 w 43"/>
                <a:gd name="T3" fmla="*/ 12 h 57"/>
                <a:gd name="T4" fmla="*/ 43 w 43"/>
                <a:gd name="T5" fmla="*/ 2 h 57"/>
                <a:gd name="T6" fmla="*/ 30 w 43"/>
                <a:gd name="T7" fmla="*/ 0 h 57"/>
                <a:gd name="T8" fmla="*/ 0 w 43"/>
                <a:gd name="T9" fmla="*/ 29 h 57"/>
                <a:gd name="T10" fmla="*/ 29 w 43"/>
                <a:gd name="T11" fmla="*/ 57 h 57"/>
                <a:gd name="T12" fmla="*/ 43 w 43"/>
                <a:gd name="T13" fmla="*/ 54 h 57"/>
                <a:gd name="T14" fmla="*/ 41 w 43"/>
                <a:gd name="T15" fmla="*/ 45 h 57"/>
                <a:gd name="T16" fmla="*/ 30 w 43"/>
                <a:gd name="T17" fmla="*/ 46 h 57"/>
                <a:gd name="T18" fmla="*/ 13 w 43"/>
                <a:gd name="T19" fmla="*/ 28 h 57"/>
                <a:gd name="T20" fmla="*/ 30 w 43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57">
                  <a:moveTo>
                    <a:pt x="30" y="10"/>
                  </a:moveTo>
                  <a:cubicBezTo>
                    <a:pt x="35" y="10"/>
                    <a:pt x="38" y="11"/>
                    <a:pt x="41" y="1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1" y="1"/>
                    <a:pt x="36" y="0"/>
                    <a:pt x="30" y="0"/>
                  </a:cubicBezTo>
                  <a:cubicBezTo>
                    <a:pt x="13" y="0"/>
                    <a:pt x="0" y="10"/>
                    <a:pt x="0" y="29"/>
                  </a:cubicBezTo>
                  <a:cubicBezTo>
                    <a:pt x="0" y="45"/>
                    <a:pt x="9" y="57"/>
                    <a:pt x="29" y="57"/>
                  </a:cubicBezTo>
                  <a:cubicBezTo>
                    <a:pt x="35" y="57"/>
                    <a:pt x="40" y="56"/>
                    <a:pt x="43" y="5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8" y="46"/>
                    <a:pt x="34" y="46"/>
                    <a:pt x="30" y="46"/>
                  </a:cubicBezTo>
                  <a:cubicBezTo>
                    <a:pt x="19" y="46"/>
                    <a:pt x="13" y="39"/>
                    <a:pt x="13" y="28"/>
                  </a:cubicBezTo>
                  <a:cubicBezTo>
                    <a:pt x="13" y="16"/>
                    <a:pt x="20" y="10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5711825" y="2530475"/>
              <a:ext cx="204788" cy="234950"/>
            </a:xfrm>
            <a:custGeom>
              <a:avLst/>
              <a:gdLst>
                <a:gd name="T0" fmla="*/ 48 w 48"/>
                <a:gd name="T1" fmla="*/ 0 h 55"/>
                <a:gd name="T2" fmla="*/ 34 w 48"/>
                <a:gd name="T3" fmla="*/ 0 h 55"/>
                <a:gd name="T4" fmla="*/ 28 w 48"/>
                <a:gd name="T5" fmla="*/ 13 h 55"/>
                <a:gd name="T6" fmla="*/ 24 w 48"/>
                <a:gd name="T7" fmla="*/ 24 h 55"/>
                <a:gd name="T8" fmla="*/ 24 w 48"/>
                <a:gd name="T9" fmla="*/ 24 h 55"/>
                <a:gd name="T10" fmla="*/ 20 w 48"/>
                <a:gd name="T11" fmla="*/ 13 h 55"/>
                <a:gd name="T12" fmla="*/ 14 w 48"/>
                <a:gd name="T13" fmla="*/ 0 h 55"/>
                <a:gd name="T14" fmla="*/ 0 w 48"/>
                <a:gd name="T15" fmla="*/ 0 h 55"/>
                <a:gd name="T16" fmla="*/ 17 w 48"/>
                <a:gd name="T17" fmla="*/ 32 h 55"/>
                <a:gd name="T18" fmla="*/ 17 w 48"/>
                <a:gd name="T19" fmla="*/ 55 h 55"/>
                <a:gd name="T20" fmla="*/ 30 w 48"/>
                <a:gd name="T21" fmla="*/ 55 h 55"/>
                <a:gd name="T22" fmla="*/ 30 w 48"/>
                <a:gd name="T23" fmla="*/ 32 h 55"/>
                <a:gd name="T24" fmla="*/ 48 w 4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55">
                  <a:moveTo>
                    <a:pt x="4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7"/>
                    <a:pt x="25" y="20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0"/>
                    <a:pt x="21" y="17"/>
                    <a:pt x="20" y="1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5913438" y="2527300"/>
              <a:ext cx="187325" cy="242888"/>
            </a:xfrm>
            <a:custGeom>
              <a:avLst/>
              <a:gdLst>
                <a:gd name="T0" fmla="*/ 31 w 44"/>
                <a:gd name="T1" fmla="*/ 10 h 57"/>
                <a:gd name="T2" fmla="*/ 42 w 44"/>
                <a:gd name="T3" fmla="*/ 12 h 57"/>
                <a:gd name="T4" fmla="*/ 44 w 44"/>
                <a:gd name="T5" fmla="*/ 2 h 57"/>
                <a:gd name="T6" fmla="*/ 31 w 44"/>
                <a:gd name="T7" fmla="*/ 0 h 57"/>
                <a:gd name="T8" fmla="*/ 1 w 44"/>
                <a:gd name="T9" fmla="*/ 29 h 57"/>
                <a:gd name="T10" fmla="*/ 29 w 44"/>
                <a:gd name="T11" fmla="*/ 57 h 57"/>
                <a:gd name="T12" fmla="*/ 44 w 44"/>
                <a:gd name="T13" fmla="*/ 54 h 57"/>
                <a:gd name="T14" fmla="*/ 42 w 44"/>
                <a:gd name="T15" fmla="*/ 45 h 57"/>
                <a:gd name="T16" fmla="*/ 31 w 44"/>
                <a:gd name="T17" fmla="*/ 46 h 57"/>
                <a:gd name="T18" fmla="*/ 14 w 44"/>
                <a:gd name="T19" fmla="*/ 28 h 57"/>
                <a:gd name="T20" fmla="*/ 31 w 44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1" y="10"/>
                  </a:moveTo>
                  <a:cubicBezTo>
                    <a:pt x="36" y="10"/>
                    <a:pt x="39" y="11"/>
                    <a:pt x="42" y="1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1"/>
                    <a:pt x="37" y="0"/>
                    <a:pt x="31" y="0"/>
                  </a:cubicBezTo>
                  <a:cubicBezTo>
                    <a:pt x="14" y="0"/>
                    <a:pt x="0" y="10"/>
                    <a:pt x="1" y="29"/>
                  </a:cubicBezTo>
                  <a:cubicBezTo>
                    <a:pt x="1" y="45"/>
                    <a:pt x="10" y="57"/>
                    <a:pt x="29" y="57"/>
                  </a:cubicBezTo>
                  <a:cubicBezTo>
                    <a:pt x="36" y="57"/>
                    <a:pt x="41" y="56"/>
                    <a:pt x="44" y="54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9" y="46"/>
                    <a:pt x="35" y="46"/>
                    <a:pt x="31" y="46"/>
                  </a:cubicBezTo>
                  <a:cubicBezTo>
                    <a:pt x="20" y="46"/>
                    <a:pt x="14" y="39"/>
                    <a:pt x="14" y="28"/>
                  </a:cubicBezTo>
                  <a:cubicBezTo>
                    <a:pt x="14" y="16"/>
                    <a:pt x="21" y="10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6135688" y="2530475"/>
              <a:ext cx="144463" cy="234950"/>
            </a:xfrm>
            <a:custGeom>
              <a:avLst/>
              <a:gdLst>
                <a:gd name="T0" fmla="*/ 32 w 91"/>
                <a:gd name="T1" fmla="*/ 119 h 148"/>
                <a:gd name="T2" fmla="*/ 32 w 91"/>
                <a:gd name="T3" fmla="*/ 0 h 148"/>
                <a:gd name="T4" fmla="*/ 0 w 91"/>
                <a:gd name="T5" fmla="*/ 0 h 148"/>
                <a:gd name="T6" fmla="*/ 0 w 91"/>
                <a:gd name="T7" fmla="*/ 148 h 148"/>
                <a:gd name="T8" fmla="*/ 91 w 91"/>
                <a:gd name="T9" fmla="*/ 148 h 148"/>
                <a:gd name="T10" fmla="*/ 91 w 91"/>
                <a:gd name="T11" fmla="*/ 119 h 148"/>
                <a:gd name="T12" fmla="*/ 32 w 91"/>
                <a:gd name="T13" fmla="*/ 1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48">
                  <a:moveTo>
                    <a:pt x="32" y="119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1" y="148"/>
                  </a:lnTo>
                  <a:lnTo>
                    <a:pt x="91" y="119"/>
                  </a:lnTo>
                  <a:lnTo>
                    <a:pt x="32" y="1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6313488" y="2530475"/>
              <a:ext cx="150813" cy="234950"/>
            </a:xfrm>
            <a:custGeom>
              <a:avLst/>
              <a:gdLst>
                <a:gd name="T0" fmla="*/ 33 w 95"/>
                <a:gd name="T1" fmla="*/ 121 h 148"/>
                <a:gd name="T2" fmla="*/ 33 w 95"/>
                <a:gd name="T3" fmla="*/ 86 h 148"/>
                <a:gd name="T4" fmla="*/ 89 w 95"/>
                <a:gd name="T5" fmla="*/ 86 h 148"/>
                <a:gd name="T6" fmla="*/ 89 w 95"/>
                <a:gd name="T7" fmla="*/ 57 h 148"/>
                <a:gd name="T8" fmla="*/ 33 w 95"/>
                <a:gd name="T9" fmla="*/ 57 h 148"/>
                <a:gd name="T10" fmla="*/ 33 w 95"/>
                <a:gd name="T11" fmla="*/ 27 h 148"/>
                <a:gd name="T12" fmla="*/ 92 w 95"/>
                <a:gd name="T13" fmla="*/ 27 h 148"/>
                <a:gd name="T14" fmla="*/ 92 w 95"/>
                <a:gd name="T15" fmla="*/ 0 h 148"/>
                <a:gd name="T16" fmla="*/ 0 w 95"/>
                <a:gd name="T17" fmla="*/ 0 h 148"/>
                <a:gd name="T18" fmla="*/ 0 w 95"/>
                <a:gd name="T19" fmla="*/ 148 h 148"/>
                <a:gd name="T20" fmla="*/ 95 w 95"/>
                <a:gd name="T21" fmla="*/ 148 h 148"/>
                <a:gd name="T22" fmla="*/ 95 w 95"/>
                <a:gd name="T23" fmla="*/ 121 h 148"/>
                <a:gd name="T24" fmla="*/ 33 w 95"/>
                <a:gd name="T25" fmla="*/ 12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48">
                  <a:moveTo>
                    <a:pt x="33" y="121"/>
                  </a:moveTo>
                  <a:lnTo>
                    <a:pt x="33" y="86"/>
                  </a:lnTo>
                  <a:lnTo>
                    <a:pt x="89" y="86"/>
                  </a:lnTo>
                  <a:lnTo>
                    <a:pt x="89" y="57"/>
                  </a:lnTo>
                  <a:lnTo>
                    <a:pt x="33" y="57"/>
                  </a:lnTo>
                  <a:lnTo>
                    <a:pt x="33" y="27"/>
                  </a:lnTo>
                  <a:lnTo>
                    <a:pt x="92" y="27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5" y="148"/>
                  </a:lnTo>
                  <a:lnTo>
                    <a:pt x="95" y="121"/>
                  </a:lnTo>
                  <a:lnTo>
                    <a:pt x="33" y="1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016" y="359613"/>
            <a:ext cx="766825" cy="814382"/>
          </a:xfrm>
          <a:prstGeom prst="rect">
            <a:avLst/>
          </a:prstGeom>
        </p:spPr>
      </p:pic>
      <p:pic>
        <p:nvPicPr>
          <p:cNvPr id="30" name="淘宝网chenying0907出品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935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1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2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1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1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2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1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7288" y="3247818"/>
            <a:ext cx="6286501" cy="88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br>
              <a:rPr lang="zh-CN" altLang="en-US" sz="1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sp>
        <p:nvSpPr>
          <p:cNvPr id="6" name="五边形 5"/>
          <p:cNvSpPr/>
          <p:nvPr/>
        </p:nvSpPr>
        <p:spPr>
          <a:xfrm>
            <a:off x="763110" y="1391943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FD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五边形 6"/>
          <p:cNvSpPr/>
          <p:nvPr/>
        </p:nvSpPr>
        <p:spPr>
          <a:xfrm>
            <a:off x="763100" y="1887243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五边形 7"/>
          <p:cNvSpPr/>
          <p:nvPr/>
        </p:nvSpPr>
        <p:spPr>
          <a:xfrm>
            <a:off x="763100" y="2382543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78D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五边形 8"/>
          <p:cNvSpPr/>
          <p:nvPr/>
        </p:nvSpPr>
        <p:spPr>
          <a:xfrm>
            <a:off x="763100" y="2877843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五边形 9"/>
          <p:cNvSpPr/>
          <p:nvPr/>
        </p:nvSpPr>
        <p:spPr>
          <a:xfrm>
            <a:off x="763100" y="3373143"/>
            <a:ext cx="438150" cy="276225"/>
          </a:xfrm>
          <a:prstGeom prst="homePlate">
            <a:avLst>
              <a:gd name="adj" fmla="val 361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5" r="51771" b="29243"/>
          <a:stretch/>
        </p:blipFill>
        <p:spPr>
          <a:xfrm flipH="1">
            <a:off x="5229225" y="3747623"/>
            <a:ext cx="3914775" cy="13958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67960" y="1367850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当你日常外出时，常备一个购物纸袋，购物时尽量不用塑料袋；</a:t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400" dirty="0">
              <a:solidFill>
                <a:srgbClr val="0070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7960" y="1868431"/>
            <a:ext cx="50321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当你买菜时，如果可能，拎上你的菜篮子，千万不用塑料袋；</a:t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400" dirty="0">
              <a:solidFill>
                <a:srgbClr val="00703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94854" y="2207647"/>
            <a:ext cx="503214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当你在外用餐时，请带上一个饭盒，不要用泡沫饭盒来盛餐；</a:t>
            </a:r>
          </a:p>
          <a:p>
            <a:endParaRPr lang="zh-CN" altLang="en-US" sz="1400" dirty="0">
              <a:solidFill>
                <a:srgbClr val="007033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51710" y="2823862"/>
            <a:ext cx="1853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自觉做好垃圾分类；</a:t>
            </a:r>
            <a:endParaRPr lang="zh-CN" altLang="en-US" sz="1400" dirty="0">
              <a:solidFill>
                <a:srgbClr val="00703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70760" y="3336528"/>
            <a:ext cx="39549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节约每一张纸，节约每一支笔，减少垃圾产生。</a:t>
            </a:r>
            <a:endParaRPr lang="zh-CN" altLang="en-US" sz="1400" dirty="0">
              <a:solidFill>
                <a:srgbClr val="007033"/>
              </a:solidFill>
            </a:endParaRPr>
          </a:p>
        </p:txBody>
      </p:sp>
      <p:grpSp>
        <p:nvGrpSpPr>
          <p:cNvPr id="34" name="组合 100"/>
          <p:cNvGrpSpPr/>
          <p:nvPr/>
        </p:nvGrpSpPr>
        <p:grpSpPr>
          <a:xfrm>
            <a:off x="311165" y="227798"/>
            <a:ext cx="451136" cy="539006"/>
            <a:chOff x="5127625" y="1173163"/>
            <a:chExt cx="1336676" cy="1597025"/>
          </a:xfrm>
          <a:solidFill>
            <a:srgbClr val="5AAB31"/>
          </a:solidFill>
        </p:grpSpPr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5319713" y="1450975"/>
              <a:ext cx="912813" cy="935038"/>
            </a:xfrm>
            <a:custGeom>
              <a:avLst/>
              <a:gdLst>
                <a:gd name="T0" fmla="*/ 20 w 214"/>
                <a:gd name="T1" fmla="*/ 219 h 219"/>
                <a:gd name="T2" fmla="*/ 195 w 214"/>
                <a:gd name="T3" fmla="*/ 219 h 219"/>
                <a:gd name="T4" fmla="*/ 214 w 214"/>
                <a:gd name="T5" fmla="*/ 200 h 219"/>
                <a:gd name="T6" fmla="*/ 214 w 214"/>
                <a:gd name="T7" fmla="*/ 0 h 219"/>
                <a:gd name="T8" fmla="*/ 0 w 214"/>
                <a:gd name="T9" fmla="*/ 0 h 219"/>
                <a:gd name="T10" fmla="*/ 0 w 214"/>
                <a:gd name="T11" fmla="*/ 200 h 219"/>
                <a:gd name="T12" fmla="*/ 20 w 214"/>
                <a:gd name="T13" fmla="*/ 219 h 219"/>
                <a:gd name="T14" fmla="*/ 154 w 214"/>
                <a:gd name="T15" fmla="*/ 19 h 219"/>
                <a:gd name="T16" fmla="*/ 185 w 214"/>
                <a:gd name="T17" fmla="*/ 19 h 219"/>
                <a:gd name="T18" fmla="*/ 185 w 214"/>
                <a:gd name="T19" fmla="*/ 181 h 219"/>
                <a:gd name="T20" fmla="*/ 170 w 214"/>
                <a:gd name="T21" fmla="*/ 196 h 219"/>
                <a:gd name="T22" fmla="*/ 154 w 214"/>
                <a:gd name="T23" fmla="*/ 181 h 219"/>
                <a:gd name="T24" fmla="*/ 154 w 214"/>
                <a:gd name="T25" fmla="*/ 19 h 219"/>
                <a:gd name="T26" fmla="*/ 92 w 214"/>
                <a:gd name="T27" fmla="*/ 19 h 219"/>
                <a:gd name="T28" fmla="*/ 122 w 214"/>
                <a:gd name="T29" fmla="*/ 19 h 219"/>
                <a:gd name="T30" fmla="*/ 122 w 214"/>
                <a:gd name="T31" fmla="*/ 181 h 219"/>
                <a:gd name="T32" fmla="*/ 107 w 214"/>
                <a:gd name="T33" fmla="*/ 196 h 219"/>
                <a:gd name="T34" fmla="*/ 92 w 214"/>
                <a:gd name="T35" fmla="*/ 181 h 219"/>
                <a:gd name="T36" fmla="*/ 92 w 214"/>
                <a:gd name="T37" fmla="*/ 19 h 219"/>
                <a:gd name="T38" fmla="*/ 29 w 214"/>
                <a:gd name="T39" fmla="*/ 19 h 219"/>
                <a:gd name="T40" fmla="*/ 59 w 214"/>
                <a:gd name="T41" fmla="*/ 19 h 219"/>
                <a:gd name="T42" fmla="*/ 59 w 214"/>
                <a:gd name="T43" fmla="*/ 181 h 219"/>
                <a:gd name="T44" fmla="*/ 44 w 214"/>
                <a:gd name="T45" fmla="*/ 196 h 219"/>
                <a:gd name="T46" fmla="*/ 29 w 214"/>
                <a:gd name="T47" fmla="*/ 181 h 219"/>
                <a:gd name="T48" fmla="*/ 29 w 214"/>
                <a:gd name="T49" fmla="*/ 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4" h="219">
                  <a:moveTo>
                    <a:pt x="20" y="219"/>
                  </a:moveTo>
                  <a:cubicBezTo>
                    <a:pt x="195" y="219"/>
                    <a:pt x="195" y="219"/>
                    <a:pt x="195" y="219"/>
                  </a:cubicBezTo>
                  <a:cubicBezTo>
                    <a:pt x="205" y="219"/>
                    <a:pt x="214" y="211"/>
                    <a:pt x="214" y="20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19"/>
                    <a:pt x="20" y="219"/>
                  </a:cubicBezTo>
                  <a:close/>
                  <a:moveTo>
                    <a:pt x="154" y="19"/>
                  </a:moveTo>
                  <a:cubicBezTo>
                    <a:pt x="185" y="19"/>
                    <a:pt x="185" y="19"/>
                    <a:pt x="185" y="19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5" y="189"/>
                    <a:pt x="178" y="196"/>
                    <a:pt x="170" y="196"/>
                  </a:cubicBezTo>
                  <a:cubicBezTo>
                    <a:pt x="161" y="196"/>
                    <a:pt x="154" y="189"/>
                    <a:pt x="154" y="181"/>
                  </a:cubicBezTo>
                  <a:lnTo>
                    <a:pt x="154" y="19"/>
                  </a:lnTo>
                  <a:close/>
                  <a:moveTo>
                    <a:pt x="92" y="19"/>
                  </a:moveTo>
                  <a:cubicBezTo>
                    <a:pt x="122" y="19"/>
                    <a:pt x="122" y="19"/>
                    <a:pt x="122" y="19"/>
                  </a:cubicBezTo>
                  <a:cubicBezTo>
                    <a:pt x="122" y="181"/>
                    <a:pt x="122" y="181"/>
                    <a:pt x="122" y="181"/>
                  </a:cubicBezTo>
                  <a:cubicBezTo>
                    <a:pt x="122" y="189"/>
                    <a:pt x="115" y="196"/>
                    <a:pt x="107" y="196"/>
                  </a:cubicBezTo>
                  <a:cubicBezTo>
                    <a:pt x="99" y="196"/>
                    <a:pt x="92" y="189"/>
                    <a:pt x="92" y="181"/>
                  </a:cubicBezTo>
                  <a:lnTo>
                    <a:pt x="92" y="19"/>
                  </a:lnTo>
                  <a:close/>
                  <a:moveTo>
                    <a:pt x="29" y="19"/>
                  </a:moveTo>
                  <a:cubicBezTo>
                    <a:pt x="59" y="19"/>
                    <a:pt x="59" y="19"/>
                    <a:pt x="59" y="19"/>
                  </a:cubicBezTo>
                  <a:cubicBezTo>
                    <a:pt x="59" y="181"/>
                    <a:pt x="59" y="181"/>
                    <a:pt x="59" y="181"/>
                  </a:cubicBezTo>
                  <a:cubicBezTo>
                    <a:pt x="59" y="189"/>
                    <a:pt x="53" y="196"/>
                    <a:pt x="44" y="196"/>
                  </a:cubicBezTo>
                  <a:cubicBezTo>
                    <a:pt x="36" y="196"/>
                    <a:pt x="29" y="189"/>
                    <a:pt x="29" y="181"/>
                  </a:cubicBezTo>
                  <a:lnTo>
                    <a:pt x="29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5332413" y="1173163"/>
              <a:ext cx="909638" cy="260350"/>
            </a:xfrm>
            <a:custGeom>
              <a:avLst/>
              <a:gdLst>
                <a:gd name="T0" fmla="*/ 213 w 213"/>
                <a:gd name="T1" fmla="*/ 34 h 61"/>
                <a:gd name="T2" fmla="*/ 196 w 213"/>
                <a:gd name="T3" fmla="*/ 17 h 61"/>
                <a:gd name="T4" fmla="*/ 132 w 213"/>
                <a:gd name="T5" fmla="*/ 17 h 61"/>
                <a:gd name="T6" fmla="*/ 132 w 213"/>
                <a:gd name="T7" fmla="*/ 8 h 61"/>
                <a:gd name="T8" fmla="*/ 124 w 213"/>
                <a:gd name="T9" fmla="*/ 0 h 61"/>
                <a:gd name="T10" fmla="*/ 88 w 213"/>
                <a:gd name="T11" fmla="*/ 0 h 61"/>
                <a:gd name="T12" fmla="*/ 80 w 213"/>
                <a:gd name="T13" fmla="*/ 8 h 61"/>
                <a:gd name="T14" fmla="*/ 80 w 213"/>
                <a:gd name="T15" fmla="*/ 17 h 61"/>
                <a:gd name="T16" fmla="*/ 16 w 213"/>
                <a:gd name="T17" fmla="*/ 17 h 61"/>
                <a:gd name="T18" fmla="*/ 0 w 213"/>
                <a:gd name="T19" fmla="*/ 34 h 61"/>
                <a:gd name="T20" fmla="*/ 0 w 213"/>
                <a:gd name="T21" fmla="*/ 61 h 61"/>
                <a:gd name="T22" fmla="*/ 213 w 213"/>
                <a:gd name="T23" fmla="*/ 61 h 61"/>
                <a:gd name="T24" fmla="*/ 213 w 213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61">
                  <a:moveTo>
                    <a:pt x="213" y="34"/>
                  </a:moveTo>
                  <a:cubicBezTo>
                    <a:pt x="213" y="25"/>
                    <a:pt x="206" y="17"/>
                    <a:pt x="196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8"/>
                    <a:pt x="132" y="0"/>
                    <a:pt x="12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0" y="0"/>
                    <a:pt x="80" y="8"/>
                    <a:pt x="80" y="8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7" y="17"/>
                    <a:pt x="0" y="25"/>
                    <a:pt x="0" y="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13" y="61"/>
                    <a:pt x="213" y="61"/>
                    <a:pt x="213" y="61"/>
                  </a:cubicBezTo>
                  <a:lnTo>
                    <a:pt x="213" y="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5127625" y="2527300"/>
              <a:ext cx="174625" cy="238125"/>
            </a:xfrm>
            <a:custGeom>
              <a:avLst/>
              <a:gdLst>
                <a:gd name="T0" fmla="*/ 30 w 41"/>
                <a:gd name="T1" fmla="*/ 30 h 56"/>
                <a:gd name="T2" fmla="*/ 30 w 41"/>
                <a:gd name="T3" fmla="*/ 30 h 56"/>
                <a:gd name="T4" fmla="*/ 39 w 41"/>
                <a:gd name="T5" fmla="*/ 16 h 56"/>
                <a:gd name="T6" fmla="*/ 34 w 41"/>
                <a:gd name="T7" fmla="*/ 5 h 56"/>
                <a:gd name="T8" fmla="*/ 16 w 41"/>
                <a:gd name="T9" fmla="*/ 0 h 56"/>
                <a:gd name="T10" fmla="*/ 0 w 41"/>
                <a:gd name="T11" fmla="*/ 1 h 56"/>
                <a:gd name="T12" fmla="*/ 0 w 41"/>
                <a:gd name="T13" fmla="*/ 56 h 56"/>
                <a:gd name="T14" fmla="*/ 12 w 41"/>
                <a:gd name="T15" fmla="*/ 56 h 56"/>
                <a:gd name="T16" fmla="*/ 12 w 41"/>
                <a:gd name="T17" fmla="*/ 34 h 56"/>
                <a:gd name="T18" fmla="*/ 16 w 41"/>
                <a:gd name="T19" fmla="*/ 34 h 56"/>
                <a:gd name="T20" fmla="*/ 25 w 41"/>
                <a:gd name="T21" fmla="*/ 43 h 56"/>
                <a:gd name="T22" fmla="*/ 29 w 41"/>
                <a:gd name="T23" fmla="*/ 56 h 56"/>
                <a:gd name="T24" fmla="*/ 41 w 41"/>
                <a:gd name="T25" fmla="*/ 56 h 56"/>
                <a:gd name="T26" fmla="*/ 37 w 41"/>
                <a:gd name="T27" fmla="*/ 40 h 56"/>
                <a:gd name="T28" fmla="*/ 30 w 41"/>
                <a:gd name="T29" fmla="*/ 30 h 56"/>
                <a:gd name="T30" fmla="*/ 17 w 41"/>
                <a:gd name="T31" fmla="*/ 25 h 56"/>
                <a:gd name="T32" fmla="*/ 12 w 41"/>
                <a:gd name="T33" fmla="*/ 25 h 56"/>
                <a:gd name="T34" fmla="*/ 12 w 41"/>
                <a:gd name="T35" fmla="*/ 10 h 56"/>
                <a:gd name="T36" fmla="*/ 18 w 41"/>
                <a:gd name="T37" fmla="*/ 10 h 56"/>
                <a:gd name="T38" fmla="*/ 27 w 41"/>
                <a:gd name="T39" fmla="*/ 17 h 56"/>
                <a:gd name="T40" fmla="*/ 17 w 41"/>
                <a:gd name="T41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0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4" y="28"/>
                    <a:pt x="39" y="23"/>
                    <a:pt x="39" y="16"/>
                  </a:cubicBezTo>
                  <a:cubicBezTo>
                    <a:pt x="39" y="11"/>
                    <a:pt x="38" y="7"/>
                    <a:pt x="34" y="5"/>
                  </a:cubicBezTo>
                  <a:cubicBezTo>
                    <a:pt x="30" y="2"/>
                    <a:pt x="25" y="0"/>
                    <a:pt x="16" y="0"/>
                  </a:cubicBezTo>
                  <a:cubicBezTo>
                    <a:pt x="10" y="0"/>
                    <a:pt x="4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1" y="34"/>
                    <a:pt x="23" y="36"/>
                    <a:pt x="25" y="43"/>
                  </a:cubicBezTo>
                  <a:cubicBezTo>
                    <a:pt x="26" y="50"/>
                    <a:pt x="28" y="54"/>
                    <a:pt x="29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0" y="54"/>
                    <a:pt x="39" y="47"/>
                    <a:pt x="37" y="40"/>
                  </a:cubicBezTo>
                  <a:cubicBezTo>
                    <a:pt x="36" y="35"/>
                    <a:pt x="34" y="32"/>
                    <a:pt x="30" y="30"/>
                  </a:cubicBezTo>
                  <a:close/>
                  <a:moveTo>
                    <a:pt x="17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5" y="10"/>
                    <a:pt x="18" y="10"/>
                  </a:cubicBezTo>
                  <a:cubicBezTo>
                    <a:pt x="23" y="10"/>
                    <a:pt x="27" y="12"/>
                    <a:pt x="27" y="17"/>
                  </a:cubicBezTo>
                  <a:cubicBezTo>
                    <a:pt x="27" y="22"/>
                    <a:pt x="23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5332413" y="2530475"/>
              <a:ext cx="153988" cy="234950"/>
            </a:xfrm>
            <a:custGeom>
              <a:avLst/>
              <a:gdLst>
                <a:gd name="T0" fmla="*/ 35 w 97"/>
                <a:gd name="T1" fmla="*/ 86 h 148"/>
                <a:gd name="T2" fmla="*/ 89 w 97"/>
                <a:gd name="T3" fmla="*/ 86 h 148"/>
                <a:gd name="T4" fmla="*/ 89 w 97"/>
                <a:gd name="T5" fmla="*/ 57 h 148"/>
                <a:gd name="T6" fmla="*/ 35 w 97"/>
                <a:gd name="T7" fmla="*/ 57 h 148"/>
                <a:gd name="T8" fmla="*/ 35 w 97"/>
                <a:gd name="T9" fmla="*/ 27 h 148"/>
                <a:gd name="T10" fmla="*/ 91 w 97"/>
                <a:gd name="T11" fmla="*/ 27 h 148"/>
                <a:gd name="T12" fmla="*/ 91 w 97"/>
                <a:gd name="T13" fmla="*/ 0 h 148"/>
                <a:gd name="T14" fmla="*/ 0 w 97"/>
                <a:gd name="T15" fmla="*/ 0 h 148"/>
                <a:gd name="T16" fmla="*/ 0 w 97"/>
                <a:gd name="T17" fmla="*/ 148 h 148"/>
                <a:gd name="T18" fmla="*/ 97 w 97"/>
                <a:gd name="T19" fmla="*/ 148 h 148"/>
                <a:gd name="T20" fmla="*/ 97 w 97"/>
                <a:gd name="T21" fmla="*/ 121 h 148"/>
                <a:gd name="T22" fmla="*/ 35 w 97"/>
                <a:gd name="T23" fmla="*/ 121 h 148"/>
                <a:gd name="T24" fmla="*/ 35 w 97"/>
                <a:gd name="T25" fmla="*/ 8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8">
                  <a:moveTo>
                    <a:pt x="35" y="86"/>
                  </a:moveTo>
                  <a:lnTo>
                    <a:pt x="89" y="86"/>
                  </a:lnTo>
                  <a:lnTo>
                    <a:pt x="89" y="57"/>
                  </a:lnTo>
                  <a:lnTo>
                    <a:pt x="35" y="57"/>
                  </a:lnTo>
                  <a:lnTo>
                    <a:pt x="35" y="27"/>
                  </a:lnTo>
                  <a:lnTo>
                    <a:pt x="91" y="27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7" y="148"/>
                  </a:lnTo>
                  <a:lnTo>
                    <a:pt x="97" y="121"/>
                  </a:lnTo>
                  <a:lnTo>
                    <a:pt x="35" y="121"/>
                  </a:lnTo>
                  <a:lnTo>
                    <a:pt x="35" y="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5511800" y="2527300"/>
              <a:ext cx="184150" cy="242888"/>
            </a:xfrm>
            <a:custGeom>
              <a:avLst/>
              <a:gdLst>
                <a:gd name="T0" fmla="*/ 30 w 43"/>
                <a:gd name="T1" fmla="*/ 10 h 57"/>
                <a:gd name="T2" fmla="*/ 41 w 43"/>
                <a:gd name="T3" fmla="*/ 12 h 57"/>
                <a:gd name="T4" fmla="*/ 43 w 43"/>
                <a:gd name="T5" fmla="*/ 2 h 57"/>
                <a:gd name="T6" fmla="*/ 30 w 43"/>
                <a:gd name="T7" fmla="*/ 0 h 57"/>
                <a:gd name="T8" fmla="*/ 0 w 43"/>
                <a:gd name="T9" fmla="*/ 29 h 57"/>
                <a:gd name="T10" fmla="*/ 29 w 43"/>
                <a:gd name="T11" fmla="*/ 57 h 57"/>
                <a:gd name="T12" fmla="*/ 43 w 43"/>
                <a:gd name="T13" fmla="*/ 54 h 57"/>
                <a:gd name="T14" fmla="*/ 41 w 43"/>
                <a:gd name="T15" fmla="*/ 45 h 57"/>
                <a:gd name="T16" fmla="*/ 30 w 43"/>
                <a:gd name="T17" fmla="*/ 46 h 57"/>
                <a:gd name="T18" fmla="*/ 13 w 43"/>
                <a:gd name="T19" fmla="*/ 28 h 57"/>
                <a:gd name="T20" fmla="*/ 30 w 43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57">
                  <a:moveTo>
                    <a:pt x="30" y="10"/>
                  </a:moveTo>
                  <a:cubicBezTo>
                    <a:pt x="35" y="10"/>
                    <a:pt x="38" y="11"/>
                    <a:pt x="41" y="1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1" y="1"/>
                    <a:pt x="36" y="0"/>
                    <a:pt x="30" y="0"/>
                  </a:cubicBezTo>
                  <a:cubicBezTo>
                    <a:pt x="13" y="0"/>
                    <a:pt x="0" y="10"/>
                    <a:pt x="0" y="29"/>
                  </a:cubicBezTo>
                  <a:cubicBezTo>
                    <a:pt x="0" y="45"/>
                    <a:pt x="9" y="57"/>
                    <a:pt x="29" y="57"/>
                  </a:cubicBezTo>
                  <a:cubicBezTo>
                    <a:pt x="35" y="57"/>
                    <a:pt x="40" y="56"/>
                    <a:pt x="43" y="5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8" y="46"/>
                    <a:pt x="34" y="46"/>
                    <a:pt x="30" y="46"/>
                  </a:cubicBezTo>
                  <a:cubicBezTo>
                    <a:pt x="19" y="46"/>
                    <a:pt x="13" y="39"/>
                    <a:pt x="13" y="28"/>
                  </a:cubicBezTo>
                  <a:cubicBezTo>
                    <a:pt x="13" y="16"/>
                    <a:pt x="20" y="10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5711825" y="2530475"/>
              <a:ext cx="204788" cy="234950"/>
            </a:xfrm>
            <a:custGeom>
              <a:avLst/>
              <a:gdLst>
                <a:gd name="T0" fmla="*/ 48 w 48"/>
                <a:gd name="T1" fmla="*/ 0 h 55"/>
                <a:gd name="T2" fmla="*/ 34 w 48"/>
                <a:gd name="T3" fmla="*/ 0 h 55"/>
                <a:gd name="T4" fmla="*/ 28 w 48"/>
                <a:gd name="T5" fmla="*/ 13 h 55"/>
                <a:gd name="T6" fmla="*/ 24 w 48"/>
                <a:gd name="T7" fmla="*/ 24 h 55"/>
                <a:gd name="T8" fmla="*/ 24 w 48"/>
                <a:gd name="T9" fmla="*/ 24 h 55"/>
                <a:gd name="T10" fmla="*/ 20 w 48"/>
                <a:gd name="T11" fmla="*/ 13 h 55"/>
                <a:gd name="T12" fmla="*/ 14 w 48"/>
                <a:gd name="T13" fmla="*/ 0 h 55"/>
                <a:gd name="T14" fmla="*/ 0 w 48"/>
                <a:gd name="T15" fmla="*/ 0 h 55"/>
                <a:gd name="T16" fmla="*/ 17 w 48"/>
                <a:gd name="T17" fmla="*/ 32 h 55"/>
                <a:gd name="T18" fmla="*/ 17 w 48"/>
                <a:gd name="T19" fmla="*/ 55 h 55"/>
                <a:gd name="T20" fmla="*/ 30 w 48"/>
                <a:gd name="T21" fmla="*/ 55 h 55"/>
                <a:gd name="T22" fmla="*/ 30 w 48"/>
                <a:gd name="T23" fmla="*/ 32 h 55"/>
                <a:gd name="T24" fmla="*/ 48 w 4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55">
                  <a:moveTo>
                    <a:pt x="4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7"/>
                    <a:pt x="25" y="20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0"/>
                    <a:pt x="21" y="17"/>
                    <a:pt x="20" y="1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5913438" y="2527300"/>
              <a:ext cx="187325" cy="242888"/>
            </a:xfrm>
            <a:custGeom>
              <a:avLst/>
              <a:gdLst>
                <a:gd name="T0" fmla="*/ 31 w 44"/>
                <a:gd name="T1" fmla="*/ 10 h 57"/>
                <a:gd name="T2" fmla="*/ 42 w 44"/>
                <a:gd name="T3" fmla="*/ 12 h 57"/>
                <a:gd name="T4" fmla="*/ 44 w 44"/>
                <a:gd name="T5" fmla="*/ 2 h 57"/>
                <a:gd name="T6" fmla="*/ 31 w 44"/>
                <a:gd name="T7" fmla="*/ 0 h 57"/>
                <a:gd name="T8" fmla="*/ 1 w 44"/>
                <a:gd name="T9" fmla="*/ 29 h 57"/>
                <a:gd name="T10" fmla="*/ 29 w 44"/>
                <a:gd name="T11" fmla="*/ 57 h 57"/>
                <a:gd name="T12" fmla="*/ 44 w 44"/>
                <a:gd name="T13" fmla="*/ 54 h 57"/>
                <a:gd name="T14" fmla="*/ 42 w 44"/>
                <a:gd name="T15" fmla="*/ 45 h 57"/>
                <a:gd name="T16" fmla="*/ 31 w 44"/>
                <a:gd name="T17" fmla="*/ 46 h 57"/>
                <a:gd name="T18" fmla="*/ 14 w 44"/>
                <a:gd name="T19" fmla="*/ 28 h 57"/>
                <a:gd name="T20" fmla="*/ 31 w 44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1" y="10"/>
                  </a:moveTo>
                  <a:cubicBezTo>
                    <a:pt x="36" y="10"/>
                    <a:pt x="39" y="11"/>
                    <a:pt x="42" y="1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1"/>
                    <a:pt x="37" y="0"/>
                    <a:pt x="31" y="0"/>
                  </a:cubicBezTo>
                  <a:cubicBezTo>
                    <a:pt x="14" y="0"/>
                    <a:pt x="0" y="10"/>
                    <a:pt x="1" y="29"/>
                  </a:cubicBezTo>
                  <a:cubicBezTo>
                    <a:pt x="1" y="45"/>
                    <a:pt x="10" y="57"/>
                    <a:pt x="29" y="57"/>
                  </a:cubicBezTo>
                  <a:cubicBezTo>
                    <a:pt x="36" y="57"/>
                    <a:pt x="41" y="56"/>
                    <a:pt x="44" y="54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9" y="46"/>
                    <a:pt x="35" y="46"/>
                    <a:pt x="31" y="46"/>
                  </a:cubicBezTo>
                  <a:cubicBezTo>
                    <a:pt x="20" y="46"/>
                    <a:pt x="14" y="39"/>
                    <a:pt x="14" y="28"/>
                  </a:cubicBezTo>
                  <a:cubicBezTo>
                    <a:pt x="14" y="16"/>
                    <a:pt x="21" y="10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6135688" y="2530475"/>
              <a:ext cx="144463" cy="234950"/>
            </a:xfrm>
            <a:custGeom>
              <a:avLst/>
              <a:gdLst>
                <a:gd name="T0" fmla="*/ 32 w 91"/>
                <a:gd name="T1" fmla="*/ 119 h 148"/>
                <a:gd name="T2" fmla="*/ 32 w 91"/>
                <a:gd name="T3" fmla="*/ 0 h 148"/>
                <a:gd name="T4" fmla="*/ 0 w 91"/>
                <a:gd name="T5" fmla="*/ 0 h 148"/>
                <a:gd name="T6" fmla="*/ 0 w 91"/>
                <a:gd name="T7" fmla="*/ 148 h 148"/>
                <a:gd name="T8" fmla="*/ 91 w 91"/>
                <a:gd name="T9" fmla="*/ 148 h 148"/>
                <a:gd name="T10" fmla="*/ 91 w 91"/>
                <a:gd name="T11" fmla="*/ 119 h 148"/>
                <a:gd name="T12" fmla="*/ 32 w 91"/>
                <a:gd name="T13" fmla="*/ 1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48">
                  <a:moveTo>
                    <a:pt x="32" y="119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1" y="148"/>
                  </a:lnTo>
                  <a:lnTo>
                    <a:pt x="91" y="119"/>
                  </a:lnTo>
                  <a:lnTo>
                    <a:pt x="32" y="1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6313488" y="2530475"/>
              <a:ext cx="150813" cy="234950"/>
            </a:xfrm>
            <a:custGeom>
              <a:avLst/>
              <a:gdLst>
                <a:gd name="T0" fmla="*/ 33 w 95"/>
                <a:gd name="T1" fmla="*/ 121 h 148"/>
                <a:gd name="T2" fmla="*/ 33 w 95"/>
                <a:gd name="T3" fmla="*/ 86 h 148"/>
                <a:gd name="T4" fmla="*/ 89 w 95"/>
                <a:gd name="T5" fmla="*/ 86 h 148"/>
                <a:gd name="T6" fmla="*/ 89 w 95"/>
                <a:gd name="T7" fmla="*/ 57 h 148"/>
                <a:gd name="T8" fmla="*/ 33 w 95"/>
                <a:gd name="T9" fmla="*/ 57 h 148"/>
                <a:gd name="T10" fmla="*/ 33 w 95"/>
                <a:gd name="T11" fmla="*/ 27 h 148"/>
                <a:gd name="T12" fmla="*/ 92 w 95"/>
                <a:gd name="T13" fmla="*/ 27 h 148"/>
                <a:gd name="T14" fmla="*/ 92 w 95"/>
                <a:gd name="T15" fmla="*/ 0 h 148"/>
                <a:gd name="T16" fmla="*/ 0 w 95"/>
                <a:gd name="T17" fmla="*/ 0 h 148"/>
                <a:gd name="T18" fmla="*/ 0 w 95"/>
                <a:gd name="T19" fmla="*/ 148 h 148"/>
                <a:gd name="T20" fmla="*/ 95 w 95"/>
                <a:gd name="T21" fmla="*/ 148 h 148"/>
                <a:gd name="T22" fmla="*/ 95 w 95"/>
                <a:gd name="T23" fmla="*/ 121 h 148"/>
                <a:gd name="T24" fmla="*/ 33 w 95"/>
                <a:gd name="T25" fmla="*/ 12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48">
                  <a:moveTo>
                    <a:pt x="33" y="121"/>
                  </a:moveTo>
                  <a:lnTo>
                    <a:pt x="33" y="86"/>
                  </a:lnTo>
                  <a:lnTo>
                    <a:pt x="89" y="86"/>
                  </a:lnTo>
                  <a:lnTo>
                    <a:pt x="89" y="57"/>
                  </a:lnTo>
                  <a:lnTo>
                    <a:pt x="33" y="57"/>
                  </a:lnTo>
                  <a:lnTo>
                    <a:pt x="33" y="27"/>
                  </a:lnTo>
                  <a:lnTo>
                    <a:pt x="92" y="27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5" y="148"/>
                  </a:lnTo>
                  <a:lnTo>
                    <a:pt x="95" y="121"/>
                  </a:lnTo>
                  <a:lnTo>
                    <a:pt x="33" y="1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pic>
        <p:nvPicPr>
          <p:cNvPr id="44" name="淘宝网chenying0907出品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89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2" grpId="0"/>
      <p:bldP spid="5" grpId="0"/>
      <p:bldP spid="11" grpId="0"/>
      <p:bldP spid="12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175216" y="1642132"/>
            <a:ext cx="3705225" cy="28289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垃圾要分类，资源要利用 </a:t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今天分一分，明天美十分 </a:t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积极参与垃圾分类，创优美社区环境 </a:t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分类收集人人有责，男女老幼齐参与 </a:t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未来人类的文明，将是绿色文明 </a:t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提高社区的品味，从垃圾分类开始 </a:t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垃圾分类，举手之劳 </a:t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垃圾分一分，环境美十分 </a:t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14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4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943933"/>
            <a:ext cx="2819400" cy="571500"/>
            <a:chOff x="1257300" y="2286000"/>
            <a:chExt cx="2819400" cy="571500"/>
          </a:xfrm>
        </p:grpSpPr>
        <p:sp>
          <p:nvSpPr>
            <p:cNvPr id="7" name="五边形 6"/>
            <p:cNvSpPr/>
            <p:nvPr/>
          </p:nvSpPr>
          <p:spPr>
            <a:xfrm>
              <a:off x="1257300" y="2286000"/>
              <a:ext cx="2819400" cy="571500"/>
            </a:xfrm>
            <a:prstGeom prst="homePlate">
              <a:avLst>
                <a:gd name="adj" fmla="val 25000"/>
              </a:avLst>
            </a:prstGeom>
            <a:solidFill>
              <a:srgbClr val="74A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276910" y="2330824"/>
              <a:ext cx="25779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垃圾分类环保歌</a:t>
              </a:r>
            </a:p>
          </p:txBody>
        </p:sp>
      </p:grpSp>
      <p:grpSp>
        <p:nvGrpSpPr>
          <p:cNvPr id="9" name="组合 100"/>
          <p:cNvGrpSpPr/>
          <p:nvPr/>
        </p:nvGrpSpPr>
        <p:grpSpPr>
          <a:xfrm>
            <a:off x="311165" y="227798"/>
            <a:ext cx="451136" cy="539006"/>
            <a:chOff x="5127625" y="1173163"/>
            <a:chExt cx="1336676" cy="1597025"/>
          </a:xfrm>
          <a:solidFill>
            <a:srgbClr val="5AAB31"/>
          </a:solidFill>
        </p:grpSpPr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5319713" y="1450975"/>
              <a:ext cx="912813" cy="935038"/>
            </a:xfrm>
            <a:custGeom>
              <a:avLst/>
              <a:gdLst>
                <a:gd name="T0" fmla="*/ 20 w 214"/>
                <a:gd name="T1" fmla="*/ 219 h 219"/>
                <a:gd name="T2" fmla="*/ 195 w 214"/>
                <a:gd name="T3" fmla="*/ 219 h 219"/>
                <a:gd name="T4" fmla="*/ 214 w 214"/>
                <a:gd name="T5" fmla="*/ 200 h 219"/>
                <a:gd name="T6" fmla="*/ 214 w 214"/>
                <a:gd name="T7" fmla="*/ 0 h 219"/>
                <a:gd name="T8" fmla="*/ 0 w 214"/>
                <a:gd name="T9" fmla="*/ 0 h 219"/>
                <a:gd name="T10" fmla="*/ 0 w 214"/>
                <a:gd name="T11" fmla="*/ 200 h 219"/>
                <a:gd name="T12" fmla="*/ 20 w 214"/>
                <a:gd name="T13" fmla="*/ 219 h 219"/>
                <a:gd name="T14" fmla="*/ 154 w 214"/>
                <a:gd name="T15" fmla="*/ 19 h 219"/>
                <a:gd name="T16" fmla="*/ 185 w 214"/>
                <a:gd name="T17" fmla="*/ 19 h 219"/>
                <a:gd name="T18" fmla="*/ 185 w 214"/>
                <a:gd name="T19" fmla="*/ 181 h 219"/>
                <a:gd name="T20" fmla="*/ 170 w 214"/>
                <a:gd name="T21" fmla="*/ 196 h 219"/>
                <a:gd name="T22" fmla="*/ 154 w 214"/>
                <a:gd name="T23" fmla="*/ 181 h 219"/>
                <a:gd name="T24" fmla="*/ 154 w 214"/>
                <a:gd name="T25" fmla="*/ 19 h 219"/>
                <a:gd name="T26" fmla="*/ 92 w 214"/>
                <a:gd name="T27" fmla="*/ 19 h 219"/>
                <a:gd name="T28" fmla="*/ 122 w 214"/>
                <a:gd name="T29" fmla="*/ 19 h 219"/>
                <a:gd name="T30" fmla="*/ 122 w 214"/>
                <a:gd name="T31" fmla="*/ 181 h 219"/>
                <a:gd name="T32" fmla="*/ 107 w 214"/>
                <a:gd name="T33" fmla="*/ 196 h 219"/>
                <a:gd name="T34" fmla="*/ 92 w 214"/>
                <a:gd name="T35" fmla="*/ 181 h 219"/>
                <a:gd name="T36" fmla="*/ 92 w 214"/>
                <a:gd name="T37" fmla="*/ 19 h 219"/>
                <a:gd name="T38" fmla="*/ 29 w 214"/>
                <a:gd name="T39" fmla="*/ 19 h 219"/>
                <a:gd name="T40" fmla="*/ 59 w 214"/>
                <a:gd name="T41" fmla="*/ 19 h 219"/>
                <a:gd name="T42" fmla="*/ 59 w 214"/>
                <a:gd name="T43" fmla="*/ 181 h 219"/>
                <a:gd name="T44" fmla="*/ 44 w 214"/>
                <a:gd name="T45" fmla="*/ 196 h 219"/>
                <a:gd name="T46" fmla="*/ 29 w 214"/>
                <a:gd name="T47" fmla="*/ 181 h 219"/>
                <a:gd name="T48" fmla="*/ 29 w 214"/>
                <a:gd name="T49" fmla="*/ 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4" h="219">
                  <a:moveTo>
                    <a:pt x="20" y="219"/>
                  </a:moveTo>
                  <a:cubicBezTo>
                    <a:pt x="195" y="219"/>
                    <a:pt x="195" y="219"/>
                    <a:pt x="195" y="219"/>
                  </a:cubicBezTo>
                  <a:cubicBezTo>
                    <a:pt x="205" y="219"/>
                    <a:pt x="214" y="211"/>
                    <a:pt x="214" y="20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19"/>
                    <a:pt x="20" y="219"/>
                  </a:cubicBezTo>
                  <a:close/>
                  <a:moveTo>
                    <a:pt x="154" y="19"/>
                  </a:moveTo>
                  <a:cubicBezTo>
                    <a:pt x="185" y="19"/>
                    <a:pt x="185" y="19"/>
                    <a:pt x="185" y="19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5" y="189"/>
                    <a:pt x="178" y="196"/>
                    <a:pt x="170" y="196"/>
                  </a:cubicBezTo>
                  <a:cubicBezTo>
                    <a:pt x="161" y="196"/>
                    <a:pt x="154" y="189"/>
                    <a:pt x="154" y="181"/>
                  </a:cubicBezTo>
                  <a:lnTo>
                    <a:pt x="154" y="19"/>
                  </a:lnTo>
                  <a:close/>
                  <a:moveTo>
                    <a:pt x="92" y="19"/>
                  </a:moveTo>
                  <a:cubicBezTo>
                    <a:pt x="122" y="19"/>
                    <a:pt x="122" y="19"/>
                    <a:pt x="122" y="19"/>
                  </a:cubicBezTo>
                  <a:cubicBezTo>
                    <a:pt x="122" y="181"/>
                    <a:pt x="122" y="181"/>
                    <a:pt x="122" y="181"/>
                  </a:cubicBezTo>
                  <a:cubicBezTo>
                    <a:pt x="122" y="189"/>
                    <a:pt x="115" y="196"/>
                    <a:pt x="107" y="196"/>
                  </a:cubicBezTo>
                  <a:cubicBezTo>
                    <a:pt x="99" y="196"/>
                    <a:pt x="92" y="189"/>
                    <a:pt x="92" y="181"/>
                  </a:cubicBezTo>
                  <a:lnTo>
                    <a:pt x="92" y="19"/>
                  </a:lnTo>
                  <a:close/>
                  <a:moveTo>
                    <a:pt x="29" y="19"/>
                  </a:moveTo>
                  <a:cubicBezTo>
                    <a:pt x="59" y="19"/>
                    <a:pt x="59" y="19"/>
                    <a:pt x="59" y="19"/>
                  </a:cubicBezTo>
                  <a:cubicBezTo>
                    <a:pt x="59" y="181"/>
                    <a:pt x="59" y="181"/>
                    <a:pt x="59" y="181"/>
                  </a:cubicBezTo>
                  <a:cubicBezTo>
                    <a:pt x="59" y="189"/>
                    <a:pt x="53" y="196"/>
                    <a:pt x="44" y="196"/>
                  </a:cubicBezTo>
                  <a:cubicBezTo>
                    <a:pt x="36" y="196"/>
                    <a:pt x="29" y="189"/>
                    <a:pt x="29" y="181"/>
                  </a:cubicBezTo>
                  <a:lnTo>
                    <a:pt x="29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332413" y="1173163"/>
              <a:ext cx="909638" cy="260350"/>
            </a:xfrm>
            <a:custGeom>
              <a:avLst/>
              <a:gdLst>
                <a:gd name="T0" fmla="*/ 213 w 213"/>
                <a:gd name="T1" fmla="*/ 34 h 61"/>
                <a:gd name="T2" fmla="*/ 196 w 213"/>
                <a:gd name="T3" fmla="*/ 17 h 61"/>
                <a:gd name="T4" fmla="*/ 132 w 213"/>
                <a:gd name="T5" fmla="*/ 17 h 61"/>
                <a:gd name="T6" fmla="*/ 132 w 213"/>
                <a:gd name="T7" fmla="*/ 8 h 61"/>
                <a:gd name="T8" fmla="*/ 124 w 213"/>
                <a:gd name="T9" fmla="*/ 0 h 61"/>
                <a:gd name="T10" fmla="*/ 88 w 213"/>
                <a:gd name="T11" fmla="*/ 0 h 61"/>
                <a:gd name="T12" fmla="*/ 80 w 213"/>
                <a:gd name="T13" fmla="*/ 8 h 61"/>
                <a:gd name="T14" fmla="*/ 80 w 213"/>
                <a:gd name="T15" fmla="*/ 17 h 61"/>
                <a:gd name="T16" fmla="*/ 16 w 213"/>
                <a:gd name="T17" fmla="*/ 17 h 61"/>
                <a:gd name="T18" fmla="*/ 0 w 213"/>
                <a:gd name="T19" fmla="*/ 34 h 61"/>
                <a:gd name="T20" fmla="*/ 0 w 213"/>
                <a:gd name="T21" fmla="*/ 61 h 61"/>
                <a:gd name="T22" fmla="*/ 213 w 213"/>
                <a:gd name="T23" fmla="*/ 61 h 61"/>
                <a:gd name="T24" fmla="*/ 213 w 213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61">
                  <a:moveTo>
                    <a:pt x="213" y="34"/>
                  </a:moveTo>
                  <a:cubicBezTo>
                    <a:pt x="213" y="25"/>
                    <a:pt x="206" y="17"/>
                    <a:pt x="196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8"/>
                    <a:pt x="132" y="0"/>
                    <a:pt x="12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0" y="0"/>
                    <a:pt x="80" y="8"/>
                    <a:pt x="80" y="8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7" y="17"/>
                    <a:pt x="0" y="25"/>
                    <a:pt x="0" y="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13" y="61"/>
                    <a:pt x="213" y="61"/>
                    <a:pt x="213" y="61"/>
                  </a:cubicBezTo>
                  <a:lnTo>
                    <a:pt x="213" y="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5127625" y="2527300"/>
              <a:ext cx="174625" cy="238125"/>
            </a:xfrm>
            <a:custGeom>
              <a:avLst/>
              <a:gdLst>
                <a:gd name="T0" fmla="*/ 30 w 41"/>
                <a:gd name="T1" fmla="*/ 30 h 56"/>
                <a:gd name="T2" fmla="*/ 30 w 41"/>
                <a:gd name="T3" fmla="*/ 30 h 56"/>
                <a:gd name="T4" fmla="*/ 39 w 41"/>
                <a:gd name="T5" fmla="*/ 16 h 56"/>
                <a:gd name="T6" fmla="*/ 34 w 41"/>
                <a:gd name="T7" fmla="*/ 5 h 56"/>
                <a:gd name="T8" fmla="*/ 16 w 41"/>
                <a:gd name="T9" fmla="*/ 0 h 56"/>
                <a:gd name="T10" fmla="*/ 0 w 41"/>
                <a:gd name="T11" fmla="*/ 1 h 56"/>
                <a:gd name="T12" fmla="*/ 0 w 41"/>
                <a:gd name="T13" fmla="*/ 56 h 56"/>
                <a:gd name="T14" fmla="*/ 12 w 41"/>
                <a:gd name="T15" fmla="*/ 56 h 56"/>
                <a:gd name="T16" fmla="*/ 12 w 41"/>
                <a:gd name="T17" fmla="*/ 34 h 56"/>
                <a:gd name="T18" fmla="*/ 16 w 41"/>
                <a:gd name="T19" fmla="*/ 34 h 56"/>
                <a:gd name="T20" fmla="*/ 25 w 41"/>
                <a:gd name="T21" fmla="*/ 43 h 56"/>
                <a:gd name="T22" fmla="*/ 29 w 41"/>
                <a:gd name="T23" fmla="*/ 56 h 56"/>
                <a:gd name="T24" fmla="*/ 41 w 41"/>
                <a:gd name="T25" fmla="*/ 56 h 56"/>
                <a:gd name="T26" fmla="*/ 37 w 41"/>
                <a:gd name="T27" fmla="*/ 40 h 56"/>
                <a:gd name="T28" fmla="*/ 30 w 41"/>
                <a:gd name="T29" fmla="*/ 30 h 56"/>
                <a:gd name="T30" fmla="*/ 17 w 41"/>
                <a:gd name="T31" fmla="*/ 25 h 56"/>
                <a:gd name="T32" fmla="*/ 12 w 41"/>
                <a:gd name="T33" fmla="*/ 25 h 56"/>
                <a:gd name="T34" fmla="*/ 12 w 41"/>
                <a:gd name="T35" fmla="*/ 10 h 56"/>
                <a:gd name="T36" fmla="*/ 18 w 41"/>
                <a:gd name="T37" fmla="*/ 10 h 56"/>
                <a:gd name="T38" fmla="*/ 27 w 41"/>
                <a:gd name="T39" fmla="*/ 17 h 56"/>
                <a:gd name="T40" fmla="*/ 17 w 41"/>
                <a:gd name="T41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0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4" y="28"/>
                    <a:pt x="39" y="23"/>
                    <a:pt x="39" y="16"/>
                  </a:cubicBezTo>
                  <a:cubicBezTo>
                    <a:pt x="39" y="11"/>
                    <a:pt x="38" y="7"/>
                    <a:pt x="34" y="5"/>
                  </a:cubicBezTo>
                  <a:cubicBezTo>
                    <a:pt x="30" y="2"/>
                    <a:pt x="25" y="0"/>
                    <a:pt x="16" y="0"/>
                  </a:cubicBezTo>
                  <a:cubicBezTo>
                    <a:pt x="10" y="0"/>
                    <a:pt x="4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1" y="34"/>
                    <a:pt x="23" y="36"/>
                    <a:pt x="25" y="43"/>
                  </a:cubicBezTo>
                  <a:cubicBezTo>
                    <a:pt x="26" y="50"/>
                    <a:pt x="28" y="54"/>
                    <a:pt x="29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0" y="54"/>
                    <a:pt x="39" y="47"/>
                    <a:pt x="37" y="40"/>
                  </a:cubicBezTo>
                  <a:cubicBezTo>
                    <a:pt x="36" y="35"/>
                    <a:pt x="34" y="32"/>
                    <a:pt x="30" y="30"/>
                  </a:cubicBezTo>
                  <a:close/>
                  <a:moveTo>
                    <a:pt x="17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5" y="10"/>
                    <a:pt x="18" y="10"/>
                  </a:cubicBezTo>
                  <a:cubicBezTo>
                    <a:pt x="23" y="10"/>
                    <a:pt x="27" y="12"/>
                    <a:pt x="27" y="17"/>
                  </a:cubicBezTo>
                  <a:cubicBezTo>
                    <a:pt x="27" y="22"/>
                    <a:pt x="23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5332413" y="2530475"/>
              <a:ext cx="153988" cy="234950"/>
            </a:xfrm>
            <a:custGeom>
              <a:avLst/>
              <a:gdLst>
                <a:gd name="T0" fmla="*/ 35 w 97"/>
                <a:gd name="T1" fmla="*/ 86 h 148"/>
                <a:gd name="T2" fmla="*/ 89 w 97"/>
                <a:gd name="T3" fmla="*/ 86 h 148"/>
                <a:gd name="T4" fmla="*/ 89 w 97"/>
                <a:gd name="T5" fmla="*/ 57 h 148"/>
                <a:gd name="T6" fmla="*/ 35 w 97"/>
                <a:gd name="T7" fmla="*/ 57 h 148"/>
                <a:gd name="T8" fmla="*/ 35 w 97"/>
                <a:gd name="T9" fmla="*/ 27 h 148"/>
                <a:gd name="T10" fmla="*/ 91 w 97"/>
                <a:gd name="T11" fmla="*/ 27 h 148"/>
                <a:gd name="T12" fmla="*/ 91 w 97"/>
                <a:gd name="T13" fmla="*/ 0 h 148"/>
                <a:gd name="T14" fmla="*/ 0 w 97"/>
                <a:gd name="T15" fmla="*/ 0 h 148"/>
                <a:gd name="T16" fmla="*/ 0 w 97"/>
                <a:gd name="T17" fmla="*/ 148 h 148"/>
                <a:gd name="T18" fmla="*/ 97 w 97"/>
                <a:gd name="T19" fmla="*/ 148 h 148"/>
                <a:gd name="T20" fmla="*/ 97 w 97"/>
                <a:gd name="T21" fmla="*/ 121 h 148"/>
                <a:gd name="T22" fmla="*/ 35 w 97"/>
                <a:gd name="T23" fmla="*/ 121 h 148"/>
                <a:gd name="T24" fmla="*/ 35 w 97"/>
                <a:gd name="T25" fmla="*/ 8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8">
                  <a:moveTo>
                    <a:pt x="35" y="86"/>
                  </a:moveTo>
                  <a:lnTo>
                    <a:pt x="89" y="86"/>
                  </a:lnTo>
                  <a:lnTo>
                    <a:pt x="89" y="57"/>
                  </a:lnTo>
                  <a:lnTo>
                    <a:pt x="35" y="57"/>
                  </a:lnTo>
                  <a:lnTo>
                    <a:pt x="35" y="27"/>
                  </a:lnTo>
                  <a:lnTo>
                    <a:pt x="91" y="27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7" y="148"/>
                  </a:lnTo>
                  <a:lnTo>
                    <a:pt x="97" y="121"/>
                  </a:lnTo>
                  <a:lnTo>
                    <a:pt x="35" y="121"/>
                  </a:lnTo>
                  <a:lnTo>
                    <a:pt x="35" y="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511800" y="2527300"/>
              <a:ext cx="184150" cy="242888"/>
            </a:xfrm>
            <a:custGeom>
              <a:avLst/>
              <a:gdLst>
                <a:gd name="T0" fmla="*/ 30 w 43"/>
                <a:gd name="T1" fmla="*/ 10 h 57"/>
                <a:gd name="T2" fmla="*/ 41 w 43"/>
                <a:gd name="T3" fmla="*/ 12 h 57"/>
                <a:gd name="T4" fmla="*/ 43 w 43"/>
                <a:gd name="T5" fmla="*/ 2 h 57"/>
                <a:gd name="T6" fmla="*/ 30 w 43"/>
                <a:gd name="T7" fmla="*/ 0 h 57"/>
                <a:gd name="T8" fmla="*/ 0 w 43"/>
                <a:gd name="T9" fmla="*/ 29 h 57"/>
                <a:gd name="T10" fmla="*/ 29 w 43"/>
                <a:gd name="T11" fmla="*/ 57 h 57"/>
                <a:gd name="T12" fmla="*/ 43 w 43"/>
                <a:gd name="T13" fmla="*/ 54 h 57"/>
                <a:gd name="T14" fmla="*/ 41 w 43"/>
                <a:gd name="T15" fmla="*/ 45 h 57"/>
                <a:gd name="T16" fmla="*/ 30 w 43"/>
                <a:gd name="T17" fmla="*/ 46 h 57"/>
                <a:gd name="T18" fmla="*/ 13 w 43"/>
                <a:gd name="T19" fmla="*/ 28 h 57"/>
                <a:gd name="T20" fmla="*/ 30 w 43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57">
                  <a:moveTo>
                    <a:pt x="30" y="10"/>
                  </a:moveTo>
                  <a:cubicBezTo>
                    <a:pt x="35" y="10"/>
                    <a:pt x="38" y="11"/>
                    <a:pt x="41" y="1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1" y="1"/>
                    <a:pt x="36" y="0"/>
                    <a:pt x="30" y="0"/>
                  </a:cubicBezTo>
                  <a:cubicBezTo>
                    <a:pt x="13" y="0"/>
                    <a:pt x="0" y="10"/>
                    <a:pt x="0" y="29"/>
                  </a:cubicBezTo>
                  <a:cubicBezTo>
                    <a:pt x="0" y="45"/>
                    <a:pt x="9" y="57"/>
                    <a:pt x="29" y="57"/>
                  </a:cubicBezTo>
                  <a:cubicBezTo>
                    <a:pt x="35" y="57"/>
                    <a:pt x="40" y="56"/>
                    <a:pt x="43" y="5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8" y="46"/>
                    <a:pt x="34" y="46"/>
                    <a:pt x="30" y="46"/>
                  </a:cubicBezTo>
                  <a:cubicBezTo>
                    <a:pt x="19" y="46"/>
                    <a:pt x="13" y="39"/>
                    <a:pt x="13" y="28"/>
                  </a:cubicBezTo>
                  <a:cubicBezTo>
                    <a:pt x="13" y="16"/>
                    <a:pt x="20" y="10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5711825" y="2530475"/>
              <a:ext cx="204788" cy="234950"/>
            </a:xfrm>
            <a:custGeom>
              <a:avLst/>
              <a:gdLst>
                <a:gd name="T0" fmla="*/ 48 w 48"/>
                <a:gd name="T1" fmla="*/ 0 h 55"/>
                <a:gd name="T2" fmla="*/ 34 w 48"/>
                <a:gd name="T3" fmla="*/ 0 h 55"/>
                <a:gd name="T4" fmla="*/ 28 w 48"/>
                <a:gd name="T5" fmla="*/ 13 h 55"/>
                <a:gd name="T6" fmla="*/ 24 w 48"/>
                <a:gd name="T7" fmla="*/ 24 h 55"/>
                <a:gd name="T8" fmla="*/ 24 w 48"/>
                <a:gd name="T9" fmla="*/ 24 h 55"/>
                <a:gd name="T10" fmla="*/ 20 w 48"/>
                <a:gd name="T11" fmla="*/ 13 h 55"/>
                <a:gd name="T12" fmla="*/ 14 w 48"/>
                <a:gd name="T13" fmla="*/ 0 h 55"/>
                <a:gd name="T14" fmla="*/ 0 w 48"/>
                <a:gd name="T15" fmla="*/ 0 h 55"/>
                <a:gd name="T16" fmla="*/ 17 w 48"/>
                <a:gd name="T17" fmla="*/ 32 h 55"/>
                <a:gd name="T18" fmla="*/ 17 w 48"/>
                <a:gd name="T19" fmla="*/ 55 h 55"/>
                <a:gd name="T20" fmla="*/ 30 w 48"/>
                <a:gd name="T21" fmla="*/ 55 h 55"/>
                <a:gd name="T22" fmla="*/ 30 w 48"/>
                <a:gd name="T23" fmla="*/ 32 h 55"/>
                <a:gd name="T24" fmla="*/ 48 w 4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55">
                  <a:moveTo>
                    <a:pt x="4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7"/>
                    <a:pt x="25" y="20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0"/>
                    <a:pt x="21" y="17"/>
                    <a:pt x="20" y="1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5913438" y="2527300"/>
              <a:ext cx="187325" cy="242888"/>
            </a:xfrm>
            <a:custGeom>
              <a:avLst/>
              <a:gdLst>
                <a:gd name="T0" fmla="*/ 31 w 44"/>
                <a:gd name="T1" fmla="*/ 10 h 57"/>
                <a:gd name="T2" fmla="*/ 42 w 44"/>
                <a:gd name="T3" fmla="*/ 12 h 57"/>
                <a:gd name="T4" fmla="*/ 44 w 44"/>
                <a:gd name="T5" fmla="*/ 2 h 57"/>
                <a:gd name="T6" fmla="*/ 31 w 44"/>
                <a:gd name="T7" fmla="*/ 0 h 57"/>
                <a:gd name="T8" fmla="*/ 1 w 44"/>
                <a:gd name="T9" fmla="*/ 29 h 57"/>
                <a:gd name="T10" fmla="*/ 29 w 44"/>
                <a:gd name="T11" fmla="*/ 57 h 57"/>
                <a:gd name="T12" fmla="*/ 44 w 44"/>
                <a:gd name="T13" fmla="*/ 54 h 57"/>
                <a:gd name="T14" fmla="*/ 42 w 44"/>
                <a:gd name="T15" fmla="*/ 45 h 57"/>
                <a:gd name="T16" fmla="*/ 31 w 44"/>
                <a:gd name="T17" fmla="*/ 46 h 57"/>
                <a:gd name="T18" fmla="*/ 14 w 44"/>
                <a:gd name="T19" fmla="*/ 28 h 57"/>
                <a:gd name="T20" fmla="*/ 31 w 44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1" y="10"/>
                  </a:moveTo>
                  <a:cubicBezTo>
                    <a:pt x="36" y="10"/>
                    <a:pt x="39" y="11"/>
                    <a:pt x="42" y="1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1"/>
                    <a:pt x="37" y="0"/>
                    <a:pt x="31" y="0"/>
                  </a:cubicBezTo>
                  <a:cubicBezTo>
                    <a:pt x="14" y="0"/>
                    <a:pt x="0" y="10"/>
                    <a:pt x="1" y="29"/>
                  </a:cubicBezTo>
                  <a:cubicBezTo>
                    <a:pt x="1" y="45"/>
                    <a:pt x="10" y="57"/>
                    <a:pt x="29" y="57"/>
                  </a:cubicBezTo>
                  <a:cubicBezTo>
                    <a:pt x="36" y="57"/>
                    <a:pt x="41" y="56"/>
                    <a:pt x="44" y="54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9" y="46"/>
                    <a:pt x="35" y="46"/>
                    <a:pt x="31" y="46"/>
                  </a:cubicBezTo>
                  <a:cubicBezTo>
                    <a:pt x="20" y="46"/>
                    <a:pt x="14" y="39"/>
                    <a:pt x="14" y="28"/>
                  </a:cubicBezTo>
                  <a:cubicBezTo>
                    <a:pt x="14" y="16"/>
                    <a:pt x="21" y="10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6135688" y="2530475"/>
              <a:ext cx="144463" cy="234950"/>
            </a:xfrm>
            <a:custGeom>
              <a:avLst/>
              <a:gdLst>
                <a:gd name="T0" fmla="*/ 32 w 91"/>
                <a:gd name="T1" fmla="*/ 119 h 148"/>
                <a:gd name="T2" fmla="*/ 32 w 91"/>
                <a:gd name="T3" fmla="*/ 0 h 148"/>
                <a:gd name="T4" fmla="*/ 0 w 91"/>
                <a:gd name="T5" fmla="*/ 0 h 148"/>
                <a:gd name="T6" fmla="*/ 0 w 91"/>
                <a:gd name="T7" fmla="*/ 148 h 148"/>
                <a:gd name="T8" fmla="*/ 91 w 91"/>
                <a:gd name="T9" fmla="*/ 148 h 148"/>
                <a:gd name="T10" fmla="*/ 91 w 91"/>
                <a:gd name="T11" fmla="*/ 119 h 148"/>
                <a:gd name="T12" fmla="*/ 32 w 91"/>
                <a:gd name="T13" fmla="*/ 1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48">
                  <a:moveTo>
                    <a:pt x="32" y="119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1" y="148"/>
                  </a:lnTo>
                  <a:lnTo>
                    <a:pt x="91" y="119"/>
                  </a:lnTo>
                  <a:lnTo>
                    <a:pt x="32" y="1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6313488" y="2530475"/>
              <a:ext cx="150813" cy="234950"/>
            </a:xfrm>
            <a:custGeom>
              <a:avLst/>
              <a:gdLst>
                <a:gd name="T0" fmla="*/ 33 w 95"/>
                <a:gd name="T1" fmla="*/ 121 h 148"/>
                <a:gd name="T2" fmla="*/ 33 w 95"/>
                <a:gd name="T3" fmla="*/ 86 h 148"/>
                <a:gd name="T4" fmla="*/ 89 w 95"/>
                <a:gd name="T5" fmla="*/ 86 h 148"/>
                <a:gd name="T6" fmla="*/ 89 w 95"/>
                <a:gd name="T7" fmla="*/ 57 h 148"/>
                <a:gd name="T8" fmla="*/ 33 w 95"/>
                <a:gd name="T9" fmla="*/ 57 h 148"/>
                <a:gd name="T10" fmla="*/ 33 w 95"/>
                <a:gd name="T11" fmla="*/ 27 h 148"/>
                <a:gd name="T12" fmla="*/ 92 w 95"/>
                <a:gd name="T13" fmla="*/ 27 h 148"/>
                <a:gd name="T14" fmla="*/ 92 w 95"/>
                <a:gd name="T15" fmla="*/ 0 h 148"/>
                <a:gd name="T16" fmla="*/ 0 w 95"/>
                <a:gd name="T17" fmla="*/ 0 h 148"/>
                <a:gd name="T18" fmla="*/ 0 w 95"/>
                <a:gd name="T19" fmla="*/ 148 h 148"/>
                <a:gd name="T20" fmla="*/ 95 w 95"/>
                <a:gd name="T21" fmla="*/ 148 h 148"/>
                <a:gd name="T22" fmla="*/ 95 w 95"/>
                <a:gd name="T23" fmla="*/ 121 h 148"/>
                <a:gd name="T24" fmla="*/ 33 w 95"/>
                <a:gd name="T25" fmla="*/ 12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48">
                  <a:moveTo>
                    <a:pt x="33" y="121"/>
                  </a:moveTo>
                  <a:lnTo>
                    <a:pt x="33" y="86"/>
                  </a:lnTo>
                  <a:lnTo>
                    <a:pt x="89" y="86"/>
                  </a:lnTo>
                  <a:lnTo>
                    <a:pt x="89" y="57"/>
                  </a:lnTo>
                  <a:lnTo>
                    <a:pt x="33" y="57"/>
                  </a:lnTo>
                  <a:lnTo>
                    <a:pt x="33" y="27"/>
                  </a:lnTo>
                  <a:lnTo>
                    <a:pt x="92" y="27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5" y="148"/>
                  </a:lnTo>
                  <a:lnTo>
                    <a:pt x="95" y="121"/>
                  </a:lnTo>
                  <a:lnTo>
                    <a:pt x="33" y="1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520"/>
          <a:stretch/>
        </p:blipFill>
        <p:spPr>
          <a:xfrm flipH="1">
            <a:off x="7696200" y="3255625"/>
            <a:ext cx="1447800" cy="162832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561" y="943932"/>
            <a:ext cx="1862042" cy="3940013"/>
          </a:xfrm>
          <a:prstGeom prst="rect">
            <a:avLst/>
          </a:prstGeom>
        </p:spPr>
      </p:pic>
      <p:pic>
        <p:nvPicPr>
          <p:cNvPr id="22" name="淘宝网chenying0907出品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31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flipH="1">
            <a:off x="4283783" y="1309643"/>
            <a:ext cx="2998543" cy="532101"/>
          </a:xfrm>
          <a:custGeom>
            <a:avLst/>
            <a:gdLst>
              <a:gd name="connsiteX0" fmla="*/ 3288891 w 3288891"/>
              <a:gd name="connsiteY0" fmla="*/ 0 h 766917"/>
              <a:gd name="connsiteX1" fmla="*/ 589936 w 3288891"/>
              <a:gd name="connsiteY1" fmla="*/ 0 h 766917"/>
              <a:gd name="connsiteX2" fmla="*/ 486697 w 3288891"/>
              <a:gd name="connsiteY2" fmla="*/ 0 h 766917"/>
              <a:gd name="connsiteX3" fmla="*/ 0 w 3288891"/>
              <a:gd name="connsiteY3" fmla="*/ 0 h 766917"/>
              <a:gd name="connsiteX4" fmla="*/ 383459 w 3288891"/>
              <a:gd name="connsiteY4" fmla="*/ 383459 h 766917"/>
              <a:gd name="connsiteX5" fmla="*/ 0 w 3288891"/>
              <a:gd name="connsiteY5" fmla="*/ 766917 h 766917"/>
              <a:gd name="connsiteX6" fmla="*/ 486697 w 3288891"/>
              <a:gd name="connsiteY6" fmla="*/ 766917 h 766917"/>
              <a:gd name="connsiteX7" fmla="*/ 589936 w 3288891"/>
              <a:gd name="connsiteY7" fmla="*/ 766917 h 766917"/>
              <a:gd name="connsiteX8" fmla="*/ 3288891 w 3288891"/>
              <a:gd name="connsiteY8" fmla="*/ 766917 h 76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8891" h="766917">
                <a:moveTo>
                  <a:pt x="3288891" y="0"/>
                </a:moveTo>
                <a:lnTo>
                  <a:pt x="589936" y="0"/>
                </a:lnTo>
                <a:lnTo>
                  <a:pt x="486697" y="0"/>
                </a:lnTo>
                <a:lnTo>
                  <a:pt x="0" y="0"/>
                </a:lnTo>
                <a:lnTo>
                  <a:pt x="383459" y="383459"/>
                </a:lnTo>
                <a:lnTo>
                  <a:pt x="0" y="766917"/>
                </a:lnTo>
                <a:lnTo>
                  <a:pt x="486697" y="766917"/>
                </a:lnTo>
                <a:lnTo>
                  <a:pt x="589936" y="766917"/>
                </a:lnTo>
                <a:lnTo>
                  <a:pt x="3288891" y="766917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6134" y="1411531"/>
            <a:ext cx="954107" cy="1015663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6000" b="1" dirty="0" smtClean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rPr>
              <a:t>目</a:t>
            </a:r>
            <a:endParaRPr lang="zh-CN" altLang="en-US" sz="6000" b="1" dirty="0">
              <a:solidFill>
                <a:srgbClr val="0070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07275" y="137563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垃圾的处理现状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5" descr="abstract-design-with-beautiful-flower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166" y="3829841"/>
            <a:ext cx="2460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abstract-design-with-beautiful-flowers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1" y="3151978"/>
            <a:ext cx="40640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 descr="abstract-design-with-beautiful-flowers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91" y="3304378"/>
            <a:ext cx="40640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abstract-design-with-beautiful-flowers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091" y="3799678"/>
            <a:ext cx="40481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15"/>
          <p:cNvSpPr>
            <a:spLocks noChangeArrowheads="1"/>
          </p:cNvSpPr>
          <p:nvPr/>
        </p:nvSpPr>
        <p:spPr bwMode="auto">
          <a:xfrm>
            <a:off x="195791" y="2477291"/>
            <a:ext cx="684213" cy="719137"/>
          </a:xfrm>
          <a:prstGeom prst="ellipse">
            <a:avLst/>
          </a:prstGeom>
          <a:solidFill>
            <a:srgbClr val="CCCC0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00"/>
          </a:p>
        </p:txBody>
      </p:sp>
      <p:pic>
        <p:nvPicPr>
          <p:cNvPr id="25" name="Picture 5" descr="abstract-design-with-beautiful-flowers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034" y="2332828"/>
            <a:ext cx="2089150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abstract-design-with-beautiful-flowers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091" y="3413916"/>
            <a:ext cx="1293813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 descr="abstract-design-with-beautiful-flowers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41" y="3304378"/>
            <a:ext cx="40640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5" descr="H:\Files\4cbb49c3e377d8365aa20a00\abstract-design-with-beautiful-flowers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337" y="2332594"/>
            <a:ext cx="2379663" cy="281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2197618" y="2503028"/>
            <a:ext cx="954107" cy="1015663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6000" b="1" dirty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rPr>
              <a:t>录</a:t>
            </a:r>
          </a:p>
        </p:txBody>
      </p:sp>
      <p:sp>
        <p:nvSpPr>
          <p:cNvPr id="2" name="矩形 1"/>
          <p:cNvSpPr/>
          <p:nvPr/>
        </p:nvSpPr>
        <p:spPr>
          <a:xfrm>
            <a:off x="3751682" y="1309643"/>
            <a:ext cx="532101" cy="5321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 flipH="1">
            <a:off x="4283783" y="2162296"/>
            <a:ext cx="2998543" cy="532101"/>
          </a:xfrm>
          <a:custGeom>
            <a:avLst/>
            <a:gdLst>
              <a:gd name="connsiteX0" fmla="*/ 3288891 w 3288891"/>
              <a:gd name="connsiteY0" fmla="*/ 0 h 766917"/>
              <a:gd name="connsiteX1" fmla="*/ 589936 w 3288891"/>
              <a:gd name="connsiteY1" fmla="*/ 0 h 766917"/>
              <a:gd name="connsiteX2" fmla="*/ 486697 w 3288891"/>
              <a:gd name="connsiteY2" fmla="*/ 0 h 766917"/>
              <a:gd name="connsiteX3" fmla="*/ 0 w 3288891"/>
              <a:gd name="connsiteY3" fmla="*/ 0 h 766917"/>
              <a:gd name="connsiteX4" fmla="*/ 383459 w 3288891"/>
              <a:gd name="connsiteY4" fmla="*/ 383459 h 766917"/>
              <a:gd name="connsiteX5" fmla="*/ 0 w 3288891"/>
              <a:gd name="connsiteY5" fmla="*/ 766917 h 766917"/>
              <a:gd name="connsiteX6" fmla="*/ 486697 w 3288891"/>
              <a:gd name="connsiteY6" fmla="*/ 766917 h 766917"/>
              <a:gd name="connsiteX7" fmla="*/ 589936 w 3288891"/>
              <a:gd name="connsiteY7" fmla="*/ 766917 h 766917"/>
              <a:gd name="connsiteX8" fmla="*/ 3288891 w 3288891"/>
              <a:gd name="connsiteY8" fmla="*/ 766917 h 76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8891" h="766917">
                <a:moveTo>
                  <a:pt x="3288891" y="0"/>
                </a:moveTo>
                <a:lnTo>
                  <a:pt x="589936" y="0"/>
                </a:lnTo>
                <a:lnTo>
                  <a:pt x="486697" y="0"/>
                </a:lnTo>
                <a:lnTo>
                  <a:pt x="0" y="0"/>
                </a:lnTo>
                <a:lnTo>
                  <a:pt x="383459" y="383459"/>
                </a:lnTo>
                <a:lnTo>
                  <a:pt x="0" y="766917"/>
                </a:lnTo>
                <a:lnTo>
                  <a:pt x="486697" y="766917"/>
                </a:lnTo>
                <a:lnTo>
                  <a:pt x="589936" y="766917"/>
                </a:lnTo>
                <a:lnTo>
                  <a:pt x="3288891" y="766917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07275" y="222829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垃圾的分类</a:t>
            </a:r>
          </a:p>
        </p:txBody>
      </p:sp>
      <p:sp>
        <p:nvSpPr>
          <p:cNvPr id="36" name="矩形 35"/>
          <p:cNvSpPr/>
          <p:nvPr/>
        </p:nvSpPr>
        <p:spPr>
          <a:xfrm>
            <a:off x="3751682" y="2162296"/>
            <a:ext cx="532101" cy="5321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 flipH="1">
            <a:off x="4283783" y="3034579"/>
            <a:ext cx="2998543" cy="532101"/>
          </a:xfrm>
          <a:custGeom>
            <a:avLst/>
            <a:gdLst>
              <a:gd name="connsiteX0" fmla="*/ 3288891 w 3288891"/>
              <a:gd name="connsiteY0" fmla="*/ 0 h 766917"/>
              <a:gd name="connsiteX1" fmla="*/ 589936 w 3288891"/>
              <a:gd name="connsiteY1" fmla="*/ 0 h 766917"/>
              <a:gd name="connsiteX2" fmla="*/ 486697 w 3288891"/>
              <a:gd name="connsiteY2" fmla="*/ 0 h 766917"/>
              <a:gd name="connsiteX3" fmla="*/ 0 w 3288891"/>
              <a:gd name="connsiteY3" fmla="*/ 0 h 766917"/>
              <a:gd name="connsiteX4" fmla="*/ 383459 w 3288891"/>
              <a:gd name="connsiteY4" fmla="*/ 383459 h 766917"/>
              <a:gd name="connsiteX5" fmla="*/ 0 w 3288891"/>
              <a:gd name="connsiteY5" fmla="*/ 766917 h 766917"/>
              <a:gd name="connsiteX6" fmla="*/ 486697 w 3288891"/>
              <a:gd name="connsiteY6" fmla="*/ 766917 h 766917"/>
              <a:gd name="connsiteX7" fmla="*/ 589936 w 3288891"/>
              <a:gd name="connsiteY7" fmla="*/ 766917 h 766917"/>
              <a:gd name="connsiteX8" fmla="*/ 3288891 w 3288891"/>
              <a:gd name="connsiteY8" fmla="*/ 766917 h 76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8891" h="766917">
                <a:moveTo>
                  <a:pt x="3288891" y="0"/>
                </a:moveTo>
                <a:lnTo>
                  <a:pt x="589936" y="0"/>
                </a:lnTo>
                <a:lnTo>
                  <a:pt x="486697" y="0"/>
                </a:lnTo>
                <a:lnTo>
                  <a:pt x="0" y="0"/>
                </a:lnTo>
                <a:lnTo>
                  <a:pt x="383459" y="383459"/>
                </a:lnTo>
                <a:lnTo>
                  <a:pt x="0" y="766917"/>
                </a:lnTo>
                <a:lnTo>
                  <a:pt x="486697" y="766917"/>
                </a:lnTo>
                <a:lnTo>
                  <a:pt x="589936" y="766917"/>
                </a:lnTo>
                <a:lnTo>
                  <a:pt x="3288891" y="766917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07275" y="310057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如何做好垃圾分类</a:t>
            </a:r>
          </a:p>
        </p:txBody>
      </p:sp>
      <p:sp>
        <p:nvSpPr>
          <p:cNvPr id="39" name="矩形 38"/>
          <p:cNvSpPr/>
          <p:nvPr/>
        </p:nvSpPr>
        <p:spPr>
          <a:xfrm>
            <a:off x="3751682" y="3034579"/>
            <a:ext cx="532101" cy="5321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8884">
            <a:off x="1000623" y="1237947"/>
            <a:ext cx="465854" cy="42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8884">
            <a:off x="2689400" y="2245261"/>
            <a:ext cx="584132" cy="52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0.03994 0.0669 C 0.04896 0.08102 0.054 0.10208 0.054 0.12407 C 0.054 0.14907 0.04896 0.16898 0.03994 0.1831 C 0.02709 0.19861 -0.0092 0.19607 -0.02274 0.21667 C -0.03628 0.23727 -0.03732 0.28773 -0.04114 0.30625 " pathEditMode="relative" rAng="0" ptsTypes="FfffsF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" y="1530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0.03994 0.0669 C 0.04896 0.08102 0.054 0.10208 0.054 0.12407 C 0.054 0.14907 0.04896 0.16898 0.03994 0.1831 C 0.02709 0.19861 -0.0092 0.19607 -0.02274 0.21667 C -0.03628 0.23727 -0.03732 0.28773 -0.04114 0.30625 " pathEditMode="relative" rAng="0" ptsTypes="FfffsF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" y="1530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9" presetClass="path" presetSubtype="0" repeatCount="indefinite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2.31214E-7 C 0.02482 -0.0104 0.05277 0.01688 0.06284 0.06012 C 0.07361 0.07214 0.04618 0.07399 0.04062 0.08277 C 0.03507 0.09156 0.0335 0.08879 0.02951 0.11237 C 0.00434 0.12301 0.0059 0.18081 0.01649 0.22497 C 0.02673 0.26798 0.05069 0.32786 0.07552 0.31746 " pathEditMode="relative" rAng="0" ptsTypes="ffafff">
                                      <p:cBhvr>
                                        <p:cTn id="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7" y="1586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21965E-6 L 0.02344 0.05087 C 0.02969 0.07561 0.01389 0.08879 0.00434 0.10151 C 0.00139 0.11191 -0.01337 0.12463 -0.01788 0.14382 C -0.0191 0.16324 0.00035 0.19076 -0.00347 0.21781 C -0.01701 0.23839 -0.03733 0.28763 -0.04115 0.30636 " pathEditMode="relative" rAng="0" ptsTypes="FffasF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1530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8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.55556E-7 -4.27746E-6 L -0.01059 0.06683 C -0.01302 0.08093 -0.00434 0.09688 -0.00434 0.11908 C -0.00434 0.14405 -0.01302 0.16902 -0.01059 0.18313 C -0.00712 0.19862 0.00243 0.19607 0.0059 0.21665 C 0.00955 0.23723 0.0099 0.28763 0.01094 0.30636 " pathEditMode="relative" rAng="0" ptsTypes="FfffsF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530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5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1.85185E-6 L 0.44063 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31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5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1.85185E-6 L 0.44063 1.85185E-6 " pathEditMode="relative" rAng="0" ptsTypes="AA">
                                      <p:cBhvr>
                                        <p:cTn id="6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31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3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" grpId="0" bldLvl="0"/>
      <p:bldP spid="13" grpId="0"/>
      <p:bldP spid="24" grpId="0" animBg="1"/>
      <p:bldP spid="30" grpId="0" bldLvl="0"/>
      <p:bldP spid="2" grpId="0" animBg="1"/>
      <p:bldP spid="34" grpId="0" animBg="1"/>
      <p:bldP spid="35" grpId="0"/>
      <p:bldP spid="36" grpId="0" animBg="1"/>
      <p:bldP spid="37" grpId="0" animBg="1"/>
      <p:bldP spid="38" grpId="0"/>
      <p:bldP spid="3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F:\360云盘\02-个人资料\！PPT图片及版面资源\05-PPT精选插图\01-生活\qingxinzhuomczwp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9144000" cy="514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淘宝网chenying0907出品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  <p:pic>
        <p:nvPicPr>
          <p:cNvPr id="31" name="PA_图片 11">
            <a:extLst>
              <a:ext uri="{FF2B5EF4-FFF2-40B4-BE49-F238E27FC236}">
                <a16:creationId xmlns:a16="http://schemas.microsoft.com/office/drawing/2014/main" id="{533284DB-3D23-44A2-8ACF-0B8E0FD5053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9155" flipH="1">
            <a:off x="128424" y="58028"/>
            <a:ext cx="1264968" cy="1264968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2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5357" y="2299492"/>
            <a:ext cx="385946" cy="35401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0435" y="4784900"/>
            <a:ext cx="569506" cy="25349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9941" y="3278860"/>
            <a:ext cx="284753" cy="1267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2708" y="3665060"/>
            <a:ext cx="324000" cy="3734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61" y="2965388"/>
            <a:ext cx="324000" cy="3734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8299389" y="2874304"/>
            <a:ext cx="396000" cy="3744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7394012" y="4301020"/>
            <a:ext cx="464639" cy="2068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3577" y="3503951"/>
            <a:ext cx="569506" cy="25349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017454" y="1691669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谢谢欣赏</a:t>
            </a:r>
            <a:endParaRPr lang="zh-CN" altLang="en-US" sz="9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" name="Picture 4" descr="E:\其他工作\【策    划】\兼职 我图网\觅知网\9.17垃圾分类\垃圾分类\67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282350" y="2384111"/>
            <a:ext cx="1735104" cy="25618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65855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023993" y="2172384"/>
            <a:ext cx="44677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7033"/>
                </a:solidFill>
                <a:effectLst>
                  <a:innerShdw blurRad="50800" dist="50800" dir="16200000">
                    <a:schemeClr val="tx1"/>
                  </a:innerShdw>
                </a:effectLst>
                <a:latin typeface="微软雅黑" pitchFamily="34" charset="-122"/>
                <a:ea typeface="微软雅黑" pitchFamily="34" charset="-122"/>
              </a:rPr>
              <a:t>垃圾处理的现状</a:t>
            </a:r>
          </a:p>
        </p:txBody>
      </p:sp>
      <p:pic>
        <p:nvPicPr>
          <p:cNvPr id="5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8884">
            <a:off x="5804188" y="2814373"/>
            <a:ext cx="12192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" name="组合 316"/>
          <p:cNvGrpSpPr/>
          <p:nvPr/>
        </p:nvGrpSpPr>
        <p:grpSpPr>
          <a:xfrm>
            <a:off x="533486" y="1736182"/>
            <a:ext cx="2375418" cy="2395399"/>
            <a:chOff x="9114502" y="4283624"/>
            <a:chExt cx="2462981" cy="2577552"/>
          </a:xfrm>
        </p:grpSpPr>
        <p:sp>
          <p:nvSpPr>
            <p:cNvPr id="318" name="Freeform 5"/>
            <p:cNvSpPr/>
            <p:nvPr/>
          </p:nvSpPr>
          <p:spPr bwMode="auto">
            <a:xfrm>
              <a:off x="10010775" y="4283624"/>
              <a:ext cx="295706" cy="2577552"/>
            </a:xfrm>
            <a:custGeom>
              <a:avLst/>
              <a:gdLst>
                <a:gd name="T0" fmla="*/ 109 w 109"/>
                <a:gd name="T1" fmla="*/ 876 h 876"/>
                <a:gd name="T2" fmla="*/ 109 w 109"/>
                <a:gd name="T3" fmla="*/ 27 h 876"/>
                <a:gd name="T4" fmla="*/ 82 w 109"/>
                <a:gd name="T5" fmla="*/ 0 h 876"/>
                <a:gd name="T6" fmla="*/ 27 w 109"/>
                <a:gd name="T7" fmla="*/ 0 h 876"/>
                <a:gd name="T8" fmla="*/ 0 w 109"/>
                <a:gd name="T9" fmla="*/ 27 h 876"/>
                <a:gd name="T10" fmla="*/ 0 w 109"/>
                <a:gd name="T11" fmla="*/ 876 h 876"/>
                <a:gd name="T12" fmla="*/ 109 w 109"/>
                <a:gd name="T13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876">
                  <a:moveTo>
                    <a:pt x="109" y="876"/>
                  </a:moveTo>
                  <a:cubicBezTo>
                    <a:pt x="109" y="27"/>
                    <a:pt x="109" y="27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876"/>
                    <a:pt x="0" y="876"/>
                    <a:pt x="0" y="876"/>
                  </a:cubicBezTo>
                  <a:cubicBezTo>
                    <a:pt x="109" y="876"/>
                    <a:pt x="109" y="876"/>
                    <a:pt x="109" y="876"/>
                  </a:cubicBezTo>
                </a:path>
              </a:pathLst>
            </a:custGeom>
            <a:solidFill>
              <a:srgbClr val="434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6"/>
            <p:cNvSpPr/>
            <p:nvPr/>
          </p:nvSpPr>
          <p:spPr bwMode="auto">
            <a:xfrm>
              <a:off x="9114502" y="4671898"/>
              <a:ext cx="2462981" cy="804760"/>
            </a:xfrm>
            <a:custGeom>
              <a:avLst/>
              <a:gdLst>
                <a:gd name="T0" fmla="*/ 739 w 881"/>
                <a:gd name="T1" fmla="*/ 315 h 328"/>
                <a:gd name="T2" fmla="*/ 712 w 881"/>
                <a:gd name="T3" fmla="*/ 328 h 328"/>
                <a:gd name="T4" fmla="*/ 27 w 881"/>
                <a:gd name="T5" fmla="*/ 328 h 328"/>
                <a:gd name="T6" fmla="*/ 0 w 881"/>
                <a:gd name="T7" fmla="*/ 301 h 328"/>
                <a:gd name="T8" fmla="*/ 0 w 881"/>
                <a:gd name="T9" fmla="*/ 27 h 328"/>
                <a:gd name="T10" fmla="*/ 27 w 881"/>
                <a:gd name="T11" fmla="*/ 0 h 328"/>
                <a:gd name="T12" fmla="*/ 712 w 881"/>
                <a:gd name="T13" fmla="*/ 0 h 328"/>
                <a:gd name="T14" fmla="*/ 739 w 881"/>
                <a:gd name="T15" fmla="*/ 13 h 328"/>
                <a:gd name="T16" fmla="*/ 862 w 881"/>
                <a:gd name="T17" fmla="*/ 137 h 328"/>
                <a:gd name="T18" fmla="*/ 862 w 881"/>
                <a:gd name="T19" fmla="*/ 191 h 328"/>
                <a:gd name="T20" fmla="*/ 739 w 881"/>
                <a:gd name="T21" fmla="*/ 31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1" h="328">
                  <a:moveTo>
                    <a:pt x="739" y="315"/>
                  </a:moveTo>
                  <a:cubicBezTo>
                    <a:pt x="739" y="315"/>
                    <a:pt x="726" y="328"/>
                    <a:pt x="712" y="328"/>
                  </a:cubicBezTo>
                  <a:cubicBezTo>
                    <a:pt x="698" y="328"/>
                    <a:pt x="27" y="328"/>
                    <a:pt x="27" y="328"/>
                  </a:cubicBezTo>
                  <a:cubicBezTo>
                    <a:pt x="12" y="328"/>
                    <a:pt x="0" y="316"/>
                    <a:pt x="0" y="30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7" y="0"/>
                    <a:pt x="700" y="0"/>
                    <a:pt x="712" y="0"/>
                  </a:cubicBezTo>
                  <a:cubicBezTo>
                    <a:pt x="724" y="0"/>
                    <a:pt x="739" y="13"/>
                    <a:pt x="739" y="13"/>
                  </a:cubicBezTo>
                  <a:cubicBezTo>
                    <a:pt x="862" y="137"/>
                    <a:pt x="862" y="137"/>
                    <a:pt x="862" y="137"/>
                  </a:cubicBezTo>
                  <a:cubicBezTo>
                    <a:pt x="881" y="155"/>
                    <a:pt x="881" y="173"/>
                    <a:pt x="862" y="191"/>
                  </a:cubicBezTo>
                  <a:cubicBezTo>
                    <a:pt x="739" y="315"/>
                    <a:pt x="739" y="315"/>
                    <a:pt x="739" y="31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7"/>
            <p:cNvSpPr/>
            <p:nvPr/>
          </p:nvSpPr>
          <p:spPr bwMode="auto">
            <a:xfrm>
              <a:off x="10010775" y="5491406"/>
              <a:ext cx="296862" cy="73025"/>
            </a:xfrm>
            <a:custGeom>
              <a:avLst/>
              <a:gdLst>
                <a:gd name="T0" fmla="*/ 109 w 109"/>
                <a:gd name="T1" fmla="*/ 0 h 28"/>
                <a:gd name="T2" fmla="*/ 0 w 109"/>
                <a:gd name="T3" fmla="*/ 0 h 28"/>
                <a:gd name="T4" fmla="*/ 0 w 109"/>
                <a:gd name="T5" fmla="*/ 28 h 28"/>
                <a:gd name="T6" fmla="*/ 109 w 109"/>
                <a:gd name="T7" fmla="*/ 28 h 28"/>
                <a:gd name="T8" fmla="*/ 109 w 10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8">
                  <a:moveTo>
                    <a:pt x="109" y="0"/>
                  </a:moveTo>
                  <a:cubicBezTo>
                    <a:pt x="73" y="0"/>
                    <a:pt x="36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2F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"/>
            <p:cNvSpPr/>
            <p:nvPr/>
          </p:nvSpPr>
          <p:spPr bwMode="auto">
            <a:xfrm>
              <a:off x="10010775" y="5583238"/>
              <a:ext cx="296862" cy="0"/>
            </a:xfrm>
            <a:custGeom>
              <a:avLst/>
              <a:gdLst>
                <a:gd name="T0" fmla="*/ 109 w 109"/>
                <a:gd name="T1" fmla="*/ 0 w 109"/>
                <a:gd name="T2" fmla="*/ 109 w 109"/>
                <a:gd name="T3" fmla="*/ 109 w 10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9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73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A38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9"/>
            <p:cNvSpPr/>
            <p:nvPr/>
          </p:nvSpPr>
          <p:spPr bwMode="auto">
            <a:xfrm>
              <a:off x="9637713" y="6648450"/>
              <a:ext cx="334962" cy="212725"/>
            </a:xfrm>
            <a:custGeom>
              <a:avLst/>
              <a:gdLst>
                <a:gd name="T0" fmla="*/ 123 w 123"/>
                <a:gd name="T1" fmla="*/ 82 h 82"/>
                <a:gd name="T2" fmla="*/ 82 w 123"/>
                <a:gd name="T3" fmla="*/ 82 h 82"/>
                <a:gd name="T4" fmla="*/ 0 w 123"/>
                <a:gd name="T5" fmla="*/ 0 h 82"/>
                <a:gd name="T6" fmla="*/ 123 w 12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82">
                  <a:moveTo>
                    <a:pt x="123" y="82"/>
                  </a:moveTo>
                  <a:cubicBezTo>
                    <a:pt x="101" y="82"/>
                    <a:pt x="82" y="82"/>
                    <a:pt x="82" y="82"/>
                  </a:cubicBezTo>
                  <a:cubicBezTo>
                    <a:pt x="82" y="82"/>
                    <a:pt x="54" y="0"/>
                    <a:pt x="0" y="0"/>
                  </a:cubicBezTo>
                  <a:cubicBezTo>
                    <a:pt x="82" y="0"/>
                    <a:pt x="123" y="55"/>
                    <a:pt x="123" y="82"/>
                  </a:cubicBezTo>
                  <a:close/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10"/>
            <p:cNvSpPr/>
            <p:nvPr/>
          </p:nvSpPr>
          <p:spPr bwMode="auto">
            <a:xfrm>
              <a:off x="9785350" y="6505575"/>
              <a:ext cx="300037" cy="355600"/>
            </a:xfrm>
            <a:custGeom>
              <a:avLst/>
              <a:gdLst>
                <a:gd name="T0" fmla="*/ 0 w 110"/>
                <a:gd name="T1" fmla="*/ 0 h 137"/>
                <a:gd name="T2" fmla="*/ 110 w 110"/>
                <a:gd name="T3" fmla="*/ 137 h 137"/>
                <a:gd name="T4" fmla="*/ 70 w 110"/>
                <a:gd name="T5" fmla="*/ 137 h 137"/>
                <a:gd name="T6" fmla="*/ 0 w 110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37">
                  <a:moveTo>
                    <a:pt x="0" y="0"/>
                  </a:moveTo>
                  <a:cubicBezTo>
                    <a:pt x="83" y="0"/>
                    <a:pt x="110" y="110"/>
                    <a:pt x="110" y="137"/>
                  </a:cubicBezTo>
                  <a:cubicBezTo>
                    <a:pt x="88" y="137"/>
                    <a:pt x="70" y="137"/>
                    <a:pt x="70" y="137"/>
                  </a:cubicBezTo>
                  <a:cubicBezTo>
                    <a:pt x="70" y="137"/>
                    <a:pt x="55" y="28"/>
                    <a:pt x="0" y="0"/>
                  </a:cubicBezTo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11"/>
            <p:cNvSpPr/>
            <p:nvPr/>
          </p:nvSpPr>
          <p:spPr bwMode="auto">
            <a:xfrm>
              <a:off x="10344150" y="6648450"/>
              <a:ext cx="338137" cy="212725"/>
            </a:xfrm>
            <a:custGeom>
              <a:avLst/>
              <a:gdLst>
                <a:gd name="T0" fmla="*/ 124 w 124"/>
                <a:gd name="T1" fmla="*/ 0 h 82"/>
                <a:gd name="T2" fmla="*/ 42 w 124"/>
                <a:gd name="T3" fmla="*/ 82 h 82"/>
                <a:gd name="T4" fmla="*/ 0 w 124"/>
                <a:gd name="T5" fmla="*/ 82 h 82"/>
                <a:gd name="T6" fmla="*/ 124 w 124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82">
                  <a:moveTo>
                    <a:pt x="124" y="0"/>
                  </a:moveTo>
                  <a:cubicBezTo>
                    <a:pt x="69" y="0"/>
                    <a:pt x="42" y="82"/>
                    <a:pt x="42" y="82"/>
                  </a:cubicBezTo>
                  <a:cubicBezTo>
                    <a:pt x="42" y="82"/>
                    <a:pt x="23" y="82"/>
                    <a:pt x="0" y="82"/>
                  </a:cubicBezTo>
                  <a:cubicBezTo>
                    <a:pt x="0" y="55"/>
                    <a:pt x="42" y="0"/>
                    <a:pt x="124" y="0"/>
                  </a:cubicBezTo>
                  <a:close/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12"/>
            <p:cNvSpPr/>
            <p:nvPr/>
          </p:nvSpPr>
          <p:spPr bwMode="auto">
            <a:xfrm>
              <a:off x="10085388" y="6362700"/>
              <a:ext cx="446087" cy="498475"/>
            </a:xfrm>
            <a:custGeom>
              <a:avLst/>
              <a:gdLst>
                <a:gd name="T0" fmla="*/ 55 w 164"/>
                <a:gd name="T1" fmla="*/ 186 h 192"/>
                <a:gd name="T2" fmla="*/ 164 w 164"/>
                <a:gd name="T3" fmla="*/ 55 h 192"/>
                <a:gd name="T4" fmla="*/ 95 w 164"/>
                <a:gd name="T5" fmla="*/ 192 h 192"/>
                <a:gd name="T6" fmla="*/ 55 w 164"/>
                <a:gd name="T7" fmla="*/ 192 h 192"/>
                <a:gd name="T8" fmla="*/ 54 w 164"/>
                <a:gd name="T9" fmla="*/ 192 h 192"/>
                <a:gd name="T10" fmla="*/ 0 w 164"/>
                <a:gd name="T11" fmla="*/ 192 h 192"/>
                <a:gd name="T12" fmla="*/ 27 w 164"/>
                <a:gd name="T13" fmla="*/ 0 h 192"/>
                <a:gd name="T14" fmla="*/ 55 w 164"/>
                <a:gd name="T15" fmla="*/ 18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92">
                  <a:moveTo>
                    <a:pt x="55" y="186"/>
                  </a:moveTo>
                  <a:cubicBezTo>
                    <a:pt x="58" y="151"/>
                    <a:pt x="87" y="55"/>
                    <a:pt x="164" y="55"/>
                  </a:cubicBezTo>
                  <a:cubicBezTo>
                    <a:pt x="109" y="83"/>
                    <a:pt x="95" y="192"/>
                    <a:pt x="95" y="192"/>
                  </a:cubicBezTo>
                  <a:cubicBezTo>
                    <a:pt x="95" y="192"/>
                    <a:pt x="77" y="192"/>
                    <a:pt x="55" y="192"/>
                  </a:cubicBezTo>
                  <a:cubicBezTo>
                    <a:pt x="54" y="192"/>
                    <a:pt x="54" y="192"/>
                    <a:pt x="54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55"/>
                    <a:pt x="27" y="0"/>
                  </a:cubicBezTo>
                  <a:cubicBezTo>
                    <a:pt x="51" y="48"/>
                    <a:pt x="54" y="158"/>
                    <a:pt x="55" y="186"/>
                  </a:cubicBezTo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3"/>
            <p:cNvSpPr/>
            <p:nvPr/>
          </p:nvSpPr>
          <p:spPr bwMode="auto">
            <a:xfrm>
              <a:off x="10010775" y="6205538"/>
              <a:ext cx="296862" cy="655637"/>
            </a:xfrm>
            <a:custGeom>
              <a:avLst/>
              <a:gdLst>
                <a:gd name="T0" fmla="*/ 54 w 109"/>
                <a:gd name="T1" fmla="*/ 0 h 253"/>
                <a:gd name="T2" fmla="*/ 30 w 109"/>
                <a:gd name="T3" fmla="*/ 49 h 253"/>
                <a:gd name="T4" fmla="*/ 8 w 109"/>
                <a:gd name="T5" fmla="*/ 133 h 253"/>
                <a:gd name="T6" fmla="*/ 0 w 109"/>
                <a:gd name="T7" fmla="*/ 124 h 253"/>
                <a:gd name="T8" fmla="*/ 0 w 109"/>
                <a:gd name="T9" fmla="*/ 168 h 253"/>
                <a:gd name="T10" fmla="*/ 27 w 109"/>
                <a:gd name="T11" fmla="*/ 253 h 253"/>
                <a:gd name="T12" fmla="*/ 27 w 109"/>
                <a:gd name="T13" fmla="*/ 253 h 253"/>
                <a:gd name="T14" fmla="*/ 54 w 109"/>
                <a:gd name="T15" fmla="*/ 61 h 253"/>
                <a:gd name="T16" fmla="*/ 54 w 109"/>
                <a:gd name="T17" fmla="*/ 61 h 253"/>
                <a:gd name="T18" fmla="*/ 82 w 109"/>
                <a:gd name="T19" fmla="*/ 247 h 253"/>
                <a:gd name="T20" fmla="*/ 82 w 109"/>
                <a:gd name="T21" fmla="*/ 247 h 253"/>
                <a:gd name="T22" fmla="*/ 85 w 109"/>
                <a:gd name="T23" fmla="*/ 227 h 253"/>
                <a:gd name="T24" fmla="*/ 89 w 109"/>
                <a:gd name="T25" fmla="*/ 211 h 253"/>
                <a:gd name="T26" fmla="*/ 89 w 109"/>
                <a:gd name="T27" fmla="*/ 211 h 253"/>
                <a:gd name="T28" fmla="*/ 109 w 109"/>
                <a:gd name="T29" fmla="*/ 168 h 253"/>
                <a:gd name="T30" fmla="*/ 109 w 109"/>
                <a:gd name="T31" fmla="*/ 123 h 253"/>
                <a:gd name="T32" fmla="*/ 101 w 109"/>
                <a:gd name="T33" fmla="*/ 132 h 253"/>
                <a:gd name="T34" fmla="*/ 79 w 109"/>
                <a:gd name="T35" fmla="*/ 49 h 253"/>
                <a:gd name="T36" fmla="*/ 54 w 109"/>
                <a:gd name="T3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253">
                  <a:moveTo>
                    <a:pt x="54" y="0"/>
                  </a:moveTo>
                  <a:cubicBezTo>
                    <a:pt x="30" y="49"/>
                    <a:pt x="30" y="49"/>
                    <a:pt x="30" y="49"/>
                  </a:cubicBezTo>
                  <a:cubicBezTo>
                    <a:pt x="19" y="71"/>
                    <a:pt x="12" y="101"/>
                    <a:pt x="8" y="133"/>
                  </a:cubicBezTo>
                  <a:cubicBezTo>
                    <a:pt x="5" y="130"/>
                    <a:pt x="2" y="127"/>
                    <a:pt x="0" y="1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9" y="201"/>
                    <a:pt x="27" y="238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116"/>
                    <a:pt x="54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78" y="109"/>
                    <a:pt x="81" y="219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1"/>
                    <a:pt x="83" y="234"/>
                    <a:pt x="85" y="227"/>
                  </a:cubicBezTo>
                  <a:cubicBezTo>
                    <a:pt x="86" y="222"/>
                    <a:pt x="88" y="217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94" y="197"/>
                    <a:pt x="100" y="182"/>
                    <a:pt x="109" y="168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6" y="126"/>
                    <a:pt x="103" y="129"/>
                    <a:pt x="101" y="132"/>
                  </a:cubicBezTo>
                  <a:cubicBezTo>
                    <a:pt x="96" y="101"/>
                    <a:pt x="89" y="70"/>
                    <a:pt x="79" y="49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2F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14"/>
            <p:cNvSpPr/>
            <p:nvPr/>
          </p:nvSpPr>
          <p:spPr bwMode="auto">
            <a:xfrm>
              <a:off x="10010775" y="6640513"/>
              <a:ext cx="74612" cy="220662"/>
            </a:xfrm>
            <a:custGeom>
              <a:avLst/>
              <a:gdLst>
                <a:gd name="T0" fmla="*/ 0 w 27"/>
                <a:gd name="T1" fmla="*/ 0 h 85"/>
                <a:gd name="T2" fmla="*/ 0 w 27"/>
                <a:gd name="T3" fmla="*/ 1 h 85"/>
                <a:gd name="T4" fmla="*/ 27 w 27"/>
                <a:gd name="T5" fmla="*/ 85 h 85"/>
                <a:gd name="T6" fmla="*/ 0 w 27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85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33"/>
                    <a:pt x="27" y="70"/>
                    <a:pt x="27" y="85"/>
                  </a:cubicBezTo>
                  <a:cubicBezTo>
                    <a:pt x="27" y="70"/>
                    <a:pt x="19" y="33"/>
                    <a:pt x="0" y="0"/>
                  </a:cubicBezTo>
                </a:path>
              </a:pathLst>
            </a:custGeom>
            <a:solidFill>
              <a:srgbClr val="287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15"/>
            <p:cNvSpPr>
              <a:spLocks noEditPoints="1"/>
            </p:cNvSpPr>
            <p:nvPr/>
          </p:nvSpPr>
          <p:spPr bwMode="auto">
            <a:xfrm>
              <a:off x="10085388" y="6362700"/>
              <a:ext cx="222250" cy="498475"/>
            </a:xfrm>
            <a:custGeom>
              <a:avLst/>
              <a:gdLst>
                <a:gd name="T0" fmla="*/ 58 w 82"/>
                <a:gd name="T1" fmla="*/ 166 h 192"/>
                <a:gd name="T2" fmla="*/ 55 w 82"/>
                <a:gd name="T3" fmla="*/ 186 h 192"/>
                <a:gd name="T4" fmla="*/ 57 w 82"/>
                <a:gd name="T5" fmla="*/ 170 h 192"/>
                <a:gd name="T6" fmla="*/ 57 w 82"/>
                <a:gd name="T7" fmla="*/ 170 h 192"/>
                <a:gd name="T8" fmla="*/ 58 w 82"/>
                <a:gd name="T9" fmla="*/ 166 h 192"/>
                <a:gd name="T10" fmla="*/ 82 w 82"/>
                <a:gd name="T11" fmla="*/ 107 h 192"/>
                <a:gd name="T12" fmla="*/ 82 w 82"/>
                <a:gd name="T13" fmla="*/ 107 h 192"/>
                <a:gd name="T14" fmla="*/ 62 w 82"/>
                <a:gd name="T15" fmla="*/ 150 h 192"/>
                <a:gd name="T16" fmla="*/ 62 w 82"/>
                <a:gd name="T17" fmla="*/ 150 h 192"/>
                <a:gd name="T18" fmla="*/ 82 w 82"/>
                <a:gd name="T19" fmla="*/ 107 h 192"/>
                <a:gd name="T20" fmla="*/ 82 w 82"/>
                <a:gd name="T21" fmla="*/ 107 h 192"/>
                <a:gd name="T22" fmla="*/ 27 w 82"/>
                <a:gd name="T23" fmla="*/ 0 h 192"/>
                <a:gd name="T24" fmla="*/ 0 w 82"/>
                <a:gd name="T25" fmla="*/ 192 h 192"/>
                <a:gd name="T26" fmla="*/ 0 w 82"/>
                <a:gd name="T27" fmla="*/ 192 h 192"/>
                <a:gd name="T28" fmla="*/ 6 w 82"/>
                <a:gd name="T29" fmla="*/ 95 h 192"/>
                <a:gd name="T30" fmla="*/ 6 w 82"/>
                <a:gd name="T31" fmla="*/ 92 h 192"/>
                <a:gd name="T32" fmla="*/ 7 w 82"/>
                <a:gd name="T33" fmla="*/ 80 h 192"/>
                <a:gd name="T34" fmla="*/ 8 w 82"/>
                <a:gd name="T35" fmla="*/ 76 h 192"/>
                <a:gd name="T36" fmla="*/ 9 w 82"/>
                <a:gd name="T37" fmla="*/ 66 h 192"/>
                <a:gd name="T38" fmla="*/ 10 w 82"/>
                <a:gd name="T39" fmla="*/ 60 h 192"/>
                <a:gd name="T40" fmla="*/ 12 w 82"/>
                <a:gd name="T41" fmla="*/ 51 h 192"/>
                <a:gd name="T42" fmla="*/ 13 w 82"/>
                <a:gd name="T43" fmla="*/ 44 h 192"/>
                <a:gd name="T44" fmla="*/ 15 w 82"/>
                <a:gd name="T45" fmla="*/ 37 h 192"/>
                <a:gd name="T46" fmla="*/ 17 w 82"/>
                <a:gd name="T47" fmla="*/ 29 h 192"/>
                <a:gd name="T48" fmla="*/ 19 w 82"/>
                <a:gd name="T49" fmla="*/ 24 h 192"/>
                <a:gd name="T50" fmla="*/ 21 w 82"/>
                <a:gd name="T51" fmla="*/ 15 h 192"/>
                <a:gd name="T52" fmla="*/ 23 w 82"/>
                <a:gd name="T53" fmla="*/ 11 h 192"/>
                <a:gd name="T54" fmla="*/ 27 w 82"/>
                <a:gd name="T5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192">
                  <a:moveTo>
                    <a:pt x="58" y="166"/>
                  </a:moveTo>
                  <a:cubicBezTo>
                    <a:pt x="56" y="173"/>
                    <a:pt x="55" y="180"/>
                    <a:pt x="55" y="186"/>
                  </a:cubicBezTo>
                  <a:cubicBezTo>
                    <a:pt x="55" y="181"/>
                    <a:pt x="56" y="176"/>
                    <a:pt x="57" y="170"/>
                  </a:cubicBezTo>
                  <a:cubicBezTo>
                    <a:pt x="57" y="170"/>
                    <a:pt x="57" y="170"/>
                    <a:pt x="57" y="170"/>
                  </a:cubicBezTo>
                  <a:cubicBezTo>
                    <a:pt x="58" y="168"/>
                    <a:pt x="58" y="167"/>
                    <a:pt x="58" y="166"/>
                  </a:cubicBezTo>
                  <a:moveTo>
                    <a:pt x="82" y="107"/>
                  </a:moveTo>
                  <a:cubicBezTo>
                    <a:pt x="82" y="107"/>
                    <a:pt x="82" y="107"/>
                    <a:pt x="82" y="107"/>
                  </a:cubicBezTo>
                  <a:cubicBezTo>
                    <a:pt x="73" y="121"/>
                    <a:pt x="67" y="136"/>
                    <a:pt x="62" y="150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7" y="136"/>
                    <a:pt x="73" y="121"/>
                    <a:pt x="82" y="107"/>
                  </a:cubicBezTo>
                  <a:cubicBezTo>
                    <a:pt x="82" y="107"/>
                    <a:pt x="82" y="107"/>
                    <a:pt x="82" y="107"/>
                  </a:cubicBezTo>
                  <a:moveTo>
                    <a:pt x="27" y="0"/>
                  </a:moveTo>
                  <a:cubicBezTo>
                    <a:pt x="0" y="55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45"/>
                    <a:pt x="6" y="95"/>
                  </a:cubicBezTo>
                  <a:cubicBezTo>
                    <a:pt x="6" y="94"/>
                    <a:pt x="6" y="93"/>
                    <a:pt x="6" y="92"/>
                  </a:cubicBezTo>
                  <a:cubicBezTo>
                    <a:pt x="6" y="88"/>
                    <a:pt x="7" y="84"/>
                    <a:pt x="7" y="80"/>
                  </a:cubicBezTo>
                  <a:cubicBezTo>
                    <a:pt x="7" y="79"/>
                    <a:pt x="8" y="77"/>
                    <a:pt x="8" y="76"/>
                  </a:cubicBezTo>
                  <a:cubicBezTo>
                    <a:pt x="8" y="72"/>
                    <a:pt x="9" y="69"/>
                    <a:pt x="9" y="66"/>
                  </a:cubicBezTo>
                  <a:cubicBezTo>
                    <a:pt x="10" y="64"/>
                    <a:pt x="10" y="62"/>
                    <a:pt x="10" y="60"/>
                  </a:cubicBezTo>
                  <a:cubicBezTo>
                    <a:pt x="11" y="57"/>
                    <a:pt x="11" y="54"/>
                    <a:pt x="12" y="51"/>
                  </a:cubicBezTo>
                  <a:cubicBezTo>
                    <a:pt x="12" y="49"/>
                    <a:pt x="13" y="46"/>
                    <a:pt x="13" y="44"/>
                  </a:cubicBezTo>
                  <a:cubicBezTo>
                    <a:pt x="14" y="42"/>
                    <a:pt x="14" y="39"/>
                    <a:pt x="15" y="37"/>
                  </a:cubicBezTo>
                  <a:cubicBezTo>
                    <a:pt x="16" y="34"/>
                    <a:pt x="16" y="32"/>
                    <a:pt x="17" y="29"/>
                  </a:cubicBezTo>
                  <a:cubicBezTo>
                    <a:pt x="18" y="27"/>
                    <a:pt x="18" y="25"/>
                    <a:pt x="19" y="24"/>
                  </a:cubicBezTo>
                  <a:cubicBezTo>
                    <a:pt x="19" y="21"/>
                    <a:pt x="20" y="18"/>
                    <a:pt x="21" y="15"/>
                  </a:cubicBezTo>
                  <a:cubicBezTo>
                    <a:pt x="22" y="14"/>
                    <a:pt x="22" y="12"/>
                    <a:pt x="23" y="11"/>
                  </a:cubicBezTo>
                  <a:cubicBezTo>
                    <a:pt x="24" y="7"/>
                    <a:pt x="26" y="4"/>
                    <a:pt x="27" y="0"/>
                  </a:cubicBezTo>
                </a:path>
              </a:pathLst>
            </a:custGeom>
            <a:solidFill>
              <a:srgbClr val="287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文本框 30"/>
            <p:cNvSpPr txBox="1"/>
            <p:nvPr/>
          </p:nvSpPr>
          <p:spPr>
            <a:xfrm>
              <a:off x="9334932" y="4808225"/>
              <a:ext cx="1991828" cy="537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b="1" dirty="0">
                <a:solidFill>
                  <a:srgbClr val="BBA23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330" name="TextBox 329"/>
          <p:cNvSpPr txBox="1"/>
          <p:nvPr/>
        </p:nvSpPr>
        <p:spPr>
          <a:xfrm>
            <a:off x="1290820" y="2097017"/>
            <a:ext cx="6463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4000" b="1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1575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650177" y="1169064"/>
            <a:ext cx="519707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 smtClean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rPr>
              <a:t>        城市</a:t>
            </a:r>
            <a:r>
              <a:rPr lang="zh-CN" altLang="en-US" sz="1400" dirty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rPr>
              <a:t>中的人们每天会产生大量的生活垃圾(据说，上海每年的生活垃圾有5个金茂大厦的体积那么多)，而在太平洋中漂浮的规模庞大的塑料垃圾带形成了触目惊心的“第八大陆”。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 smtClean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rPr>
              <a:t>          垃圾</a:t>
            </a:r>
            <a:r>
              <a:rPr lang="zh-CN" altLang="en-US" sz="1400" dirty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rPr>
              <a:t>的去向，是个长久以来被忽视，却值得追问下去的问题。用智能标签追踪垃圾去向的“垃圾追踪”计划就是为了解决这个问题。</a:t>
            </a:r>
            <a:endParaRPr lang="en-US" altLang="zh-CN" sz="1400" dirty="0">
              <a:solidFill>
                <a:srgbClr val="0070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48993" y="3589387"/>
            <a:ext cx="2485018" cy="1055008"/>
            <a:chOff x="398227" y="3229723"/>
            <a:chExt cx="2966650" cy="1259484"/>
          </a:xfrm>
        </p:grpSpPr>
        <p:grpSp>
          <p:nvGrpSpPr>
            <p:cNvPr id="20" name="组合 19"/>
            <p:cNvGrpSpPr/>
            <p:nvPr/>
          </p:nvGrpSpPr>
          <p:grpSpPr>
            <a:xfrm>
              <a:off x="398227" y="3229723"/>
              <a:ext cx="896550" cy="1259484"/>
              <a:chOff x="933451" y="2009775"/>
              <a:chExt cx="2589542" cy="3419475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933451" y="2009775"/>
                <a:ext cx="2589542" cy="3419475"/>
              </a:xfrm>
              <a:prstGeom prst="rect">
                <a:avLst/>
              </a:prstGeom>
              <a:effectLst>
                <a:outerShdw blurRad="215900" dist="12700" dir="16200000" rotWithShape="0">
                  <a:prstClr val="black">
                    <a:alpha val="27000"/>
                  </a:prstClr>
                </a:outerShdw>
              </a:effectLst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4279" y="3395783"/>
                <a:ext cx="1038921" cy="855949"/>
              </a:xfrm>
              <a:prstGeom prst="rect">
                <a:avLst/>
              </a:prstGeom>
              <a:effectLst>
                <a:outerShdw blurRad="101600" dist="254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1375749" y="3289763"/>
              <a:ext cx="945821" cy="1169684"/>
              <a:chOff x="1314778" y="1905986"/>
              <a:chExt cx="2132137" cy="2636786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314778" y="1905986"/>
                <a:ext cx="2132137" cy="26367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6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06726" y="2898625"/>
                <a:ext cx="759222" cy="625510"/>
              </a:xfrm>
              <a:prstGeom prst="rect">
                <a:avLst/>
              </a:prstGeom>
              <a:effectLst>
                <a:outerShdw blurRad="101600" dist="254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53" name="组合 52"/>
            <p:cNvGrpSpPr/>
            <p:nvPr/>
          </p:nvGrpSpPr>
          <p:grpSpPr>
            <a:xfrm>
              <a:off x="2468327" y="3229723"/>
              <a:ext cx="896550" cy="1259484"/>
              <a:chOff x="933451" y="2009775"/>
              <a:chExt cx="2589542" cy="3419475"/>
            </a:xfrm>
          </p:grpSpPr>
          <p:pic>
            <p:nvPicPr>
              <p:cNvPr id="54" name="图片 5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933451" y="2009775"/>
                <a:ext cx="2589542" cy="3419475"/>
              </a:xfrm>
              <a:prstGeom prst="rect">
                <a:avLst/>
              </a:prstGeom>
              <a:effectLst>
                <a:outerShdw blurRad="215900" dist="12700" dir="16200000" rotWithShape="0">
                  <a:prstClr val="black">
                    <a:alpha val="27000"/>
                  </a:prstClr>
                </a:outerShdw>
              </a:effectLst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4279" y="3395783"/>
                <a:ext cx="1038921" cy="855949"/>
              </a:xfrm>
              <a:prstGeom prst="rect">
                <a:avLst/>
              </a:prstGeom>
              <a:effectLst>
                <a:outerShdw blurRad="101600" dist="254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grpSp>
        <p:nvGrpSpPr>
          <p:cNvPr id="57" name="Group 119"/>
          <p:cNvGrpSpPr>
            <a:grpSpLocks noChangeAspect="1"/>
          </p:cNvGrpSpPr>
          <p:nvPr/>
        </p:nvGrpSpPr>
        <p:grpSpPr bwMode="auto">
          <a:xfrm>
            <a:off x="582440" y="1246007"/>
            <a:ext cx="2671003" cy="2600713"/>
            <a:chOff x="4911" y="1775"/>
            <a:chExt cx="2052" cy="1998"/>
          </a:xfrm>
        </p:grpSpPr>
        <p:sp>
          <p:nvSpPr>
            <p:cNvPr id="58" name="AutoShape 118"/>
            <p:cNvSpPr>
              <a:spLocks noChangeAspect="1" noChangeArrowheads="1" noTextEdit="1"/>
            </p:cNvSpPr>
            <p:nvPr/>
          </p:nvSpPr>
          <p:spPr bwMode="auto">
            <a:xfrm>
              <a:off x="4912" y="1776"/>
              <a:ext cx="2051" cy="1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20"/>
            <p:cNvSpPr/>
            <p:nvPr/>
          </p:nvSpPr>
          <p:spPr bwMode="auto">
            <a:xfrm>
              <a:off x="5345" y="2105"/>
              <a:ext cx="1455" cy="1454"/>
            </a:xfrm>
            <a:custGeom>
              <a:avLst/>
              <a:gdLst>
                <a:gd name="T0" fmla="*/ 18 w 1859"/>
                <a:gd name="T1" fmla="*/ 1310 h 1860"/>
                <a:gd name="T2" fmla="*/ 699 w 1859"/>
                <a:gd name="T3" fmla="*/ 1825 h 1860"/>
                <a:gd name="T4" fmla="*/ 838 w 1859"/>
                <a:gd name="T5" fmla="*/ 1816 h 1860"/>
                <a:gd name="T6" fmla="*/ 1851 w 1859"/>
                <a:gd name="T7" fmla="*/ 1397 h 1860"/>
                <a:gd name="T8" fmla="*/ 1859 w 1859"/>
                <a:gd name="T9" fmla="*/ 411 h 1860"/>
                <a:gd name="T10" fmla="*/ 1275 w 1859"/>
                <a:gd name="T11" fmla="*/ 0 h 1860"/>
                <a:gd name="T12" fmla="*/ 0 w 1859"/>
                <a:gd name="T13" fmla="*/ 454 h 1860"/>
                <a:gd name="T14" fmla="*/ 18 w 1859"/>
                <a:gd name="T15" fmla="*/ 1310 h 1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9" h="1860">
                  <a:moveTo>
                    <a:pt x="18" y="1310"/>
                  </a:moveTo>
                  <a:cubicBezTo>
                    <a:pt x="699" y="1825"/>
                    <a:pt x="699" y="1825"/>
                    <a:pt x="699" y="1825"/>
                  </a:cubicBezTo>
                  <a:cubicBezTo>
                    <a:pt x="699" y="1825"/>
                    <a:pt x="707" y="1860"/>
                    <a:pt x="838" y="1816"/>
                  </a:cubicBezTo>
                  <a:cubicBezTo>
                    <a:pt x="969" y="1772"/>
                    <a:pt x="1851" y="1397"/>
                    <a:pt x="1851" y="1397"/>
                  </a:cubicBezTo>
                  <a:cubicBezTo>
                    <a:pt x="1859" y="411"/>
                    <a:pt x="1859" y="411"/>
                    <a:pt x="1859" y="411"/>
                  </a:cubicBezTo>
                  <a:cubicBezTo>
                    <a:pt x="1275" y="0"/>
                    <a:pt x="1275" y="0"/>
                    <a:pt x="1275" y="0"/>
                  </a:cubicBezTo>
                  <a:cubicBezTo>
                    <a:pt x="0" y="454"/>
                    <a:pt x="0" y="454"/>
                    <a:pt x="0" y="454"/>
                  </a:cubicBezTo>
                  <a:lnTo>
                    <a:pt x="18" y="131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22"/>
            <p:cNvSpPr/>
            <p:nvPr/>
          </p:nvSpPr>
          <p:spPr bwMode="auto">
            <a:xfrm>
              <a:off x="5180" y="1775"/>
              <a:ext cx="1782" cy="1045"/>
            </a:xfrm>
            <a:custGeom>
              <a:avLst/>
              <a:gdLst>
                <a:gd name="T0" fmla="*/ 0 w 1782"/>
                <a:gd name="T1" fmla="*/ 595 h 1045"/>
                <a:gd name="T2" fmla="*/ 543 w 1782"/>
                <a:gd name="T3" fmla="*/ 0 h 1045"/>
                <a:gd name="T4" fmla="*/ 1296 w 1782"/>
                <a:gd name="T5" fmla="*/ 333 h 1045"/>
                <a:gd name="T6" fmla="*/ 1782 w 1782"/>
                <a:gd name="T7" fmla="*/ 656 h 1045"/>
                <a:gd name="T8" fmla="*/ 1700 w 1782"/>
                <a:gd name="T9" fmla="*/ 702 h 1045"/>
                <a:gd name="T10" fmla="*/ 1275 w 1782"/>
                <a:gd name="T11" fmla="*/ 466 h 1045"/>
                <a:gd name="T12" fmla="*/ 691 w 1782"/>
                <a:gd name="T13" fmla="*/ 1045 h 1045"/>
                <a:gd name="T14" fmla="*/ 41 w 1782"/>
                <a:gd name="T15" fmla="*/ 676 h 1045"/>
                <a:gd name="T16" fmla="*/ 0 w 1782"/>
                <a:gd name="T17" fmla="*/ 595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2" h="1045">
                  <a:moveTo>
                    <a:pt x="0" y="595"/>
                  </a:moveTo>
                  <a:lnTo>
                    <a:pt x="543" y="0"/>
                  </a:lnTo>
                  <a:lnTo>
                    <a:pt x="1296" y="333"/>
                  </a:lnTo>
                  <a:lnTo>
                    <a:pt x="1782" y="656"/>
                  </a:lnTo>
                  <a:lnTo>
                    <a:pt x="1700" y="702"/>
                  </a:lnTo>
                  <a:lnTo>
                    <a:pt x="1275" y="466"/>
                  </a:lnTo>
                  <a:lnTo>
                    <a:pt x="691" y="1045"/>
                  </a:lnTo>
                  <a:lnTo>
                    <a:pt x="41" y="676"/>
                  </a:lnTo>
                  <a:lnTo>
                    <a:pt x="0" y="595"/>
                  </a:lnTo>
                  <a:close/>
                </a:path>
              </a:pathLst>
            </a:custGeom>
            <a:solidFill>
              <a:srgbClr val="7F2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23"/>
            <p:cNvSpPr/>
            <p:nvPr/>
          </p:nvSpPr>
          <p:spPr bwMode="auto">
            <a:xfrm>
              <a:off x="5180" y="2370"/>
              <a:ext cx="691" cy="450"/>
            </a:xfrm>
            <a:custGeom>
              <a:avLst/>
              <a:gdLst>
                <a:gd name="T0" fmla="*/ 0 w 691"/>
                <a:gd name="T1" fmla="*/ 0 h 450"/>
                <a:gd name="T2" fmla="*/ 676 w 691"/>
                <a:gd name="T3" fmla="*/ 399 h 450"/>
                <a:gd name="T4" fmla="*/ 691 w 691"/>
                <a:gd name="T5" fmla="*/ 450 h 450"/>
                <a:gd name="T6" fmla="*/ 10 w 691"/>
                <a:gd name="T7" fmla="*/ 71 h 450"/>
                <a:gd name="T8" fmla="*/ 0 w 691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450">
                  <a:moveTo>
                    <a:pt x="0" y="0"/>
                  </a:moveTo>
                  <a:lnTo>
                    <a:pt x="676" y="399"/>
                  </a:lnTo>
                  <a:lnTo>
                    <a:pt x="691" y="450"/>
                  </a:lnTo>
                  <a:lnTo>
                    <a:pt x="10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1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24"/>
            <p:cNvSpPr/>
            <p:nvPr/>
          </p:nvSpPr>
          <p:spPr bwMode="auto">
            <a:xfrm>
              <a:off x="5180" y="1775"/>
              <a:ext cx="1275" cy="994"/>
            </a:xfrm>
            <a:custGeom>
              <a:avLst/>
              <a:gdLst>
                <a:gd name="T0" fmla="*/ 676 w 1275"/>
                <a:gd name="T1" fmla="*/ 994 h 994"/>
                <a:gd name="T2" fmla="*/ 1275 w 1275"/>
                <a:gd name="T3" fmla="*/ 323 h 994"/>
                <a:gd name="T4" fmla="*/ 543 w 1275"/>
                <a:gd name="T5" fmla="*/ 0 h 994"/>
                <a:gd name="T6" fmla="*/ 0 w 1275"/>
                <a:gd name="T7" fmla="*/ 595 h 994"/>
                <a:gd name="T8" fmla="*/ 676 w 1275"/>
                <a:gd name="T9" fmla="*/ 994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5" h="994">
                  <a:moveTo>
                    <a:pt x="676" y="994"/>
                  </a:moveTo>
                  <a:lnTo>
                    <a:pt x="1275" y="323"/>
                  </a:lnTo>
                  <a:lnTo>
                    <a:pt x="543" y="0"/>
                  </a:lnTo>
                  <a:lnTo>
                    <a:pt x="0" y="595"/>
                  </a:lnTo>
                  <a:lnTo>
                    <a:pt x="676" y="994"/>
                  </a:lnTo>
                  <a:close/>
                </a:path>
              </a:pathLst>
            </a:custGeom>
            <a:solidFill>
              <a:srgbClr val="EF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5"/>
            <p:cNvSpPr/>
            <p:nvPr/>
          </p:nvSpPr>
          <p:spPr bwMode="auto">
            <a:xfrm>
              <a:off x="5833" y="2077"/>
              <a:ext cx="622" cy="692"/>
            </a:xfrm>
            <a:custGeom>
              <a:avLst/>
              <a:gdLst>
                <a:gd name="T0" fmla="*/ 622 w 622"/>
                <a:gd name="T1" fmla="*/ 21 h 692"/>
                <a:gd name="T2" fmla="*/ 23 w 622"/>
                <a:gd name="T3" fmla="*/ 692 h 692"/>
                <a:gd name="T4" fmla="*/ 0 w 622"/>
                <a:gd name="T5" fmla="*/ 677 h 692"/>
                <a:gd name="T6" fmla="*/ 584 w 622"/>
                <a:gd name="T7" fmla="*/ 0 h 692"/>
                <a:gd name="T8" fmla="*/ 622 w 622"/>
                <a:gd name="T9" fmla="*/ 2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92">
                  <a:moveTo>
                    <a:pt x="622" y="21"/>
                  </a:moveTo>
                  <a:lnTo>
                    <a:pt x="23" y="692"/>
                  </a:lnTo>
                  <a:lnTo>
                    <a:pt x="0" y="677"/>
                  </a:lnTo>
                  <a:lnTo>
                    <a:pt x="584" y="0"/>
                  </a:lnTo>
                  <a:lnTo>
                    <a:pt x="622" y="21"/>
                  </a:lnTo>
                  <a:close/>
                </a:path>
              </a:pathLst>
            </a:custGeom>
            <a:solidFill>
              <a:srgbClr val="DD7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26"/>
            <p:cNvSpPr/>
            <p:nvPr/>
          </p:nvSpPr>
          <p:spPr bwMode="auto">
            <a:xfrm>
              <a:off x="5528" y="2267"/>
              <a:ext cx="246" cy="143"/>
            </a:xfrm>
            <a:custGeom>
              <a:avLst/>
              <a:gdLst>
                <a:gd name="T0" fmla="*/ 246 w 246"/>
                <a:gd name="T1" fmla="*/ 118 h 143"/>
                <a:gd name="T2" fmla="*/ 0 w 246"/>
                <a:gd name="T3" fmla="*/ 0 h 143"/>
                <a:gd name="T4" fmla="*/ 0 w 246"/>
                <a:gd name="T5" fmla="*/ 18 h 143"/>
                <a:gd name="T6" fmla="*/ 246 w 246"/>
                <a:gd name="T7" fmla="*/ 143 h 143"/>
                <a:gd name="T8" fmla="*/ 246 w 246"/>
                <a:gd name="T9" fmla="*/ 1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43">
                  <a:moveTo>
                    <a:pt x="246" y="118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246" y="143"/>
                  </a:lnTo>
                  <a:lnTo>
                    <a:pt x="246" y="118"/>
                  </a:lnTo>
                  <a:close/>
                </a:path>
              </a:pathLst>
            </a:custGeom>
            <a:solidFill>
              <a:srgbClr val="4A5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27"/>
            <p:cNvSpPr/>
            <p:nvPr/>
          </p:nvSpPr>
          <p:spPr bwMode="auto">
            <a:xfrm>
              <a:off x="5774" y="2168"/>
              <a:ext cx="214" cy="242"/>
            </a:xfrm>
            <a:custGeom>
              <a:avLst/>
              <a:gdLst>
                <a:gd name="T0" fmla="*/ 0 w 214"/>
                <a:gd name="T1" fmla="*/ 217 h 242"/>
                <a:gd name="T2" fmla="*/ 214 w 214"/>
                <a:gd name="T3" fmla="*/ 0 h 242"/>
                <a:gd name="T4" fmla="*/ 214 w 214"/>
                <a:gd name="T5" fmla="*/ 26 h 242"/>
                <a:gd name="T6" fmla="*/ 0 w 214"/>
                <a:gd name="T7" fmla="*/ 242 h 242"/>
                <a:gd name="T8" fmla="*/ 0 w 214"/>
                <a:gd name="T9" fmla="*/ 21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242">
                  <a:moveTo>
                    <a:pt x="0" y="217"/>
                  </a:moveTo>
                  <a:lnTo>
                    <a:pt x="214" y="0"/>
                  </a:lnTo>
                  <a:lnTo>
                    <a:pt x="214" y="26"/>
                  </a:lnTo>
                  <a:lnTo>
                    <a:pt x="0" y="242"/>
                  </a:lnTo>
                  <a:lnTo>
                    <a:pt x="0" y="217"/>
                  </a:lnTo>
                  <a:close/>
                </a:path>
              </a:pathLst>
            </a:custGeom>
            <a:solidFill>
              <a:srgbClr val="344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28"/>
            <p:cNvSpPr/>
            <p:nvPr/>
          </p:nvSpPr>
          <p:spPr bwMode="auto">
            <a:xfrm>
              <a:off x="5528" y="2057"/>
              <a:ext cx="460" cy="328"/>
            </a:xfrm>
            <a:custGeom>
              <a:avLst/>
              <a:gdLst>
                <a:gd name="T0" fmla="*/ 0 w 460"/>
                <a:gd name="T1" fmla="*/ 210 h 328"/>
                <a:gd name="T2" fmla="*/ 197 w 460"/>
                <a:gd name="T3" fmla="*/ 0 h 328"/>
                <a:gd name="T4" fmla="*/ 460 w 460"/>
                <a:gd name="T5" fmla="*/ 111 h 328"/>
                <a:gd name="T6" fmla="*/ 246 w 460"/>
                <a:gd name="T7" fmla="*/ 328 h 328"/>
                <a:gd name="T8" fmla="*/ 0 w 460"/>
                <a:gd name="T9" fmla="*/ 21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0" h="328">
                  <a:moveTo>
                    <a:pt x="0" y="210"/>
                  </a:moveTo>
                  <a:lnTo>
                    <a:pt x="197" y="0"/>
                  </a:lnTo>
                  <a:lnTo>
                    <a:pt x="460" y="111"/>
                  </a:lnTo>
                  <a:lnTo>
                    <a:pt x="246" y="328"/>
                  </a:lnTo>
                  <a:lnTo>
                    <a:pt x="0" y="210"/>
                  </a:lnTo>
                  <a:close/>
                </a:path>
              </a:pathLst>
            </a:custGeom>
            <a:solidFill>
              <a:srgbClr val="3C8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29"/>
            <p:cNvSpPr/>
            <p:nvPr/>
          </p:nvSpPr>
          <p:spPr bwMode="auto">
            <a:xfrm>
              <a:off x="5588" y="2098"/>
              <a:ext cx="148" cy="161"/>
            </a:xfrm>
            <a:custGeom>
              <a:avLst/>
              <a:gdLst>
                <a:gd name="T0" fmla="*/ 0 w 148"/>
                <a:gd name="T1" fmla="*/ 150 h 161"/>
                <a:gd name="T2" fmla="*/ 147 w 148"/>
                <a:gd name="T3" fmla="*/ 0 h 161"/>
                <a:gd name="T4" fmla="*/ 148 w 148"/>
                <a:gd name="T5" fmla="*/ 17 h 161"/>
                <a:gd name="T6" fmla="*/ 14 w 148"/>
                <a:gd name="T7" fmla="*/ 161 h 161"/>
                <a:gd name="T8" fmla="*/ 0 w 148"/>
                <a:gd name="T9" fmla="*/ 15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61">
                  <a:moveTo>
                    <a:pt x="0" y="150"/>
                  </a:moveTo>
                  <a:lnTo>
                    <a:pt x="147" y="0"/>
                  </a:lnTo>
                  <a:lnTo>
                    <a:pt x="148" y="17"/>
                  </a:lnTo>
                  <a:lnTo>
                    <a:pt x="14" y="161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344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30"/>
            <p:cNvSpPr/>
            <p:nvPr/>
          </p:nvSpPr>
          <p:spPr bwMode="auto">
            <a:xfrm>
              <a:off x="5602" y="2115"/>
              <a:ext cx="198" cy="173"/>
            </a:xfrm>
            <a:custGeom>
              <a:avLst/>
              <a:gdLst>
                <a:gd name="T0" fmla="*/ 134 w 198"/>
                <a:gd name="T1" fmla="*/ 0 h 173"/>
                <a:gd name="T2" fmla="*/ 198 w 198"/>
                <a:gd name="T3" fmla="*/ 29 h 173"/>
                <a:gd name="T4" fmla="*/ 68 w 198"/>
                <a:gd name="T5" fmla="*/ 173 h 173"/>
                <a:gd name="T6" fmla="*/ 0 w 198"/>
                <a:gd name="T7" fmla="*/ 144 h 173"/>
                <a:gd name="T8" fmla="*/ 134 w 198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73">
                  <a:moveTo>
                    <a:pt x="134" y="0"/>
                  </a:moveTo>
                  <a:lnTo>
                    <a:pt x="198" y="29"/>
                  </a:lnTo>
                  <a:lnTo>
                    <a:pt x="68" y="173"/>
                  </a:lnTo>
                  <a:lnTo>
                    <a:pt x="0" y="14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5F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31"/>
            <p:cNvSpPr/>
            <p:nvPr/>
          </p:nvSpPr>
          <p:spPr bwMode="auto">
            <a:xfrm>
              <a:off x="5735" y="2098"/>
              <a:ext cx="80" cy="46"/>
            </a:xfrm>
            <a:custGeom>
              <a:avLst/>
              <a:gdLst>
                <a:gd name="T0" fmla="*/ 0 w 80"/>
                <a:gd name="T1" fmla="*/ 0 h 46"/>
                <a:gd name="T2" fmla="*/ 80 w 80"/>
                <a:gd name="T3" fmla="*/ 31 h 46"/>
                <a:gd name="T4" fmla="*/ 65 w 80"/>
                <a:gd name="T5" fmla="*/ 46 h 46"/>
                <a:gd name="T6" fmla="*/ 1 w 80"/>
                <a:gd name="T7" fmla="*/ 17 h 46"/>
                <a:gd name="T8" fmla="*/ 0 w 8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46">
                  <a:moveTo>
                    <a:pt x="0" y="0"/>
                  </a:moveTo>
                  <a:lnTo>
                    <a:pt x="80" y="31"/>
                  </a:lnTo>
                  <a:lnTo>
                    <a:pt x="65" y="46"/>
                  </a:lnTo>
                  <a:lnTo>
                    <a:pt x="1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32"/>
            <p:cNvSpPr/>
            <p:nvPr/>
          </p:nvSpPr>
          <p:spPr bwMode="auto">
            <a:xfrm>
              <a:off x="5698" y="2144"/>
              <a:ext cx="149" cy="161"/>
            </a:xfrm>
            <a:custGeom>
              <a:avLst/>
              <a:gdLst>
                <a:gd name="T0" fmla="*/ 0 w 149"/>
                <a:gd name="T1" fmla="*/ 151 h 161"/>
                <a:gd name="T2" fmla="*/ 147 w 149"/>
                <a:gd name="T3" fmla="*/ 0 h 161"/>
                <a:gd name="T4" fmla="*/ 149 w 149"/>
                <a:gd name="T5" fmla="*/ 17 h 161"/>
                <a:gd name="T6" fmla="*/ 13 w 149"/>
                <a:gd name="T7" fmla="*/ 161 h 161"/>
                <a:gd name="T8" fmla="*/ 0 w 149"/>
                <a:gd name="T9" fmla="*/ 15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61">
                  <a:moveTo>
                    <a:pt x="0" y="151"/>
                  </a:moveTo>
                  <a:lnTo>
                    <a:pt x="147" y="0"/>
                  </a:lnTo>
                  <a:lnTo>
                    <a:pt x="149" y="17"/>
                  </a:lnTo>
                  <a:lnTo>
                    <a:pt x="13" y="161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344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33"/>
            <p:cNvSpPr/>
            <p:nvPr/>
          </p:nvSpPr>
          <p:spPr bwMode="auto">
            <a:xfrm>
              <a:off x="5711" y="2161"/>
              <a:ext cx="198" cy="173"/>
            </a:xfrm>
            <a:custGeom>
              <a:avLst/>
              <a:gdLst>
                <a:gd name="T0" fmla="*/ 136 w 198"/>
                <a:gd name="T1" fmla="*/ 0 h 173"/>
                <a:gd name="T2" fmla="*/ 198 w 198"/>
                <a:gd name="T3" fmla="*/ 30 h 173"/>
                <a:gd name="T4" fmla="*/ 69 w 198"/>
                <a:gd name="T5" fmla="*/ 173 h 173"/>
                <a:gd name="T6" fmla="*/ 0 w 198"/>
                <a:gd name="T7" fmla="*/ 144 h 173"/>
                <a:gd name="T8" fmla="*/ 136 w 198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73">
                  <a:moveTo>
                    <a:pt x="136" y="0"/>
                  </a:moveTo>
                  <a:lnTo>
                    <a:pt x="198" y="30"/>
                  </a:lnTo>
                  <a:lnTo>
                    <a:pt x="69" y="173"/>
                  </a:lnTo>
                  <a:lnTo>
                    <a:pt x="0" y="14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5F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34"/>
            <p:cNvSpPr/>
            <p:nvPr/>
          </p:nvSpPr>
          <p:spPr bwMode="auto">
            <a:xfrm>
              <a:off x="5845" y="2144"/>
              <a:ext cx="80" cy="47"/>
            </a:xfrm>
            <a:custGeom>
              <a:avLst/>
              <a:gdLst>
                <a:gd name="T0" fmla="*/ 0 w 80"/>
                <a:gd name="T1" fmla="*/ 0 h 47"/>
                <a:gd name="T2" fmla="*/ 80 w 80"/>
                <a:gd name="T3" fmla="*/ 31 h 47"/>
                <a:gd name="T4" fmla="*/ 64 w 80"/>
                <a:gd name="T5" fmla="*/ 47 h 47"/>
                <a:gd name="T6" fmla="*/ 2 w 80"/>
                <a:gd name="T7" fmla="*/ 17 h 47"/>
                <a:gd name="T8" fmla="*/ 0 w 80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47">
                  <a:moveTo>
                    <a:pt x="0" y="0"/>
                  </a:moveTo>
                  <a:lnTo>
                    <a:pt x="80" y="31"/>
                  </a:lnTo>
                  <a:lnTo>
                    <a:pt x="64" y="47"/>
                  </a:lnTo>
                  <a:lnTo>
                    <a:pt x="2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35"/>
            <p:cNvSpPr/>
            <p:nvPr/>
          </p:nvSpPr>
          <p:spPr bwMode="auto">
            <a:xfrm>
              <a:off x="6160" y="1785"/>
              <a:ext cx="288" cy="303"/>
            </a:xfrm>
            <a:custGeom>
              <a:avLst/>
              <a:gdLst>
                <a:gd name="T0" fmla="*/ 0 w 288"/>
                <a:gd name="T1" fmla="*/ 185 h 303"/>
                <a:gd name="T2" fmla="*/ 0 w 288"/>
                <a:gd name="T3" fmla="*/ 42 h 303"/>
                <a:gd name="T4" fmla="*/ 149 w 288"/>
                <a:gd name="T5" fmla="*/ 0 h 303"/>
                <a:gd name="T6" fmla="*/ 288 w 288"/>
                <a:gd name="T7" fmla="*/ 70 h 303"/>
                <a:gd name="T8" fmla="*/ 282 w 288"/>
                <a:gd name="T9" fmla="*/ 303 h 303"/>
                <a:gd name="T10" fmla="*/ 0 w 288"/>
                <a:gd name="T11" fmla="*/ 18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303">
                  <a:moveTo>
                    <a:pt x="0" y="185"/>
                  </a:moveTo>
                  <a:lnTo>
                    <a:pt x="0" y="42"/>
                  </a:lnTo>
                  <a:lnTo>
                    <a:pt x="149" y="0"/>
                  </a:lnTo>
                  <a:lnTo>
                    <a:pt x="288" y="70"/>
                  </a:lnTo>
                  <a:lnTo>
                    <a:pt x="282" y="303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80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36"/>
            <p:cNvSpPr/>
            <p:nvPr/>
          </p:nvSpPr>
          <p:spPr bwMode="auto">
            <a:xfrm>
              <a:off x="6160" y="1785"/>
              <a:ext cx="286" cy="250"/>
            </a:xfrm>
            <a:custGeom>
              <a:avLst/>
              <a:gdLst>
                <a:gd name="T0" fmla="*/ 135 w 286"/>
                <a:gd name="T1" fmla="*/ 104 h 250"/>
                <a:gd name="T2" fmla="*/ 133 w 286"/>
                <a:gd name="T3" fmla="*/ 241 h 250"/>
                <a:gd name="T4" fmla="*/ 163 w 286"/>
                <a:gd name="T5" fmla="*/ 250 h 250"/>
                <a:gd name="T6" fmla="*/ 163 w 286"/>
                <a:gd name="T7" fmla="*/ 102 h 250"/>
                <a:gd name="T8" fmla="*/ 286 w 286"/>
                <a:gd name="T9" fmla="*/ 68 h 250"/>
                <a:gd name="T10" fmla="*/ 147 w 286"/>
                <a:gd name="T11" fmla="*/ 0 h 250"/>
                <a:gd name="T12" fmla="*/ 0 w 286"/>
                <a:gd name="T13" fmla="*/ 40 h 250"/>
                <a:gd name="T14" fmla="*/ 135 w 286"/>
                <a:gd name="T15" fmla="*/ 10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6" h="250">
                  <a:moveTo>
                    <a:pt x="135" y="104"/>
                  </a:moveTo>
                  <a:lnTo>
                    <a:pt x="133" y="241"/>
                  </a:lnTo>
                  <a:lnTo>
                    <a:pt x="163" y="250"/>
                  </a:lnTo>
                  <a:lnTo>
                    <a:pt x="163" y="102"/>
                  </a:lnTo>
                  <a:lnTo>
                    <a:pt x="286" y="68"/>
                  </a:lnTo>
                  <a:lnTo>
                    <a:pt x="147" y="0"/>
                  </a:lnTo>
                  <a:lnTo>
                    <a:pt x="0" y="40"/>
                  </a:lnTo>
                  <a:lnTo>
                    <a:pt x="135" y="104"/>
                  </a:lnTo>
                  <a:close/>
                </a:path>
              </a:pathLst>
            </a:custGeom>
            <a:solidFill>
              <a:srgbClr val="A02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37"/>
            <p:cNvSpPr/>
            <p:nvPr/>
          </p:nvSpPr>
          <p:spPr bwMode="auto">
            <a:xfrm>
              <a:off x="6236" y="1810"/>
              <a:ext cx="131" cy="50"/>
            </a:xfrm>
            <a:custGeom>
              <a:avLst/>
              <a:gdLst>
                <a:gd name="T0" fmla="*/ 0 w 131"/>
                <a:gd name="T1" fmla="*/ 23 h 50"/>
                <a:gd name="T2" fmla="*/ 71 w 131"/>
                <a:gd name="T3" fmla="*/ 0 h 50"/>
                <a:gd name="T4" fmla="*/ 131 w 131"/>
                <a:gd name="T5" fmla="*/ 31 h 50"/>
                <a:gd name="T6" fmla="*/ 69 w 131"/>
                <a:gd name="T7" fmla="*/ 50 h 50"/>
                <a:gd name="T8" fmla="*/ 0 w 131"/>
                <a:gd name="T9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0">
                  <a:moveTo>
                    <a:pt x="0" y="23"/>
                  </a:moveTo>
                  <a:lnTo>
                    <a:pt x="71" y="0"/>
                  </a:lnTo>
                  <a:lnTo>
                    <a:pt x="131" y="31"/>
                  </a:lnTo>
                  <a:lnTo>
                    <a:pt x="69" y="5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4C1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8"/>
            <p:cNvSpPr/>
            <p:nvPr/>
          </p:nvSpPr>
          <p:spPr bwMode="auto">
            <a:xfrm>
              <a:off x="5628" y="2869"/>
              <a:ext cx="164" cy="424"/>
            </a:xfrm>
            <a:custGeom>
              <a:avLst/>
              <a:gdLst>
                <a:gd name="T0" fmla="*/ 0 w 164"/>
                <a:gd name="T1" fmla="*/ 0 h 424"/>
                <a:gd name="T2" fmla="*/ 164 w 164"/>
                <a:gd name="T3" fmla="*/ 97 h 424"/>
                <a:gd name="T4" fmla="*/ 164 w 164"/>
                <a:gd name="T5" fmla="*/ 424 h 424"/>
                <a:gd name="T6" fmla="*/ 0 w 164"/>
                <a:gd name="T7" fmla="*/ 307 h 424"/>
                <a:gd name="T8" fmla="*/ 0 w 164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424">
                  <a:moveTo>
                    <a:pt x="0" y="0"/>
                  </a:moveTo>
                  <a:lnTo>
                    <a:pt x="164" y="97"/>
                  </a:lnTo>
                  <a:lnTo>
                    <a:pt x="164" y="424"/>
                  </a:lnTo>
                  <a:lnTo>
                    <a:pt x="0" y="3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39"/>
            <p:cNvSpPr/>
            <p:nvPr/>
          </p:nvSpPr>
          <p:spPr bwMode="auto">
            <a:xfrm>
              <a:off x="5654" y="2923"/>
              <a:ext cx="33" cy="259"/>
            </a:xfrm>
            <a:custGeom>
              <a:avLst/>
              <a:gdLst>
                <a:gd name="T0" fmla="*/ 2 w 33"/>
                <a:gd name="T1" fmla="*/ 0 h 259"/>
                <a:gd name="T2" fmla="*/ 33 w 33"/>
                <a:gd name="T3" fmla="*/ 18 h 259"/>
                <a:gd name="T4" fmla="*/ 33 w 33"/>
                <a:gd name="T5" fmla="*/ 259 h 259"/>
                <a:gd name="T6" fmla="*/ 0 w 33"/>
                <a:gd name="T7" fmla="*/ 236 h 259"/>
                <a:gd name="T8" fmla="*/ 2 w 33"/>
                <a:gd name="T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59">
                  <a:moveTo>
                    <a:pt x="2" y="0"/>
                  </a:moveTo>
                  <a:lnTo>
                    <a:pt x="33" y="18"/>
                  </a:lnTo>
                  <a:lnTo>
                    <a:pt x="33" y="259"/>
                  </a:lnTo>
                  <a:lnTo>
                    <a:pt x="0" y="23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C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40"/>
            <p:cNvSpPr/>
            <p:nvPr/>
          </p:nvSpPr>
          <p:spPr bwMode="auto">
            <a:xfrm>
              <a:off x="5642" y="2917"/>
              <a:ext cx="14" cy="247"/>
            </a:xfrm>
            <a:custGeom>
              <a:avLst/>
              <a:gdLst>
                <a:gd name="T0" fmla="*/ 14 w 14"/>
                <a:gd name="T1" fmla="*/ 6 h 247"/>
                <a:gd name="T2" fmla="*/ 3 w 14"/>
                <a:gd name="T3" fmla="*/ 0 h 247"/>
                <a:gd name="T4" fmla="*/ 0 w 14"/>
                <a:gd name="T5" fmla="*/ 247 h 247"/>
                <a:gd name="T6" fmla="*/ 12 w 14"/>
                <a:gd name="T7" fmla="*/ 242 h 247"/>
                <a:gd name="T8" fmla="*/ 14 w 14"/>
                <a:gd name="T9" fmla="*/ 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7">
                  <a:moveTo>
                    <a:pt x="14" y="6"/>
                  </a:moveTo>
                  <a:lnTo>
                    <a:pt x="3" y="0"/>
                  </a:lnTo>
                  <a:lnTo>
                    <a:pt x="0" y="247"/>
                  </a:lnTo>
                  <a:lnTo>
                    <a:pt x="12" y="242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CCD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41"/>
            <p:cNvSpPr/>
            <p:nvPr/>
          </p:nvSpPr>
          <p:spPr bwMode="auto">
            <a:xfrm>
              <a:off x="5642" y="3159"/>
              <a:ext cx="45" cy="34"/>
            </a:xfrm>
            <a:custGeom>
              <a:avLst/>
              <a:gdLst>
                <a:gd name="T0" fmla="*/ 0 w 45"/>
                <a:gd name="T1" fmla="*/ 5 h 34"/>
                <a:gd name="T2" fmla="*/ 43 w 45"/>
                <a:gd name="T3" fmla="*/ 34 h 34"/>
                <a:gd name="T4" fmla="*/ 45 w 45"/>
                <a:gd name="T5" fmla="*/ 23 h 34"/>
                <a:gd name="T6" fmla="*/ 12 w 45"/>
                <a:gd name="T7" fmla="*/ 0 h 34"/>
                <a:gd name="T8" fmla="*/ 0 w 45"/>
                <a:gd name="T9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0" y="5"/>
                  </a:moveTo>
                  <a:lnTo>
                    <a:pt x="43" y="34"/>
                  </a:lnTo>
                  <a:lnTo>
                    <a:pt x="45" y="23"/>
                  </a:lnTo>
                  <a:lnTo>
                    <a:pt x="1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DFE8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42"/>
            <p:cNvSpPr/>
            <p:nvPr/>
          </p:nvSpPr>
          <p:spPr bwMode="auto">
            <a:xfrm>
              <a:off x="5722" y="2960"/>
              <a:ext cx="33" cy="260"/>
            </a:xfrm>
            <a:custGeom>
              <a:avLst/>
              <a:gdLst>
                <a:gd name="T0" fmla="*/ 3 w 33"/>
                <a:gd name="T1" fmla="*/ 0 h 260"/>
                <a:gd name="T2" fmla="*/ 33 w 33"/>
                <a:gd name="T3" fmla="*/ 19 h 260"/>
                <a:gd name="T4" fmla="*/ 33 w 33"/>
                <a:gd name="T5" fmla="*/ 260 h 260"/>
                <a:gd name="T6" fmla="*/ 0 w 33"/>
                <a:gd name="T7" fmla="*/ 236 h 260"/>
                <a:gd name="T8" fmla="*/ 3 w 33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60">
                  <a:moveTo>
                    <a:pt x="3" y="0"/>
                  </a:moveTo>
                  <a:lnTo>
                    <a:pt x="33" y="19"/>
                  </a:lnTo>
                  <a:lnTo>
                    <a:pt x="33" y="260"/>
                  </a:lnTo>
                  <a:lnTo>
                    <a:pt x="0" y="23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9C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3"/>
            <p:cNvSpPr/>
            <p:nvPr/>
          </p:nvSpPr>
          <p:spPr bwMode="auto">
            <a:xfrm>
              <a:off x="5711" y="2955"/>
              <a:ext cx="14" cy="247"/>
            </a:xfrm>
            <a:custGeom>
              <a:avLst/>
              <a:gdLst>
                <a:gd name="T0" fmla="*/ 14 w 14"/>
                <a:gd name="T1" fmla="*/ 5 h 247"/>
                <a:gd name="T2" fmla="*/ 2 w 14"/>
                <a:gd name="T3" fmla="*/ 0 h 247"/>
                <a:gd name="T4" fmla="*/ 0 w 14"/>
                <a:gd name="T5" fmla="*/ 247 h 247"/>
                <a:gd name="T6" fmla="*/ 11 w 14"/>
                <a:gd name="T7" fmla="*/ 241 h 247"/>
                <a:gd name="T8" fmla="*/ 14 w 14"/>
                <a:gd name="T9" fmla="*/ 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7">
                  <a:moveTo>
                    <a:pt x="14" y="5"/>
                  </a:moveTo>
                  <a:lnTo>
                    <a:pt x="2" y="0"/>
                  </a:lnTo>
                  <a:lnTo>
                    <a:pt x="0" y="247"/>
                  </a:lnTo>
                  <a:lnTo>
                    <a:pt x="11" y="241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CCD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4"/>
            <p:cNvSpPr/>
            <p:nvPr/>
          </p:nvSpPr>
          <p:spPr bwMode="auto">
            <a:xfrm>
              <a:off x="5711" y="3196"/>
              <a:ext cx="44" cy="34"/>
            </a:xfrm>
            <a:custGeom>
              <a:avLst/>
              <a:gdLst>
                <a:gd name="T0" fmla="*/ 0 w 44"/>
                <a:gd name="T1" fmla="*/ 6 h 34"/>
                <a:gd name="T2" fmla="*/ 43 w 44"/>
                <a:gd name="T3" fmla="*/ 34 h 34"/>
                <a:gd name="T4" fmla="*/ 44 w 44"/>
                <a:gd name="T5" fmla="*/ 24 h 34"/>
                <a:gd name="T6" fmla="*/ 11 w 44"/>
                <a:gd name="T7" fmla="*/ 0 h 34"/>
                <a:gd name="T8" fmla="*/ 0 w 44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0" y="6"/>
                  </a:moveTo>
                  <a:lnTo>
                    <a:pt x="43" y="34"/>
                  </a:lnTo>
                  <a:lnTo>
                    <a:pt x="44" y="24"/>
                  </a:lnTo>
                  <a:lnTo>
                    <a:pt x="1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DFE8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45"/>
            <p:cNvSpPr/>
            <p:nvPr/>
          </p:nvSpPr>
          <p:spPr bwMode="auto">
            <a:xfrm>
              <a:off x="5628" y="2862"/>
              <a:ext cx="184" cy="104"/>
            </a:xfrm>
            <a:custGeom>
              <a:avLst/>
              <a:gdLst>
                <a:gd name="T0" fmla="*/ 0 w 184"/>
                <a:gd name="T1" fmla="*/ 7 h 104"/>
                <a:gd name="T2" fmla="*/ 16 w 184"/>
                <a:gd name="T3" fmla="*/ 0 h 104"/>
                <a:gd name="T4" fmla="*/ 184 w 184"/>
                <a:gd name="T5" fmla="*/ 94 h 104"/>
                <a:gd name="T6" fmla="*/ 164 w 184"/>
                <a:gd name="T7" fmla="*/ 104 h 104"/>
                <a:gd name="T8" fmla="*/ 0 w 184"/>
                <a:gd name="T9" fmla="*/ 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04">
                  <a:moveTo>
                    <a:pt x="0" y="7"/>
                  </a:moveTo>
                  <a:lnTo>
                    <a:pt x="16" y="0"/>
                  </a:lnTo>
                  <a:lnTo>
                    <a:pt x="184" y="94"/>
                  </a:lnTo>
                  <a:lnTo>
                    <a:pt x="164" y="104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FE8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46"/>
            <p:cNvSpPr/>
            <p:nvPr/>
          </p:nvSpPr>
          <p:spPr bwMode="auto">
            <a:xfrm>
              <a:off x="5792" y="2956"/>
              <a:ext cx="20" cy="337"/>
            </a:xfrm>
            <a:custGeom>
              <a:avLst/>
              <a:gdLst>
                <a:gd name="T0" fmla="*/ 0 w 20"/>
                <a:gd name="T1" fmla="*/ 10 h 337"/>
                <a:gd name="T2" fmla="*/ 0 w 20"/>
                <a:gd name="T3" fmla="*/ 337 h 337"/>
                <a:gd name="T4" fmla="*/ 20 w 20"/>
                <a:gd name="T5" fmla="*/ 329 h 337"/>
                <a:gd name="T6" fmla="*/ 20 w 20"/>
                <a:gd name="T7" fmla="*/ 0 h 337"/>
                <a:gd name="T8" fmla="*/ 0 w 20"/>
                <a:gd name="T9" fmla="*/ 1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37">
                  <a:moveTo>
                    <a:pt x="0" y="10"/>
                  </a:moveTo>
                  <a:lnTo>
                    <a:pt x="0" y="337"/>
                  </a:lnTo>
                  <a:lnTo>
                    <a:pt x="20" y="329"/>
                  </a:lnTo>
                  <a:lnTo>
                    <a:pt x="2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D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47"/>
            <p:cNvSpPr/>
            <p:nvPr/>
          </p:nvSpPr>
          <p:spPr bwMode="auto">
            <a:xfrm>
              <a:off x="6516" y="2849"/>
              <a:ext cx="35" cy="454"/>
            </a:xfrm>
            <a:custGeom>
              <a:avLst/>
              <a:gdLst>
                <a:gd name="T0" fmla="*/ 35 w 35"/>
                <a:gd name="T1" fmla="*/ 0 h 454"/>
                <a:gd name="T2" fmla="*/ 35 w 35"/>
                <a:gd name="T3" fmla="*/ 454 h 454"/>
                <a:gd name="T4" fmla="*/ 0 w 35"/>
                <a:gd name="T5" fmla="*/ 420 h 454"/>
                <a:gd name="T6" fmla="*/ 0 w 35"/>
                <a:gd name="T7" fmla="*/ 24 h 454"/>
                <a:gd name="T8" fmla="*/ 35 w 35"/>
                <a:gd name="T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4">
                  <a:moveTo>
                    <a:pt x="35" y="0"/>
                  </a:moveTo>
                  <a:lnTo>
                    <a:pt x="35" y="454"/>
                  </a:lnTo>
                  <a:lnTo>
                    <a:pt x="0" y="420"/>
                  </a:lnTo>
                  <a:lnTo>
                    <a:pt x="0" y="2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D38A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48"/>
            <p:cNvSpPr/>
            <p:nvPr/>
          </p:nvSpPr>
          <p:spPr bwMode="auto">
            <a:xfrm>
              <a:off x="6353" y="2873"/>
              <a:ext cx="165" cy="461"/>
            </a:xfrm>
            <a:custGeom>
              <a:avLst/>
              <a:gdLst>
                <a:gd name="T0" fmla="*/ 163 w 165"/>
                <a:gd name="T1" fmla="*/ 0 h 461"/>
                <a:gd name="T2" fmla="*/ 0 w 165"/>
                <a:gd name="T3" fmla="*/ 58 h 461"/>
                <a:gd name="T4" fmla="*/ 10 w 165"/>
                <a:gd name="T5" fmla="*/ 461 h 461"/>
                <a:gd name="T6" fmla="*/ 165 w 165"/>
                <a:gd name="T7" fmla="*/ 400 h 461"/>
                <a:gd name="T8" fmla="*/ 163 w 165"/>
                <a:gd name="T9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461">
                  <a:moveTo>
                    <a:pt x="163" y="0"/>
                  </a:moveTo>
                  <a:lnTo>
                    <a:pt x="0" y="58"/>
                  </a:lnTo>
                  <a:lnTo>
                    <a:pt x="10" y="461"/>
                  </a:lnTo>
                  <a:lnTo>
                    <a:pt x="165" y="40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801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49"/>
            <p:cNvSpPr/>
            <p:nvPr/>
          </p:nvSpPr>
          <p:spPr bwMode="auto">
            <a:xfrm>
              <a:off x="6363" y="3273"/>
              <a:ext cx="188" cy="107"/>
            </a:xfrm>
            <a:custGeom>
              <a:avLst/>
              <a:gdLst>
                <a:gd name="T0" fmla="*/ 0 w 188"/>
                <a:gd name="T1" fmla="*/ 61 h 107"/>
                <a:gd name="T2" fmla="*/ 4 w 188"/>
                <a:gd name="T3" fmla="*/ 107 h 107"/>
                <a:gd name="T4" fmla="*/ 188 w 188"/>
                <a:gd name="T5" fmla="*/ 30 h 107"/>
                <a:gd name="T6" fmla="*/ 155 w 188"/>
                <a:gd name="T7" fmla="*/ 0 h 107"/>
                <a:gd name="T8" fmla="*/ 0 w 188"/>
                <a:gd name="T9" fmla="*/ 6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07">
                  <a:moveTo>
                    <a:pt x="0" y="61"/>
                  </a:moveTo>
                  <a:lnTo>
                    <a:pt x="4" y="107"/>
                  </a:lnTo>
                  <a:lnTo>
                    <a:pt x="188" y="30"/>
                  </a:lnTo>
                  <a:lnTo>
                    <a:pt x="155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564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50"/>
            <p:cNvSpPr/>
            <p:nvPr/>
          </p:nvSpPr>
          <p:spPr bwMode="auto">
            <a:xfrm>
              <a:off x="5175" y="1842"/>
              <a:ext cx="14" cy="1357"/>
            </a:xfrm>
            <a:custGeom>
              <a:avLst/>
              <a:gdLst>
                <a:gd name="T0" fmla="*/ 0 w 14"/>
                <a:gd name="T1" fmla="*/ 1342 h 1357"/>
                <a:gd name="T2" fmla="*/ 0 w 14"/>
                <a:gd name="T3" fmla="*/ 0 h 1357"/>
                <a:gd name="T4" fmla="*/ 14 w 14"/>
                <a:gd name="T5" fmla="*/ 5 h 1357"/>
                <a:gd name="T6" fmla="*/ 10 w 14"/>
                <a:gd name="T7" fmla="*/ 1357 h 1357"/>
                <a:gd name="T8" fmla="*/ 0 w 14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2"/>
                  </a:moveTo>
                  <a:lnTo>
                    <a:pt x="0" y="0"/>
                  </a:lnTo>
                  <a:lnTo>
                    <a:pt x="14" y="5"/>
                  </a:lnTo>
                  <a:lnTo>
                    <a:pt x="10" y="1357"/>
                  </a:lnTo>
                  <a:lnTo>
                    <a:pt x="0" y="1342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51"/>
            <p:cNvSpPr/>
            <p:nvPr/>
          </p:nvSpPr>
          <p:spPr bwMode="auto">
            <a:xfrm>
              <a:off x="5187" y="1854"/>
              <a:ext cx="14" cy="1357"/>
            </a:xfrm>
            <a:custGeom>
              <a:avLst/>
              <a:gdLst>
                <a:gd name="T0" fmla="*/ 0 w 14"/>
                <a:gd name="T1" fmla="*/ 1342 h 1357"/>
                <a:gd name="T2" fmla="*/ 0 w 14"/>
                <a:gd name="T3" fmla="*/ 0 h 1357"/>
                <a:gd name="T4" fmla="*/ 14 w 14"/>
                <a:gd name="T5" fmla="*/ 5 h 1357"/>
                <a:gd name="T6" fmla="*/ 10 w 14"/>
                <a:gd name="T7" fmla="*/ 1357 h 1357"/>
                <a:gd name="T8" fmla="*/ 0 w 14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2"/>
                  </a:moveTo>
                  <a:lnTo>
                    <a:pt x="0" y="0"/>
                  </a:lnTo>
                  <a:lnTo>
                    <a:pt x="14" y="5"/>
                  </a:lnTo>
                  <a:lnTo>
                    <a:pt x="10" y="1357"/>
                  </a:lnTo>
                  <a:lnTo>
                    <a:pt x="0" y="1342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52"/>
            <p:cNvSpPr/>
            <p:nvPr/>
          </p:nvSpPr>
          <p:spPr bwMode="auto">
            <a:xfrm>
              <a:off x="5323" y="1980"/>
              <a:ext cx="14" cy="1357"/>
            </a:xfrm>
            <a:custGeom>
              <a:avLst/>
              <a:gdLst>
                <a:gd name="T0" fmla="*/ 0 w 14"/>
                <a:gd name="T1" fmla="*/ 1342 h 1357"/>
                <a:gd name="T2" fmla="*/ 0 w 14"/>
                <a:gd name="T3" fmla="*/ 0 h 1357"/>
                <a:gd name="T4" fmla="*/ 14 w 14"/>
                <a:gd name="T5" fmla="*/ 6 h 1357"/>
                <a:gd name="T6" fmla="*/ 11 w 14"/>
                <a:gd name="T7" fmla="*/ 1357 h 1357"/>
                <a:gd name="T8" fmla="*/ 0 w 14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2"/>
                  </a:moveTo>
                  <a:lnTo>
                    <a:pt x="0" y="0"/>
                  </a:lnTo>
                  <a:lnTo>
                    <a:pt x="14" y="6"/>
                  </a:lnTo>
                  <a:lnTo>
                    <a:pt x="11" y="1357"/>
                  </a:lnTo>
                  <a:lnTo>
                    <a:pt x="0" y="1342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53"/>
            <p:cNvSpPr/>
            <p:nvPr/>
          </p:nvSpPr>
          <p:spPr bwMode="auto">
            <a:xfrm>
              <a:off x="5335" y="1992"/>
              <a:ext cx="14" cy="1357"/>
            </a:xfrm>
            <a:custGeom>
              <a:avLst/>
              <a:gdLst>
                <a:gd name="T0" fmla="*/ 0 w 14"/>
                <a:gd name="T1" fmla="*/ 1342 h 1357"/>
                <a:gd name="T2" fmla="*/ 0 w 14"/>
                <a:gd name="T3" fmla="*/ 0 h 1357"/>
                <a:gd name="T4" fmla="*/ 14 w 14"/>
                <a:gd name="T5" fmla="*/ 5 h 1357"/>
                <a:gd name="T6" fmla="*/ 10 w 14"/>
                <a:gd name="T7" fmla="*/ 1357 h 1357"/>
                <a:gd name="T8" fmla="*/ 0 w 14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2"/>
                  </a:moveTo>
                  <a:lnTo>
                    <a:pt x="0" y="0"/>
                  </a:lnTo>
                  <a:lnTo>
                    <a:pt x="14" y="5"/>
                  </a:lnTo>
                  <a:lnTo>
                    <a:pt x="10" y="1357"/>
                  </a:lnTo>
                  <a:lnTo>
                    <a:pt x="0" y="1342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54"/>
            <p:cNvSpPr/>
            <p:nvPr/>
          </p:nvSpPr>
          <p:spPr bwMode="auto">
            <a:xfrm>
              <a:off x="5523" y="2129"/>
              <a:ext cx="14" cy="1357"/>
            </a:xfrm>
            <a:custGeom>
              <a:avLst/>
              <a:gdLst>
                <a:gd name="T0" fmla="*/ 0 w 14"/>
                <a:gd name="T1" fmla="*/ 1341 h 1357"/>
                <a:gd name="T2" fmla="*/ 0 w 14"/>
                <a:gd name="T3" fmla="*/ 0 h 1357"/>
                <a:gd name="T4" fmla="*/ 14 w 14"/>
                <a:gd name="T5" fmla="*/ 5 h 1357"/>
                <a:gd name="T6" fmla="*/ 10 w 14"/>
                <a:gd name="T7" fmla="*/ 1357 h 1357"/>
                <a:gd name="T8" fmla="*/ 0 w 14"/>
                <a:gd name="T9" fmla="*/ 1341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1"/>
                  </a:moveTo>
                  <a:lnTo>
                    <a:pt x="0" y="0"/>
                  </a:lnTo>
                  <a:lnTo>
                    <a:pt x="14" y="5"/>
                  </a:lnTo>
                  <a:lnTo>
                    <a:pt x="10" y="1357"/>
                  </a:lnTo>
                  <a:lnTo>
                    <a:pt x="0" y="1341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55"/>
            <p:cNvSpPr/>
            <p:nvPr/>
          </p:nvSpPr>
          <p:spPr bwMode="auto">
            <a:xfrm>
              <a:off x="5535" y="2140"/>
              <a:ext cx="14" cy="1358"/>
            </a:xfrm>
            <a:custGeom>
              <a:avLst/>
              <a:gdLst>
                <a:gd name="T0" fmla="*/ 0 w 14"/>
                <a:gd name="T1" fmla="*/ 1342 h 1358"/>
                <a:gd name="T2" fmla="*/ 0 w 14"/>
                <a:gd name="T3" fmla="*/ 0 h 1358"/>
                <a:gd name="T4" fmla="*/ 14 w 14"/>
                <a:gd name="T5" fmla="*/ 6 h 1358"/>
                <a:gd name="T6" fmla="*/ 11 w 14"/>
                <a:gd name="T7" fmla="*/ 1358 h 1358"/>
                <a:gd name="T8" fmla="*/ 0 w 14"/>
                <a:gd name="T9" fmla="*/ 1342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8">
                  <a:moveTo>
                    <a:pt x="0" y="1342"/>
                  </a:moveTo>
                  <a:lnTo>
                    <a:pt x="0" y="0"/>
                  </a:lnTo>
                  <a:lnTo>
                    <a:pt x="14" y="6"/>
                  </a:lnTo>
                  <a:lnTo>
                    <a:pt x="11" y="1358"/>
                  </a:lnTo>
                  <a:lnTo>
                    <a:pt x="0" y="1342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56"/>
            <p:cNvSpPr/>
            <p:nvPr/>
          </p:nvSpPr>
          <p:spPr bwMode="auto">
            <a:xfrm>
              <a:off x="5708" y="2252"/>
              <a:ext cx="13" cy="1357"/>
            </a:xfrm>
            <a:custGeom>
              <a:avLst/>
              <a:gdLst>
                <a:gd name="T0" fmla="*/ 0 w 13"/>
                <a:gd name="T1" fmla="*/ 1341 h 1357"/>
                <a:gd name="T2" fmla="*/ 0 w 13"/>
                <a:gd name="T3" fmla="*/ 0 h 1357"/>
                <a:gd name="T4" fmla="*/ 13 w 13"/>
                <a:gd name="T5" fmla="*/ 5 h 1357"/>
                <a:gd name="T6" fmla="*/ 10 w 13"/>
                <a:gd name="T7" fmla="*/ 1357 h 1357"/>
                <a:gd name="T8" fmla="*/ 0 w 13"/>
                <a:gd name="T9" fmla="*/ 1341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57">
                  <a:moveTo>
                    <a:pt x="0" y="1341"/>
                  </a:moveTo>
                  <a:lnTo>
                    <a:pt x="0" y="0"/>
                  </a:lnTo>
                  <a:lnTo>
                    <a:pt x="13" y="5"/>
                  </a:lnTo>
                  <a:lnTo>
                    <a:pt x="10" y="1357"/>
                  </a:lnTo>
                  <a:lnTo>
                    <a:pt x="0" y="1341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57"/>
            <p:cNvSpPr/>
            <p:nvPr/>
          </p:nvSpPr>
          <p:spPr bwMode="auto">
            <a:xfrm>
              <a:off x="5719" y="2263"/>
              <a:ext cx="14" cy="1357"/>
            </a:xfrm>
            <a:custGeom>
              <a:avLst/>
              <a:gdLst>
                <a:gd name="T0" fmla="*/ 0 w 14"/>
                <a:gd name="T1" fmla="*/ 1343 h 1357"/>
                <a:gd name="T2" fmla="*/ 0 w 14"/>
                <a:gd name="T3" fmla="*/ 0 h 1357"/>
                <a:gd name="T4" fmla="*/ 14 w 14"/>
                <a:gd name="T5" fmla="*/ 6 h 1357"/>
                <a:gd name="T6" fmla="*/ 10 w 14"/>
                <a:gd name="T7" fmla="*/ 1357 h 1357"/>
                <a:gd name="T8" fmla="*/ 0 w 14"/>
                <a:gd name="T9" fmla="*/ 1343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3"/>
                  </a:moveTo>
                  <a:lnTo>
                    <a:pt x="0" y="0"/>
                  </a:lnTo>
                  <a:lnTo>
                    <a:pt x="14" y="6"/>
                  </a:lnTo>
                  <a:lnTo>
                    <a:pt x="10" y="1357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58"/>
            <p:cNvSpPr/>
            <p:nvPr/>
          </p:nvSpPr>
          <p:spPr bwMode="auto">
            <a:xfrm>
              <a:off x="4974" y="2994"/>
              <a:ext cx="751" cy="332"/>
            </a:xfrm>
            <a:custGeom>
              <a:avLst/>
              <a:gdLst>
                <a:gd name="T0" fmla="*/ 0 w 751"/>
                <a:gd name="T1" fmla="*/ 0 h 332"/>
                <a:gd name="T2" fmla="*/ 2 w 751"/>
                <a:gd name="T3" fmla="*/ 16 h 332"/>
                <a:gd name="T4" fmla="*/ 558 w 751"/>
                <a:gd name="T5" fmla="*/ 332 h 332"/>
                <a:gd name="T6" fmla="*/ 747 w 751"/>
                <a:gd name="T7" fmla="*/ 275 h 332"/>
                <a:gd name="T8" fmla="*/ 751 w 751"/>
                <a:gd name="T9" fmla="*/ 258 h 332"/>
                <a:gd name="T10" fmla="*/ 0 w 751"/>
                <a:gd name="T1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1" h="332">
                  <a:moveTo>
                    <a:pt x="0" y="0"/>
                  </a:moveTo>
                  <a:lnTo>
                    <a:pt x="2" y="16"/>
                  </a:lnTo>
                  <a:lnTo>
                    <a:pt x="558" y="332"/>
                  </a:lnTo>
                  <a:lnTo>
                    <a:pt x="747" y="275"/>
                  </a:lnTo>
                  <a:lnTo>
                    <a:pt x="751" y="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2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59"/>
            <p:cNvSpPr/>
            <p:nvPr/>
          </p:nvSpPr>
          <p:spPr bwMode="auto">
            <a:xfrm>
              <a:off x="4974" y="2935"/>
              <a:ext cx="751" cy="373"/>
            </a:xfrm>
            <a:custGeom>
              <a:avLst/>
              <a:gdLst>
                <a:gd name="T0" fmla="*/ 187 w 751"/>
                <a:gd name="T1" fmla="*/ 0 h 373"/>
                <a:gd name="T2" fmla="*/ 751 w 751"/>
                <a:gd name="T3" fmla="*/ 317 h 373"/>
                <a:gd name="T4" fmla="*/ 559 w 751"/>
                <a:gd name="T5" fmla="*/ 373 h 373"/>
                <a:gd name="T6" fmla="*/ 0 w 751"/>
                <a:gd name="T7" fmla="*/ 59 h 373"/>
                <a:gd name="T8" fmla="*/ 187 w 751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373">
                  <a:moveTo>
                    <a:pt x="187" y="0"/>
                  </a:moveTo>
                  <a:lnTo>
                    <a:pt x="751" y="317"/>
                  </a:lnTo>
                  <a:lnTo>
                    <a:pt x="559" y="373"/>
                  </a:lnTo>
                  <a:lnTo>
                    <a:pt x="0" y="59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723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60"/>
            <p:cNvSpPr/>
            <p:nvPr/>
          </p:nvSpPr>
          <p:spPr bwMode="auto">
            <a:xfrm>
              <a:off x="4974" y="2618"/>
              <a:ext cx="751" cy="333"/>
            </a:xfrm>
            <a:custGeom>
              <a:avLst/>
              <a:gdLst>
                <a:gd name="T0" fmla="*/ 0 w 751"/>
                <a:gd name="T1" fmla="*/ 0 h 333"/>
                <a:gd name="T2" fmla="*/ 2 w 751"/>
                <a:gd name="T3" fmla="*/ 16 h 333"/>
                <a:gd name="T4" fmla="*/ 558 w 751"/>
                <a:gd name="T5" fmla="*/ 333 h 333"/>
                <a:gd name="T6" fmla="*/ 747 w 751"/>
                <a:gd name="T7" fmla="*/ 276 h 333"/>
                <a:gd name="T8" fmla="*/ 751 w 751"/>
                <a:gd name="T9" fmla="*/ 259 h 333"/>
                <a:gd name="T10" fmla="*/ 0 w 751"/>
                <a:gd name="T1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1" h="333">
                  <a:moveTo>
                    <a:pt x="0" y="0"/>
                  </a:moveTo>
                  <a:lnTo>
                    <a:pt x="2" y="16"/>
                  </a:lnTo>
                  <a:lnTo>
                    <a:pt x="558" y="333"/>
                  </a:lnTo>
                  <a:lnTo>
                    <a:pt x="747" y="276"/>
                  </a:lnTo>
                  <a:lnTo>
                    <a:pt x="751" y="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2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61"/>
            <p:cNvSpPr/>
            <p:nvPr/>
          </p:nvSpPr>
          <p:spPr bwMode="auto">
            <a:xfrm>
              <a:off x="4974" y="2560"/>
              <a:ext cx="751" cy="373"/>
            </a:xfrm>
            <a:custGeom>
              <a:avLst/>
              <a:gdLst>
                <a:gd name="T0" fmla="*/ 187 w 751"/>
                <a:gd name="T1" fmla="*/ 0 h 373"/>
                <a:gd name="T2" fmla="*/ 751 w 751"/>
                <a:gd name="T3" fmla="*/ 317 h 373"/>
                <a:gd name="T4" fmla="*/ 559 w 751"/>
                <a:gd name="T5" fmla="*/ 373 h 373"/>
                <a:gd name="T6" fmla="*/ 0 w 751"/>
                <a:gd name="T7" fmla="*/ 58 h 373"/>
                <a:gd name="T8" fmla="*/ 187 w 751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373">
                  <a:moveTo>
                    <a:pt x="187" y="0"/>
                  </a:moveTo>
                  <a:lnTo>
                    <a:pt x="751" y="317"/>
                  </a:lnTo>
                  <a:lnTo>
                    <a:pt x="559" y="373"/>
                  </a:lnTo>
                  <a:lnTo>
                    <a:pt x="0" y="5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723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2"/>
            <p:cNvSpPr/>
            <p:nvPr/>
          </p:nvSpPr>
          <p:spPr bwMode="auto">
            <a:xfrm>
              <a:off x="4987" y="2202"/>
              <a:ext cx="752" cy="333"/>
            </a:xfrm>
            <a:custGeom>
              <a:avLst/>
              <a:gdLst>
                <a:gd name="T0" fmla="*/ 0 w 752"/>
                <a:gd name="T1" fmla="*/ 0 h 333"/>
                <a:gd name="T2" fmla="*/ 2 w 752"/>
                <a:gd name="T3" fmla="*/ 15 h 333"/>
                <a:gd name="T4" fmla="*/ 559 w 752"/>
                <a:gd name="T5" fmla="*/ 333 h 333"/>
                <a:gd name="T6" fmla="*/ 748 w 752"/>
                <a:gd name="T7" fmla="*/ 275 h 333"/>
                <a:gd name="T8" fmla="*/ 752 w 752"/>
                <a:gd name="T9" fmla="*/ 258 h 333"/>
                <a:gd name="T10" fmla="*/ 0 w 752"/>
                <a:gd name="T1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2" h="333">
                  <a:moveTo>
                    <a:pt x="0" y="0"/>
                  </a:moveTo>
                  <a:lnTo>
                    <a:pt x="2" y="15"/>
                  </a:lnTo>
                  <a:lnTo>
                    <a:pt x="559" y="333"/>
                  </a:lnTo>
                  <a:lnTo>
                    <a:pt x="748" y="275"/>
                  </a:lnTo>
                  <a:lnTo>
                    <a:pt x="752" y="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2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63"/>
            <p:cNvSpPr/>
            <p:nvPr/>
          </p:nvSpPr>
          <p:spPr bwMode="auto">
            <a:xfrm>
              <a:off x="4987" y="2144"/>
              <a:ext cx="752" cy="373"/>
            </a:xfrm>
            <a:custGeom>
              <a:avLst/>
              <a:gdLst>
                <a:gd name="T0" fmla="*/ 187 w 752"/>
                <a:gd name="T1" fmla="*/ 0 h 373"/>
                <a:gd name="T2" fmla="*/ 752 w 752"/>
                <a:gd name="T3" fmla="*/ 316 h 373"/>
                <a:gd name="T4" fmla="*/ 559 w 752"/>
                <a:gd name="T5" fmla="*/ 373 h 373"/>
                <a:gd name="T6" fmla="*/ 0 w 752"/>
                <a:gd name="T7" fmla="*/ 58 h 373"/>
                <a:gd name="T8" fmla="*/ 187 w 752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373">
                  <a:moveTo>
                    <a:pt x="187" y="0"/>
                  </a:moveTo>
                  <a:lnTo>
                    <a:pt x="752" y="316"/>
                  </a:lnTo>
                  <a:lnTo>
                    <a:pt x="559" y="373"/>
                  </a:lnTo>
                  <a:lnTo>
                    <a:pt x="0" y="5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723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64"/>
            <p:cNvSpPr/>
            <p:nvPr/>
          </p:nvSpPr>
          <p:spPr bwMode="auto">
            <a:xfrm>
              <a:off x="4960" y="1883"/>
              <a:ext cx="14" cy="1357"/>
            </a:xfrm>
            <a:custGeom>
              <a:avLst/>
              <a:gdLst>
                <a:gd name="T0" fmla="*/ 0 w 14"/>
                <a:gd name="T1" fmla="*/ 1342 h 1357"/>
                <a:gd name="T2" fmla="*/ 0 w 14"/>
                <a:gd name="T3" fmla="*/ 0 h 1357"/>
                <a:gd name="T4" fmla="*/ 14 w 14"/>
                <a:gd name="T5" fmla="*/ 5 h 1357"/>
                <a:gd name="T6" fmla="*/ 10 w 14"/>
                <a:gd name="T7" fmla="*/ 1357 h 1357"/>
                <a:gd name="T8" fmla="*/ 0 w 14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2"/>
                  </a:moveTo>
                  <a:lnTo>
                    <a:pt x="0" y="0"/>
                  </a:lnTo>
                  <a:lnTo>
                    <a:pt x="14" y="5"/>
                  </a:lnTo>
                  <a:lnTo>
                    <a:pt x="10" y="1357"/>
                  </a:lnTo>
                  <a:lnTo>
                    <a:pt x="0" y="1342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65"/>
            <p:cNvSpPr/>
            <p:nvPr/>
          </p:nvSpPr>
          <p:spPr bwMode="auto">
            <a:xfrm>
              <a:off x="4971" y="1895"/>
              <a:ext cx="15" cy="1357"/>
            </a:xfrm>
            <a:custGeom>
              <a:avLst/>
              <a:gdLst>
                <a:gd name="T0" fmla="*/ 0 w 15"/>
                <a:gd name="T1" fmla="*/ 1341 h 1357"/>
                <a:gd name="T2" fmla="*/ 0 w 15"/>
                <a:gd name="T3" fmla="*/ 0 h 1357"/>
                <a:gd name="T4" fmla="*/ 15 w 15"/>
                <a:gd name="T5" fmla="*/ 5 h 1357"/>
                <a:gd name="T6" fmla="*/ 11 w 15"/>
                <a:gd name="T7" fmla="*/ 1357 h 1357"/>
                <a:gd name="T8" fmla="*/ 0 w 15"/>
                <a:gd name="T9" fmla="*/ 1341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57">
                  <a:moveTo>
                    <a:pt x="0" y="1341"/>
                  </a:moveTo>
                  <a:lnTo>
                    <a:pt x="0" y="0"/>
                  </a:lnTo>
                  <a:lnTo>
                    <a:pt x="15" y="5"/>
                  </a:lnTo>
                  <a:lnTo>
                    <a:pt x="11" y="1357"/>
                  </a:lnTo>
                  <a:lnTo>
                    <a:pt x="0" y="1341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66"/>
            <p:cNvSpPr/>
            <p:nvPr/>
          </p:nvSpPr>
          <p:spPr bwMode="auto">
            <a:xfrm>
              <a:off x="5108" y="2021"/>
              <a:ext cx="14" cy="1357"/>
            </a:xfrm>
            <a:custGeom>
              <a:avLst/>
              <a:gdLst>
                <a:gd name="T0" fmla="*/ 0 w 14"/>
                <a:gd name="T1" fmla="*/ 1342 h 1357"/>
                <a:gd name="T2" fmla="*/ 0 w 14"/>
                <a:gd name="T3" fmla="*/ 0 h 1357"/>
                <a:gd name="T4" fmla="*/ 14 w 14"/>
                <a:gd name="T5" fmla="*/ 5 h 1357"/>
                <a:gd name="T6" fmla="*/ 10 w 14"/>
                <a:gd name="T7" fmla="*/ 1357 h 1357"/>
                <a:gd name="T8" fmla="*/ 0 w 14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2"/>
                  </a:moveTo>
                  <a:lnTo>
                    <a:pt x="0" y="0"/>
                  </a:lnTo>
                  <a:lnTo>
                    <a:pt x="14" y="5"/>
                  </a:lnTo>
                  <a:lnTo>
                    <a:pt x="10" y="1357"/>
                  </a:lnTo>
                  <a:lnTo>
                    <a:pt x="0" y="1342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67"/>
            <p:cNvSpPr/>
            <p:nvPr/>
          </p:nvSpPr>
          <p:spPr bwMode="auto">
            <a:xfrm>
              <a:off x="5120" y="2033"/>
              <a:ext cx="14" cy="1357"/>
            </a:xfrm>
            <a:custGeom>
              <a:avLst/>
              <a:gdLst>
                <a:gd name="T0" fmla="*/ 0 w 14"/>
                <a:gd name="T1" fmla="*/ 1342 h 1357"/>
                <a:gd name="T2" fmla="*/ 0 w 14"/>
                <a:gd name="T3" fmla="*/ 0 h 1357"/>
                <a:gd name="T4" fmla="*/ 14 w 14"/>
                <a:gd name="T5" fmla="*/ 5 h 1357"/>
                <a:gd name="T6" fmla="*/ 10 w 14"/>
                <a:gd name="T7" fmla="*/ 1357 h 1357"/>
                <a:gd name="T8" fmla="*/ 0 w 14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2"/>
                  </a:moveTo>
                  <a:lnTo>
                    <a:pt x="0" y="0"/>
                  </a:lnTo>
                  <a:lnTo>
                    <a:pt x="14" y="5"/>
                  </a:lnTo>
                  <a:lnTo>
                    <a:pt x="10" y="1357"/>
                  </a:lnTo>
                  <a:lnTo>
                    <a:pt x="0" y="1342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68"/>
            <p:cNvSpPr/>
            <p:nvPr/>
          </p:nvSpPr>
          <p:spPr bwMode="auto">
            <a:xfrm>
              <a:off x="5308" y="2169"/>
              <a:ext cx="14" cy="1358"/>
            </a:xfrm>
            <a:custGeom>
              <a:avLst/>
              <a:gdLst>
                <a:gd name="T0" fmla="*/ 0 w 14"/>
                <a:gd name="T1" fmla="*/ 1342 h 1358"/>
                <a:gd name="T2" fmla="*/ 0 w 14"/>
                <a:gd name="T3" fmla="*/ 0 h 1358"/>
                <a:gd name="T4" fmla="*/ 14 w 14"/>
                <a:gd name="T5" fmla="*/ 6 h 1358"/>
                <a:gd name="T6" fmla="*/ 10 w 14"/>
                <a:gd name="T7" fmla="*/ 1358 h 1358"/>
                <a:gd name="T8" fmla="*/ 0 w 14"/>
                <a:gd name="T9" fmla="*/ 1342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8">
                  <a:moveTo>
                    <a:pt x="0" y="1342"/>
                  </a:moveTo>
                  <a:lnTo>
                    <a:pt x="0" y="0"/>
                  </a:lnTo>
                  <a:lnTo>
                    <a:pt x="14" y="6"/>
                  </a:lnTo>
                  <a:lnTo>
                    <a:pt x="10" y="1358"/>
                  </a:lnTo>
                  <a:lnTo>
                    <a:pt x="0" y="1342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69"/>
            <p:cNvSpPr/>
            <p:nvPr/>
          </p:nvSpPr>
          <p:spPr bwMode="auto">
            <a:xfrm>
              <a:off x="5320" y="2182"/>
              <a:ext cx="14" cy="1356"/>
            </a:xfrm>
            <a:custGeom>
              <a:avLst/>
              <a:gdLst>
                <a:gd name="T0" fmla="*/ 0 w 14"/>
                <a:gd name="T1" fmla="*/ 1341 h 1356"/>
                <a:gd name="T2" fmla="*/ 0 w 14"/>
                <a:gd name="T3" fmla="*/ 0 h 1356"/>
                <a:gd name="T4" fmla="*/ 14 w 14"/>
                <a:gd name="T5" fmla="*/ 5 h 1356"/>
                <a:gd name="T6" fmla="*/ 10 w 14"/>
                <a:gd name="T7" fmla="*/ 1356 h 1356"/>
                <a:gd name="T8" fmla="*/ 0 w 14"/>
                <a:gd name="T9" fmla="*/ 1341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6">
                  <a:moveTo>
                    <a:pt x="0" y="1341"/>
                  </a:moveTo>
                  <a:lnTo>
                    <a:pt x="0" y="0"/>
                  </a:lnTo>
                  <a:lnTo>
                    <a:pt x="14" y="5"/>
                  </a:lnTo>
                  <a:lnTo>
                    <a:pt x="10" y="1356"/>
                  </a:lnTo>
                  <a:lnTo>
                    <a:pt x="0" y="1341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70"/>
            <p:cNvSpPr/>
            <p:nvPr/>
          </p:nvSpPr>
          <p:spPr bwMode="auto">
            <a:xfrm>
              <a:off x="5492" y="2292"/>
              <a:ext cx="14" cy="1357"/>
            </a:xfrm>
            <a:custGeom>
              <a:avLst/>
              <a:gdLst>
                <a:gd name="T0" fmla="*/ 0 w 14"/>
                <a:gd name="T1" fmla="*/ 1343 h 1357"/>
                <a:gd name="T2" fmla="*/ 0 w 14"/>
                <a:gd name="T3" fmla="*/ 0 h 1357"/>
                <a:gd name="T4" fmla="*/ 14 w 14"/>
                <a:gd name="T5" fmla="*/ 6 h 1357"/>
                <a:gd name="T6" fmla="*/ 11 w 14"/>
                <a:gd name="T7" fmla="*/ 1357 h 1357"/>
                <a:gd name="T8" fmla="*/ 0 w 14"/>
                <a:gd name="T9" fmla="*/ 1343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3"/>
                  </a:moveTo>
                  <a:lnTo>
                    <a:pt x="0" y="0"/>
                  </a:lnTo>
                  <a:lnTo>
                    <a:pt x="14" y="6"/>
                  </a:lnTo>
                  <a:lnTo>
                    <a:pt x="11" y="1357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71"/>
            <p:cNvSpPr/>
            <p:nvPr/>
          </p:nvSpPr>
          <p:spPr bwMode="auto">
            <a:xfrm>
              <a:off x="5504" y="2305"/>
              <a:ext cx="14" cy="1357"/>
            </a:xfrm>
            <a:custGeom>
              <a:avLst/>
              <a:gdLst>
                <a:gd name="T0" fmla="*/ 0 w 14"/>
                <a:gd name="T1" fmla="*/ 1341 h 1357"/>
                <a:gd name="T2" fmla="*/ 0 w 14"/>
                <a:gd name="T3" fmla="*/ 0 h 1357"/>
                <a:gd name="T4" fmla="*/ 14 w 14"/>
                <a:gd name="T5" fmla="*/ 4 h 1357"/>
                <a:gd name="T6" fmla="*/ 10 w 14"/>
                <a:gd name="T7" fmla="*/ 1357 h 1357"/>
                <a:gd name="T8" fmla="*/ 0 w 14"/>
                <a:gd name="T9" fmla="*/ 1341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57">
                  <a:moveTo>
                    <a:pt x="0" y="1341"/>
                  </a:moveTo>
                  <a:lnTo>
                    <a:pt x="0" y="0"/>
                  </a:lnTo>
                  <a:lnTo>
                    <a:pt x="14" y="4"/>
                  </a:lnTo>
                  <a:lnTo>
                    <a:pt x="10" y="1357"/>
                  </a:lnTo>
                  <a:lnTo>
                    <a:pt x="0" y="1341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72"/>
            <p:cNvSpPr/>
            <p:nvPr/>
          </p:nvSpPr>
          <p:spPr bwMode="auto">
            <a:xfrm>
              <a:off x="4911" y="3057"/>
              <a:ext cx="611" cy="337"/>
            </a:xfrm>
            <a:custGeom>
              <a:avLst/>
              <a:gdLst>
                <a:gd name="T0" fmla="*/ 599 w 611"/>
                <a:gd name="T1" fmla="*/ 337 h 337"/>
                <a:gd name="T2" fmla="*/ 0 w 611"/>
                <a:gd name="T3" fmla="*/ 11 h 337"/>
                <a:gd name="T4" fmla="*/ 10 w 611"/>
                <a:gd name="T5" fmla="*/ 0 h 337"/>
                <a:gd name="T6" fmla="*/ 611 w 611"/>
                <a:gd name="T7" fmla="*/ 331 h 337"/>
                <a:gd name="T8" fmla="*/ 599 w 611"/>
                <a:gd name="T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337">
                  <a:moveTo>
                    <a:pt x="599" y="337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611" y="331"/>
                  </a:lnTo>
                  <a:lnTo>
                    <a:pt x="599" y="337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73"/>
            <p:cNvSpPr/>
            <p:nvPr/>
          </p:nvSpPr>
          <p:spPr bwMode="auto">
            <a:xfrm>
              <a:off x="4923" y="3049"/>
              <a:ext cx="610" cy="337"/>
            </a:xfrm>
            <a:custGeom>
              <a:avLst/>
              <a:gdLst>
                <a:gd name="T0" fmla="*/ 598 w 610"/>
                <a:gd name="T1" fmla="*/ 337 h 337"/>
                <a:gd name="T2" fmla="*/ 0 w 610"/>
                <a:gd name="T3" fmla="*/ 11 h 337"/>
                <a:gd name="T4" fmla="*/ 9 w 610"/>
                <a:gd name="T5" fmla="*/ 0 h 337"/>
                <a:gd name="T6" fmla="*/ 610 w 610"/>
                <a:gd name="T7" fmla="*/ 332 h 337"/>
                <a:gd name="T8" fmla="*/ 598 w 610"/>
                <a:gd name="T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0" h="337">
                  <a:moveTo>
                    <a:pt x="598" y="337"/>
                  </a:moveTo>
                  <a:lnTo>
                    <a:pt x="0" y="11"/>
                  </a:lnTo>
                  <a:lnTo>
                    <a:pt x="9" y="0"/>
                  </a:lnTo>
                  <a:lnTo>
                    <a:pt x="610" y="332"/>
                  </a:lnTo>
                  <a:lnTo>
                    <a:pt x="598" y="337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74"/>
            <p:cNvSpPr/>
            <p:nvPr/>
          </p:nvSpPr>
          <p:spPr bwMode="auto">
            <a:xfrm>
              <a:off x="4911" y="2760"/>
              <a:ext cx="611" cy="336"/>
            </a:xfrm>
            <a:custGeom>
              <a:avLst/>
              <a:gdLst>
                <a:gd name="T0" fmla="*/ 599 w 611"/>
                <a:gd name="T1" fmla="*/ 336 h 336"/>
                <a:gd name="T2" fmla="*/ 0 w 611"/>
                <a:gd name="T3" fmla="*/ 11 h 336"/>
                <a:gd name="T4" fmla="*/ 10 w 611"/>
                <a:gd name="T5" fmla="*/ 0 h 336"/>
                <a:gd name="T6" fmla="*/ 611 w 611"/>
                <a:gd name="T7" fmla="*/ 332 h 336"/>
                <a:gd name="T8" fmla="*/ 599 w 611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336">
                  <a:moveTo>
                    <a:pt x="599" y="336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611" y="332"/>
                  </a:lnTo>
                  <a:lnTo>
                    <a:pt x="599" y="336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75"/>
            <p:cNvSpPr/>
            <p:nvPr/>
          </p:nvSpPr>
          <p:spPr bwMode="auto">
            <a:xfrm>
              <a:off x="4923" y="2753"/>
              <a:ext cx="610" cy="336"/>
            </a:xfrm>
            <a:custGeom>
              <a:avLst/>
              <a:gdLst>
                <a:gd name="T0" fmla="*/ 598 w 610"/>
                <a:gd name="T1" fmla="*/ 336 h 336"/>
                <a:gd name="T2" fmla="*/ 0 w 610"/>
                <a:gd name="T3" fmla="*/ 10 h 336"/>
                <a:gd name="T4" fmla="*/ 9 w 610"/>
                <a:gd name="T5" fmla="*/ 0 h 336"/>
                <a:gd name="T6" fmla="*/ 610 w 610"/>
                <a:gd name="T7" fmla="*/ 331 h 336"/>
                <a:gd name="T8" fmla="*/ 598 w 610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0" h="336">
                  <a:moveTo>
                    <a:pt x="598" y="336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610" y="331"/>
                  </a:lnTo>
                  <a:lnTo>
                    <a:pt x="598" y="336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76"/>
            <p:cNvSpPr/>
            <p:nvPr/>
          </p:nvSpPr>
          <p:spPr bwMode="auto">
            <a:xfrm>
              <a:off x="4932" y="2338"/>
              <a:ext cx="610" cy="336"/>
            </a:xfrm>
            <a:custGeom>
              <a:avLst/>
              <a:gdLst>
                <a:gd name="T0" fmla="*/ 599 w 610"/>
                <a:gd name="T1" fmla="*/ 336 h 336"/>
                <a:gd name="T2" fmla="*/ 0 w 610"/>
                <a:gd name="T3" fmla="*/ 11 h 336"/>
                <a:gd name="T4" fmla="*/ 9 w 610"/>
                <a:gd name="T5" fmla="*/ 0 h 336"/>
                <a:gd name="T6" fmla="*/ 610 w 610"/>
                <a:gd name="T7" fmla="*/ 331 h 336"/>
                <a:gd name="T8" fmla="*/ 599 w 610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0" h="336">
                  <a:moveTo>
                    <a:pt x="599" y="336"/>
                  </a:moveTo>
                  <a:lnTo>
                    <a:pt x="0" y="11"/>
                  </a:lnTo>
                  <a:lnTo>
                    <a:pt x="9" y="0"/>
                  </a:lnTo>
                  <a:lnTo>
                    <a:pt x="610" y="331"/>
                  </a:lnTo>
                  <a:lnTo>
                    <a:pt x="599" y="336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77"/>
            <p:cNvSpPr/>
            <p:nvPr/>
          </p:nvSpPr>
          <p:spPr bwMode="auto">
            <a:xfrm>
              <a:off x="4943" y="2330"/>
              <a:ext cx="610" cy="337"/>
            </a:xfrm>
            <a:custGeom>
              <a:avLst/>
              <a:gdLst>
                <a:gd name="T0" fmla="*/ 599 w 610"/>
                <a:gd name="T1" fmla="*/ 337 h 337"/>
                <a:gd name="T2" fmla="*/ 0 w 610"/>
                <a:gd name="T3" fmla="*/ 11 h 337"/>
                <a:gd name="T4" fmla="*/ 9 w 610"/>
                <a:gd name="T5" fmla="*/ 0 h 337"/>
                <a:gd name="T6" fmla="*/ 610 w 610"/>
                <a:gd name="T7" fmla="*/ 331 h 337"/>
                <a:gd name="T8" fmla="*/ 599 w 610"/>
                <a:gd name="T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0" h="337">
                  <a:moveTo>
                    <a:pt x="599" y="337"/>
                  </a:moveTo>
                  <a:lnTo>
                    <a:pt x="0" y="11"/>
                  </a:lnTo>
                  <a:lnTo>
                    <a:pt x="9" y="0"/>
                  </a:lnTo>
                  <a:lnTo>
                    <a:pt x="610" y="331"/>
                  </a:lnTo>
                  <a:lnTo>
                    <a:pt x="599" y="337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78"/>
            <p:cNvSpPr/>
            <p:nvPr/>
          </p:nvSpPr>
          <p:spPr bwMode="auto">
            <a:xfrm>
              <a:off x="6616" y="1954"/>
              <a:ext cx="17" cy="1357"/>
            </a:xfrm>
            <a:custGeom>
              <a:avLst/>
              <a:gdLst>
                <a:gd name="T0" fmla="*/ 17 w 17"/>
                <a:gd name="T1" fmla="*/ 1341 h 1357"/>
                <a:gd name="T2" fmla="*/ 17 w 17"/>
                <a:gd name="T3" fmla="*/ 0 h 1357"/>
                <a:gd name="T4" fmla="*/ 0 w 17"/>
                <a:gd name="T5" fmla="*/ 5 h 1357"/>
                <a:gd name="T6" fmla="*/ 4 w 17"/>
                <a:gd name="T7" fmla="*/ 1357 h 1357"/>
                <a:gd name="T8" fmla="*/ 17 w 17"/>
                <a:gd name="T9" fmla="*/ 1341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57">
                  <a:moveTo>
                    <a:pt x="17" y="1341"/>
                  </a:moveTo>
                  <a:lnTo>
                    <a:pt x="17" y="0"/>
                  </a:lnTo>
                  <a:lnTo>
                    <a:pt x="0" y="5"/>
                  </a:lnTo>
                  <a:lnTo>
                    <a:pt x="4" y="1357"/>
                  </a:lnTo>
                  <a:lnTo>
                    <a:pt x="17" y="1341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79"/>
            <p:cNvSpPr/>
            <p:nvPr/>
          </p:nvSpPr>
          <p:spPr bwMode="auto">
            <a:xfrm>
              <a:off x="6602" y="1966"/>
              <a:ext cx="17" cy="1356"/>
            </a:xfrm>
            <a:custGeom>
              <a:avLst/>
              <a:gdLst>
                <a:gd name="T0" fmla="*/ 17 w 17"/>
                <a:gd name="T1" fmla="*/ 1342 h 1356"/>
                <a:gd name="T2" fmla="*/ 17 w 17"/>
                <a:gd name="T3" fmla="*/ 0 h 1356"/>
                <a:gd name="T4" fmla="*/ 0 w 17"/>
                <a:gd name="T5" fmla="*/ 5 h 1356"/>
                <a:gd name="T6" fmla="*/ 4 w 17"/>
                <a:gd name="T7" fmla="*/ 1356 h 1356"/>
                <a:gd name="T8" fmla="*/ 17 w 17"/>
                <a:gd name="T9" fmla="*/ 1342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56">
                  <a:moveTo>
                    <a:pt x="17" y="1342"/>
                  </a:moveTo>
                  <a:lnTo>
                    <a:pt x="17" y="0"/>
                  </a:lnTo>
                  <a:lnTo>
                    <a:pt x="0" y="5"/>
                  </a:lnTo>
                  <a:lnTo>
                    <a:pt x="4" y="1356"/>
                  </a:lnTo>
                  <a:lnTo>
                    <a:pt x="17" y="1342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80"/>
            <p:cNvSpPr/>
            <p:nvPr/>
          </p:nvSpPr>
          <p:spPr bwMode="auto">
            <a:xfrm>
              <a:off x="6441" y="2092"/>
              <a:ext cx="16" cy="1357"/>
            </a:xfrm>
            <a:custGeom>
              <a:avLst/>
              <a:gdLst>
                <a:gd name="T0" fmla="*/ 16 w 16"/>
                <a:gd name="T1" fmla="*/ 1341 h 1357"/>
                <a:gd name="T2" fmla="*/ 16 w 16"/>
                <a:gd name="T3" fmla="*/ 0 h 1357"/>
                <a:gd name="T4" fmla="*/ 0 w 16"/>
                <a:gd name="T5" fmla="*/ 5 h 1357"/>
                <a:gd name="T6" fmla="*/ 4 w 16"/>
                <a:gd name="T7" fmla="*/ 1357 h 1357"/>
                <a:gd name="T8" fmla="*/ 16 w 16"/>
                <a:gd name="T9" fmla="*/ 1341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57">
                  <a:moveTo>
                    <a:pt x="16" y="1341"/>
                  </a:moveTo>
                  <a:lnTo>
                    <a:pt x="16" y="0"/>
                  </a:lnTo>
                  <a:lnTo>
                    <a:pt x="0" y="5"/>
                  </a:lnTo>
                  <a:lnTo>
                    <a:pt x="4" y="1357"/>
                  </a:lnTo>
                  <a:lnTo>
                    <a:pt x="16" y="1341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81"/>
            <p:cNvSpPr/>
            <p:nvPr/>
          </p:nvSpPr>
          <p:spPr bwMode="auto">
            <a:xfrm>
              <a:off x="6427" y="2104"/>
              <a:ext cx="16" cy="1357"/>
            </a:xfrm>
            <a:custGeom>
              <a:avLst/>
              <a:gdLst>
                <a:gd name="T0" fmla="*/ 16 w 16"/>
                <a:gd name="T1" fmla="*/ 1341 h 1357"/>
                <a:gd name="T2" fmla="*/ 16 w 16"/>
                <a:gd name="T3" fmla="*/ 0 h 1357"/>
                <a:gd name="T4" fmla="*/ 0 w 16"/>
                <a:gd name="T5" fmla="*/ 5 h 1357"/>
                <a:gd name="T6" fmla="*/ 4 w 16"/>
                <a:gd name="T7" fmla="*/ 1357 h 1357"/>
                <a:gd name="T8" fmla="*/ 16 w 16"/>
                <a:gd name="T9" fmla="*/ 1341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57">
                  <a:moveTo>
                    <a:pt x="16" y="1341"/>
                  </a:moveTo>
                  <a:lnTo>
                    <a:pt x="16" y="0"/>
                  </a:lnTo>
                  <a:lnTo>
                    <a:pt x="0" y="5"/>
                  </a:lnTo>
                  <a:lnTo>
                    <a:pt x="4" y="1357"/>
                  </a:lnTo>
                  <a:lnTo>
                    <a:pt x="16" y="1341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82"/>
            <p:cNvSpPr/>
            <p:nvPr/>
          </p:nvSpPr>
          <p:spPr bwMode="auto">
            <a:xfrm>
              <a:off x="6205" y="2241"/>
              <a:ext cx="16" cy="1357"/>
            </a:xfrm>
            <a:custGeom>
              <a:avLst/>
              <a:gdLst>
                <a:gd name="T0" fmla="*/ 16 w 16"/>
                <a:gd name="T1" fmla="*/ 1341 h 1357"/>
                <a:gd name="T2" fmla="*/ 16 w 16"/>
                <a:gd name="T3" fmla="*/ 0 h 1357"/>
                <a:gd name="T4" fmla="*/ 0 w 16"/>
                <a:gd name="T5" fmla="*/ 4 h 1357"/>
                <a:gd name="T6" fmla="*/ 4 w 16"/>
                <a:gd name="T7" fmla="*/ 1357 h 1357"/>
                <a:gd name="T8" fmla="*/ 16 w 16"/>
                <a:gd name="T9" fmla="*/ 1341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57">
                  <a:moveTo>
                    <a:pt x="16" y="1341"/>
                  </a:moveTo>
                  <a:lnTo>
                    <a:pt x="16" y="0"/>
                  </a:lnTo>
                  <a:lnTo>
                    <a:pt x="0" y="4"/>
                  </a:lnTo>
                  <a:lnTo>
                    <a:pt x="4" y="1357"/>
                  </a:lnTo>
                  <a:lnTo>
                    <a:pt x="16" y="1341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83"/>
            <p:cNvSpPr/>
            <p:nvPr/>
          </p:nvSpPr>
          <p:spPr bwMode="auto">
            <a:xfrm>
              <a:off x="6191" y="2252"/>
              <a:ext cx="16" cy="1357"/>
            </a:xfrm>
            <a:custGeom>
              <a:avLst/>
              <a:gdLst>
                <a:gd name="T0" fmla="*/ 16 w 16"/>
                <a:gd name="T1" fmla="*/ 1342 h 1357"/>
                <a:gd name="T2" fmla="*/ 16 w 16"/>
                <a:gd name="T3" fmla="*/ 0 h 1357"/>
                <a:gd name="T4" fmla="*/ 0 w 16"/>
                <a:gd name="T5" fmla="*/ 6 h 1357"/>
                <a:gd name="T6" fmla="*/ 4 w 16"/>
                <a:gd name="T7" fmla="*/ 1357 h 1357"/>
                <a:gd name="T8" fmla="*/ 16 w 16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57">
                  <a:moveTo>
                    <a:pt x="16" y="1342"/>
                  </a:moveTo>
                  <a:lnTo>
                    <a:pt x="16" y="0"/>
                  </a:lnTo>
                  <a:lnTo>
                    <a:pt x="0" y="6"/>
                  </a:lnTo>
                  <a:lnTo>
                    <a:pt x="4" y="1357"/>
                  </a:lnTo>
                  <a:lnTo>
                    <a:pt x="16" y="1342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84"/>
            <p:cNvSpPr/>
            <p:nvPr/>
          </p:nvSpPr>
          <p:spPr bwMode="auto">
            <a:xfrm>
              <a:off x="5988" y="2363"/>
              <a:ext cx="16" cy="1358"/>
            </a:xfrm>
            <a:custGeom>
              <a:avLst/>
              <a:gdLst>
                <a:gd name="T0" fmla="*/ 16 w 16"/>
                <a:gd name="T1" fmla="*/ 1342 h 1358"/>
                <a:gd name="T2" fmla="*/ 16 w 16"/>
                <a:gd name="T3" fmla="*/ 0 h 1358"/>
                <a:gd name="T4" fmla="*/ 0 w 16"/>
                <a:gd name="T5" fmla="*/ 6 h 1358"/>
                <a:gd name="T6" fmla="*/ 3 w 16"/>
                <a:gd name="T7" fmla="*/ 1358 h 1358"/>
                <a:gd name="T8" fmla="*/ 16 w 16"/>
                <a:gd name="T9" fmla="*/ 1342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58">
                  <a:moveTo>
                    <a:pt x="16" y="1342"/>
                  </a:moveTo>
                  <a:lnTo>
                    <a:pt x="16" y="0"/>
                  </a:lnTo>
                  <a:lnTo>
                    <a:pt x="0" y="6"/>
                  </a:lnTo>
                  <a:lnTo>
                    <a:pt x="3" y="1358"/>
                  </a:lnTo>
                  <a:lnTo>
                    <a:pt x="16" y="1342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85"/>
            <p:cNvSpPr/>
            <p:nvPr/>
          </p:nvSpPr>
          <p:spPr bwMode="auto">
            <a:xfrm>
              <a:off x="5973" y="2375"/>
              <a:ext cx="17" cy="1357"/>
            </a:xfrm>
            <a:custGeom>
              <a:avLst/>
              <a:gdLst>
                <a:gd name="T0" fmla="*/ 17 w 17"/>
                <a:gd name="T1" fmla="*/ 1342 h 1357"/>
                <a:gd name="T2" fmla="*/ 17 w 17"/>
                <a:gd name="T3" fmla="*/ 0 h 1357"/>
                <a:gd name="T4" fmla="*/ 0 w 17"/>
                <a:gd name="T5" fmla="*/ 6 h 1357"/>
                <a:gd name="T6" fmla="*/ 4 w 17"/>
                <a:gd name="T7" fmla="*/ 1357 h 1357"/>
                <a:gd name="T8" fmla="*/ 17 w 17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57">
                  <a:moveTo>
                    <a:pt x="17" y="1342"/>
                  </a:moveTo>
                  <a:lnTo>
                    <a:pt x="17" y="0"/>
                  </a:lnTo>
                  <a:lnTo>
                    <a:pt x="0" y="6"/>
                  </a:lnTo>
                  <a:lnTo>
                    <a:pt x="4" y="1357"/>
                  </a:lnTo>
                  <a:lnTo>
                    <a:pt x="17" y="1342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86"/>
            <p:cNvSpPr/>
            <p:nvPr/>
          </p:nvSpPr>
          <p:spPr bwMode="auto">
            <a:xfrm>
              <a:off x="5983" y="3106"/>
              <a:ext cx="888" cy="332"/>
            </a:xfrm>
            <a:custGeom>
              <a:avLst/>
              <a:gdLst>
                <a:gd name="T0" fmla="*/ 888 w 888"/>
                <a:gd name="T1" fmla="*/ 0 h 332"/>
                <a:gd name="T2" fmla="*/ 885 w 888"/>
                <a:gd name="T3" fmla="*/ 15 h 332"/>
                <a:gd name="T4" fmla="*/ 228 w 888"/>
                <a:gd name="T5" fmla="*/ 332 h 332"/>
                <a:gd name="T6" fmla="*/ 5 w 888"/>
                <a:gd name="T7" fmla="*/ 275 h 332"/>
                <a:gd name="T8" fmla="*/ 0 w 888"/>
                <a:gd name="T9" fmla="*/ 258 h 332"/>
                <a:gd name="T10" fmla="*/ 888 w 888"/>
                <a:gd name="T1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8" h="332">
                  <a:moveTo>
                    <a:pt x="888" y="0"/>
                  </a:moveTo>
                  <a:lnTo>
                    <a:pt x="885" y="15"/>
                  </a:lnTo>
                  <a:lnTo>
                    <a:pt x="228" y="332"/>
                  </a:lnTo>
                  <a:lnTo>
                    <a:pt x="5" y="275"/>
                  </a:lnTo>
                  <a:lnTo>
                    <a:pt x="0" y="258"/>
                  </a:lnTo>
                  <a:lnTo>
                    <a:pt x="888" y="0"/>
                  </a:lnTo>
                  <a:close/>
                </a:path>
              </a:pathLst>
            </a:custGeom>
            <a:solidFill>
              <a:srgbClr val="4C2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87"/>
            <p:cNvSpPr/>
            <p:nvPr/>
          </p:nvSpPr>
          <p:spPr bwMode="auto">
            <a:xfrm>
              <a:off x="5983" y="3047"/>
              <a:ext cx="888" cy="373"/>
            </a:xfrm>
            <a:custGeom>
              <a:avLst/>
              <a:gdLst>
                <a:gd name="T0" fmla="*/ 666 w 888"/>
                <a:gd name="T1" fmla="*/ 0 h 373"/>
                <a:gd name="T2" fmla="*/ 0 w 888"/>
                <a:gd name="T3" fmla="*/ 317 h 373"/>
                <a:gd name="T4" fmla="*/ 227 w 888"/>
                <a:gd name="T5" fmla="*/ 373 h 373"/>
                <a:gd name="T6" fmla="*/ 888 w 888"/>
                <a:gd name="T7" fmla="*/ 59 h 373"/>
                <a:gd name="T8" fmla="*/ 666 w 888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373">
                  <a:moveTo>
                    <a:pt x="666" y="0"/>
                  </a:moveTo>
                  <a:lnTo>
                    <a:pt x="0" y="317"/>
                  </a:lnTo>
                  <a:lnTo>
                    <a:pt x="227" y="373"/>
                  </a:lnTo>
                  <a:lnTo>
                    <a:pt x="888" y="59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723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88"/>
            <p:cNvSpPr/>
            <p:nvPr/>
          </p:nvSpPr>
          <p:spPr bwMode="auto">
            <a:xfrm>
              <a:off x="5983" y="2730"/>
              <a:ext cx="888" cy="333"/>
            </a:xfrm>
            <a:custGeom>
              <a:avLst/>
              <a:gdLst>
                <a:gd name="T0" fmla="*/ 888 w 888"/>
                <a:gd name="T1" fmla="*/ 0 h 333"/>
                <a:gd name="T2" fmla="*/ 885 w 888"/>
                <a:gd name="T3" fmla="*/ 16 h 333"/>
                <a:gd name="T4" fmla="*/ 228 w 888"/>
                <a:gd name="T5" fmla="*/ 333 h 333"/>
                <a:gd name="T6" fmla="*/ 5 w 888"/>
                <a:gd name="T7" fmla="*/ 275 h 333"/>
                <a:gd name="T8" fmla="*/ 0 w 888"/>
                <a:gd name="T9" fmla="*/ 258 h 333"/>
                <a:gd name="T10" fmla="*/ 888 w 888"/>
                <a:gd name="T1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8" h="333">
                  <a:moveTo>
                    <a:pt x="888" y="0"/>
                  </a:moveTo>
                  <a:lnTo>
                    <a:pt x="885" y="16"/>
                  </a:lnTo>
                  <a:lnTo>
                    <a:pt x="228" y="333"/>
                  </a:lnTo>
                  <a:lnTo>
                    <a:pt x="5" y="275"/>
                  </a:lnTo>
                  <a:lnTo>
                    <a:pt x="0" y="258"/>
                  </a:lnTo>
                  <a:lnTo>
                    <a:pt x="888" y="0"/>
                  </a:lnTo>
                  <a:close/>
                </a:path>
              </a:pathLst>
            </a:custGeom>
            <a:solidFill>
              <a:srgbClr val="4C2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89"/>
            <p:cNvSpPr/>
            <p:nvPr/>
          </p:nvSpPr>
          <p:spPr bwMode="auto">
            <a:xfrm>
              <a:off x="5983" y="2672"/>
              <a:ext cx="888" cy="373"/>
            </a:xfrm>
            <a:custGeom>
              <a:avLst/>
              <a:gdLst>
                <a:gd name="T0" fmla="*/ 666 w 888"/>
                <a:gd name="T1" fmla="*/ 0 h 373"/>
                <a:gd name="T2" fmla="*/ 0 w 888"/>
                <a:gd name="T3" fmla="*/ 316 h 373"/>
                <a:gd name="T4" fmla="*/ 227 w 888"/>
                <a:gd name="T5" fmla="*/ 373 h 373"/>
                <a:gd name="T6" fmla="*/ 888 w 888"/>
                <a:gd name="T7" fmla="*/ 58 h 373"/>
                <a:gd name="T8" fmla="*/ 666 w 888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373">
                  <a:moveTo>
                    <a:pt x="666" y="0"/>
                  </a:moveTo>
                  <a:lnTo>
                    <a:pt x="0" y="316"/>
                  </a:lnTo>
                  <a:lnTo>
                    <a:pt x="227" y="373"/>
                  </a:lnTo>
                  <a:lnTo>
                    <a:pt x="888" y="58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723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90"/>
            <p:cNvSpPr/>
            <p:nvPr/>
          </p:nvSpPr>
          <p:spPr bwMode="auto">
            <a:xfrm>
              <a:off x="5967" y="2314"/>
              <a:ext cx="887" cy="333"/>
            </a:xfrm>
            <a:custGeom>
              <a:avLst/>
              <a:gdLst>
                <a:gd name="T0" fmla="*/ 887 w 887"/>
                <a:gd name="T1" fmla="*/ 0 h 333"/>
                <a:gd name="T2" fmla="*/ 884 w 887"/>
                <a:gd name="T3" fmla="*/ 15 h 333"/>
                <a:gd name="T4" fmla="*/ 228 w 887"/>
                <a:gd name="T5" fmla="*/ 333 h 333"/>
                <a:gd name="T6" fmla="*/ 4 w 887"/>
                <a:gd name="T7" fmla="*/ 275 h 333"/>
                <a:gd name="T8" fmla="*/ 0 w 887"/>
                <a:gd name="T9" fmla="*/ 258 h 333"/>
                <a:gd name="T10" fmla="*/ 887 w 887"/>
                <a:gd name="T1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7" h="333">
                  <a:moveTo>
                    <a:pt x="887" y="0"/>
                  </a:moveTo>
                  <a:lnTo>
                    <a:pt x="884" y="15"/>
                  </a:lnTo>
                  <a:lnTo>
                    <a:pt x="228" y="333"/>
                  </a:lnTo>
                  <a:lnTo>
                    <a:pt x="4" y="275"/>
                  </a:lnTo>
                  <a:lnTo>
                    <a:pt x="0" y="258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4C2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91"/>
            <p:cNvSpPr/>
            <p:nvPr/>
          </p:nvSpPr>
          <p:spPr bwMode="auto">
            <a:xfrm>
              <a:off x="5967" y="2255"/>
              <a:ext cx="887" cy="374"/>
            </a:xfrm>
            <a:custGeom>
              <a:avLst/>
              <a:gdLst>
                <a:gd name="T0" fmla="*/ 667 w 887"/>
                <a:gd name="T1" fmla="*/ 0 h 374"/>
                <a:gd name="T2" fmla="*/ 0 w 887"/>
                <a:gd name="T3" fmla="*/ 317 h 374"/>
                <a:gd name="T4" fmla="*/ 226 w 887"/>
                <a:gd name="T5" fmla="*/ 374 h 374"/>
                <a:gd name="T6" fmla="*/ 887 w 887"/>
                <a:gd name="T7" fmla="*/ 59 h 374"/>
                <a:gd name="T8" fmla="*/ 667 w 887"/>
                <a:gd name="T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7" h="374">
                  <a:moveTo>
                    <a:pt x="667" y="0"/>
                  </a:moveTo>
                  <a:lnTo>
                    <a:pt x="0" y="317"/>
                  </a:lnTo>
                  <a:lnTo>
                    <a:pt x="226" y="374"/>
                  </a:lnTo>
                  <a:lnTo>
                    <a:pt x="887" y="59"/>
                  </a:lnTo>
                  <a:lnTo>
                    <a:pt x="667" y="0"/>
                  </a:lnTo>
                  <a:close/>
                </a:path>
              </a:pathLst>
            </a:custGeom>
            <a:solidFill>
              <a:srgbClr val="723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92"/>
            <p:cNvSpPr/>
            <p:nvPr/>
          </p:nvSpPr>
          <p:spPr bwMode="auto">
            <a:xfrm>
              <a:off x="6871" y="1995"/>
              <a:ext cx="15" cy="1356"/>
            </a:xfrm>
            <a:custGeom>
              <a:avLst/>
              <a:gdLst>
                <a:gd name="T0" fmla="*/ 15 w 15"/>
                <a:gd name="T1" fmla="*/ 1341 h 1356"/>
                <a:gd name="T2" fmla="*/ 15 w 15"/>
                <a:gd name="T3" fmla="*/ 0 h 1356"/>
                <a:gd name="T4" fmla="*/ 0 w 15"/>
                <a:gd name="T5" fmla="*/ 5 h 1356"/>
                <a:gd name="T6" fmla="*/ 4 w 15"/>
                <a:gd name="T7" fmla="*/ 1356 h 1356"/>
                <a:gd name="T8" fmla="*/ 15 w 15"/>
                <a:gd name="T9" fmla="*/ 1341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56">
                  <a:moveTo>
                    <a:pt x="15" y="1341"/>
                  </a:moveTo>
                  <a:lnTo>
                    <a:pt x="15" y="0"/>
                  </a:lnTo>
                  <a:lnTo>
                    <a:pt x="0" y="5"/>
                  </a:lnTo>
                  <a:lnTo>
                    <a:pt x="4" y="1356"/>
                  </a:lnTo>
                  <a:lnTo>
                    <a:pt x="15" y="1341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93"/>
            <p:cNvSpPr/>
            <p:nvPr/>
          </p:nvSpPr>
          <p:spPr bwMode="auto">
            <a:xfrm>
              <a:off x="6857" y="2007"/>
              <a:ext cx="15" cy="1357"/>
            </a:xfrm>
            <a:custGeom>
              <a:avLst/>
              <a:gdLst>
                <a:gd name="T0" fmla="*/ 15 w 15"/>
                <a:gd name="T1" fmla="*/ 1341 h 1357"/>
                <a:gd name="T2" fmla="*/ 15 w 15"/>
                <a:gd name="T3" fmla="*/ 0 h 1357"/>
                <a:gd name="T4" fmla="*/ 0 w 15"/>
                <a:gd name="T5" fmla="*/ 4 h 1357"/>
                <a:gd name="T6" fmla="*/ 4 w 15"/>
                <a:gd name="T7" fmla="*/ 1357 h 1357"/>
                <a:gd name="T8" fmla="*/ 15 w 15"/>
                <a:gd name="T9" fmla="*/ 1341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57">
                  <a:moveTo>
                    <a:pt x="15" y="1341"/>
                  </a:moveTo>
                  <a:lnTo>
                    <a:pt x="15" y="0"/>
                  </a:lnTo>
                  <a:lnTo>
                    <a:pt x="0" y="4"/>
                  </a:lnTo>
                  <a:lnTo>
                    <a:pt x="4" y="1357"/>
                  </a:lnTo>
                  <a:lnTo>
                    <a:pt x="15" y="1341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94"/>
            <p:cNvSpPr/>
            <p:nvPr/>
          </p:nvSpPr>
          <p:spPr bwMode="auto">
            <a:xfrm>
              <a:off x="6695" y="2133"/>
              <a:ext cx="16" cy="1357"/>
            </a:xfrm>
            <a:custGeom>
              <a:avLst/>
              <a:gdLst>
                <a:gd name="T0" fmla="*/ 16 w 16"/>
                <a:gd name="T1" fmla="*/ 1342 h 1357"/>
                <a:gd name="T2" fmla="*/ 16 w 16"/>
                <a:gd name="T3" fmla="*/ 0 h 1357"/>
                <a:gd name="T4" fmla="*/ 0 w 16"/>
                <a:gd name="T5" fmla="*/ 5 h 1357"/>
                <a:gd name="T6" fmla="*/ 4 w 16"/>
                <a:gd name="T7" fmla="*/ 1357 h 1357"/>
                <a:gd name="T8" fmla="*/ 16 w 16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57">
                  <a:moveTo>
                    <a:pt x="16" y="1342"/>
                  </a:moveTo>
                  <a:lnTo>
                    <a:pt x="16" y="0"/>
                  </a:lnTo>
                  <a:lnTo>
                    <a:pt x="0" y="5"/>
                  </a:lnTo>
                  <a:lnTo>
                    <a:pt x="4" y="1357"/>
                  </a:lnTo>
                  <a:lnTo>
                    <a:pt x="16" y="1342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95"/>
            <p:cNvSpPr/>
            <p:nvPr/>
          </p:nvSpPr>
          <p:spPr bwMode="auto">
            <a:xfrm>
              <a:off x="6681" y="2145"/>
              <a:ext cx="16" cy="1357"/>
            </a:xfrm>
            <a:custGeom>
              <a:avLst/>
              <a:gdLst>
                <a:gd name="T0" fmla="*/ 16 w 16"/>
                <a:gd name="T1" fmla="*/ 1342 h 1357"/>
                <a:gd name="T2" fmla="*/ 16 w 16"/>
                <a:gd name="T3" fmla="*/ 0 h 1357"/>
                <a:gd name="T4" fmla="*/ 0 w 16"/>
                <a:gd name="T5" fmla="*/ 5 h 1357"/>
                <a:gd name="T6" fmla="*/ 4 w 16"/>
                <a:gd name="T7" fmla="*/ 1357 h 1357"/>
                <a:gd name="T8" fmla="*/ 16 w 16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57">
                  <a:moveTo>
                    <a:pt x="16" y="1342"/>
                  </a:moveTo>
                  <a:lnTo>
                    <a:pt x="16" y="0"/>
                  </a:lnTo>
                  <a:lnTo>
                    <a:pt x="0" y="5"/>
                  </a:lnTo>
                  <a:lnTo>
                    <a:pt x="4" y="1357"/>
                  </a:lnTo>
                  <a:lnTo>
                    <a:pt x="16" y="1342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96"/>
            <p:cNvSpPr/>
            <p:nvPr/>
          </p:nvSpPr>
          <p:spPr bwMode="auto">
            <a:xfrm>
              <a:off x="6459" y="2281"/>
              <a:ext cx="17" cy="1357"/>
            </a:xfrm>
            <a:custGeom>
              <a:avLst/>
              <a:gdLst>
                <a:gd name="T0" fmla="*/ 17 w 17"/>
                <a:gd name="T1" fmla="*/ 1342 h 1357"/>
                <a:gd name="T2" fmla="*/ 17 w 17"/>
                <a:gd name="T3" fmla="*/ 0 h 1357"/>
                <a:gd name="T4" fmla="*/ 0 w 17"/>
                <a:gd name="T5" fmla="*/ 6 h 1357"/>
                <a:gd name="T6" fmla="*/ 4 w 17"/>
                <a:gd name="T7" fmla="*/ 1357 h 1357"/>
                <a:gd name="T8" fmla="*/ 17 w 17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57">
                  <a:moveTo>
                    <a:pt x="17" y="1342"/>
                  </a:moveTo>
                  <a:lnTo>
                    <a:pt x="17" y="0"/>
                  </a:lnTo>
                  <a:lnTo>
                    <a:pt x="0" y="6"/>
                  </a:lnTo>
                  <a:lnTo>
                    <a:pt x="4" y="1357"/>
                  </a:lnTo>
                  <a:lnTo>
                    <a:pt x="17" y="1342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97"/>
            <p:cNvSpPr/>
            <p:nvPr/>
          </p:nvSpPr>
          <p:spPr bwMode="auto">
            <a:xfrm>
              <a:off x="6445" y="2294"/>
              <a:ext cx="17" cy="1356"/>
            </a:xfrm>
            <a:custGeom>
              <a:avLst/>
              <a:gdLst>
                <a:gd name="T0" fmla="*/ 17 w 17"/>
                <a:gd name="T1" fmla="*/ 1341 h 1356"/>
                <a:gd name="T2" fmla="*/ 17 w 17"/>
                <a:gd name="T3" fmla="*/ 0 h 1356"/>
                <a:gd name="T4" fmla="*/ 0 w 17"/>
                <a:gd name="T5" fmla="*/ 4 h 1356"/>
                <a:gd name="T6" fmla="*/ 4 w 17"/>
                <a:gd name="T7" fmla="*/ 1356 h 1356"/>
                <a:gd name="T8" fmla="*/ 17 w 17"/>
                <a:gd name="T9" fmla="*/ 1341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56">
                  <a:moveTo>
                    <a:pt x="17" y="1341"/>
                  </a:moveTo>
                  <a:lnTo>
                    <a:pt x="17" y="0"/>
                  </a:lnTo>
                  <a:lnTo>
                    <a:pt x="0" y="4"/>
                  </a:lnTo>
                  <a:lnTo>
                    <a:pt x="4" y="1356"/>
                  </a:lnTo>
                  <a:lnTo>
                    <a:pt x="17" y="1341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98"/>
            <p:cNvSpPr/>
            <p:nvPr/>
          </p:nvSpPr>
          <p:spPr bwMode="auto">
            <a:xfrm>
              <a:off x="6242" y="2404"/>
              <a:ext cx="15" cy="1357"/>
            </a:xfrm>
            <a:custGeom>
              <a:avLst/>
              <a:gdLst>
                <a:gd name="T0" fmla="*/ 15 w 15"/>
                <a:gd name="T1" fmla="*/ 1342 h 1357"/>
                <a:gd name="T2" fmla="*/ 15 w 15"/>
                <a:gd name="T3" fmla="*/ 0 h 1357"/>
                <a:gd name="T4" fmla="*/ 0 w 15"/>
                <a:gd name="T5" fmla="*/ 6 h 1357"/>
                <a:gd name="T6" fmla="*/ 4 w 15"/>
                <a:gd name="T7" fmla="*/ 1357 h 1357"/>
                <a:gd name="T8" fmla="*/ 15 w 15"/>
                <a:gd name="T9" fmla="*/ 1342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57">
                  <a:moveTo>
                    <a:pt x="15" y="1342"/>
                  </a:moveTo>
                  <a:lnTo>
                    <a:pt x="15" y="0"/>
                  </a:lnTo>
                  <a:lnTo>
                    <a:pt x="0" y="6"/>
                  </a:lnTo>
                  <a:lnTo>
                    <a:pt x="4" y="1357"/>
                  </a:lnTo>
                  <a:lnTo>
                    <a:pt x="15" y="1342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99"/>
            <p:cNvSpPr/>
            <p:nvPr/>
          </p:nvSpPr>
          <p:spPr bwMode="auto">
            <a:xfrm>
              <a:off x="6228" y="2417"/>
              <a:ext cx="15" cy="1356"/>
            </a:xfrm>
            <a:custGeom>
              <a:avLst/>
              <a:gdLst>
                <a:gd name="T0" fmla="*/ 15 w 15"/>
                <a:gd name="T1" fmla="*/ 1341 h 1356"/>
                <a:gd name="T2" fmla="*/ 15 w 15"/>
                <a:gd name="T3" fmla="*/ 0 h 1356"/>
                <a:gd name="T4" fmla="*/ 0 w 15"/>
                <a:gd name="T5" fmla="*/ 4 h 1356"/>
                <a:gd name="T6" fmla="*/ 4 w 15"/>
                <a:gd name="T7" fmla="*/ 1356 h 1356"/>
                <a:gd name="T8" fmla="*/ 15 w 15"/>
                <a:gd name="T9" fmla="*/ 1341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56">
                  <a:moveTo>
                    <a:pt x="15" y="1341"/>
                  </a:moveTo>
                  <a:lnTo>
                    <a:pt x="15" y="0"/>
                  </a:lnTo>
                  <a:lnTo>
                    <a:pt x="0" y="4"/>
                  </a:lnTo>
                  <a:lnTo>
                    <a:pt x="4" y="1356"/>
                  </a:lnTo>
                  <a:lnTo>
                    <a:pt x="15" y="1341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00"/>
            <p:cNvSpPr/>
            <p:nvPr/>
          </p:nvSpPr>
          <p:spPr bwMode="auto">
            <a:xfrm>
              <a:off x="6223" y="3169"/>
              <a:ext cx="720" cy="336"/>
            </a:xfrm>
            <a:custGeom>
              <a:avLst/>
              <a:gdLst>
                <a:gd name="T0" fmla="*/ 13 w 720"/>
                <a:gd name="T1" fmla="*/ 336 h 336"/>
                <a:gd name="T2" fmla="*/ 720 w 720"/>
                <a:gd name="T3" fmla="*/ 11 h 336"/>
                <a:gd name="T4" fmla="*/ 710 w 720"/>
                <a:gd name="T5" fmla="*/ 0 h 336"/>
                <a:gd name="T6" fmla="*/ 0 w 720"/>
                <a:gd name="T7" fmla="*/ 331 h 336"/>
                <a:gd name="T8" fmla="*/ 13 w 720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36">
                  <a:moveTo>
                    <a:pt x="13" y="336"/>
                  </a:moveTo>
                  <a:lnTo>
                    <a:pt x="720" y="11"/>
                  </a:lnTo>
                  <a:lnTo>
                    <a:pt x="710" y="0"/>
                  </a:lnTo>
                  <a:lnTo>
                    <a:pt x="0" y="331"/>
                  </a:lnTo>
                  <a:lnTo>
                    <a:pt x="13" y="336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01"/>
            <p:cNvSpPr/>
            <p:nvPr/>
          </p:nvSpPr>
          <p:spPr bwMode="auto">
            <a:xfrm>
              <a:off x="6210" y="3161"/>
              <a:ext cx="720" cy="337"/>
            </a:xfrm>
            <a:custGeom>
              <a:avLst/>
              <a:gdLst>
                <a:gd name="T0" fmla="*/ 14 w 720"/>
                <a:gd name="T1" fmla="*/ 337 h 337"/>
                <a:gd name="T2" fmla="*/ 720 w 720"/>
                <a:gd name="T3" fmla="*/ 11 h 337"/>
                <a:gd name="T4" fmla="*/ 710 w 720"/>
                <a:gd name="T5" fmla="*/ 0 h 337"/>
                <a:gd name="T6" fmla="*/ 0 w 720"/>
                <a:gd name="T7" fmla="*/ 332 h 337"/>
                <a:gd name="T8" fmla="*/ 14 w 720"/>
                <a:gd name="T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37">
                  <a:moveTo>
                    <a:pt x="14" y="337"/>
                  </a:moveTo>
                  <a:lnTo>
                    <a:pt x="720" y="11"/>
                  </a:lnTo>
                  <a:lnTo>
                    <a:pt x="710" y="0"/>
                  </a:lnTo>
                  <a:lnTo>
                    <a:pt x="0" y="332"/>
                  </a:lnTo>
                  <a:lnTo>
                    <a:pt x="14" y="337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202"/>
            <p:cNvSpPr/>
            <p:nvPr/>
          </p:nvSpPr>
          <p:spPr bwMode="auto">
            <a:xfrm>
              <a:off x="6223" y="2872"/>
              <a:ext cx="720" cy="336"/>
            </a:xfrm>
            <a:custGeom>
              <a:avLst/>
              <a:gdLst>
                <a:gd name="T0" fmla="*/ 13 w 720"/>
                <a:gd name="T1" fmla="*/ 336 h 336"/>
                <a:gd name="T2" fmla="*/ 720 w 720"/>
                <a:gd name="T3" fmla="*/ 11 h 336"/>
                <a:gd name="T4" fmla="*/ 710 w 720"/>
                <a:gd name="T5" fmla="*/ 0 h 336"/>
                <a:gd name="T6" fmla="*/ 0 w 720"/>
                <a:gd name="T7" fmla="*/ 332 h 336"/>
                <a:gd name="T8" fmla="*/ 13 w 720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36">
                  <a:moveTo>
                    <a:pt x="13" y="336"/>
                  </a:moveTo>
                  <a:lnTo>
                    <a:pt x="720" y="11"/>
                  </a:lnTo>
                  <a:lnTo>
                    <a:pt x="710" y="0"/>
                  </a:lnTo>
                  <a:lnTo>
                    <a:pt x="0" y="332"/>
                  </a:lnTo>
                  <a:lnTo>
                    <a:pt x="13" y="336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03"/>
            <p:cNvSpPr/>
            <p:nvPr/>
          </p:nvSpPr>
          <p:spPr bwMode="auto">
            <a:xfrm>
              <a:off x="6210" y="2864"/>
              <a:ext cx="720" cy="337"/>
            </a:xfrm>
            <a:custGeom>
              <a:avLst/>
              <a:gdLst>
                <a:gd name="T0" fmla="*/ 14 w 720"/>
                <a:gd name="T1" fmla="*/ 337 h 337"/>
                <a:gd name="T2" fmla="*/ 720 w 720"/>
                <a:gd name="T3" fmla="*/ 11 h 337"/>
                <a:gd name="T4" fmla="*/ 710 w 720"/>
                <a:gd name="T5" fmla="*/ 0 h 337"/>
                <a:gd name="T6" fmla="*/ 0 w 720"/>
                <a:gd name="T7" fmla="*/ 332 h 337"/>
                <a:gd name="T8" fmla="*/ 14 w 720"/>
                <a:gd name="T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37">
                  <a:moveTo>
                    <a:pt x="14" y="337"/>
                  </a:moveTo>
                  <a:lnTo>
                    <a:pt x="720" y="11"/>
                  </a:lnTo>
                  <a:lnTo>
                    <a:pt x="710" y="0"/>
                  </a:lnTo>
                  <a:lnTo>
                    <a:pt x="0" y="332"/>
                  </a:lnTo>
                  <a:lnTo>
                    <a:pt x="14" y="337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04"/>
            <p:cNvSpPr/>
            <p:nvPr/>
          </p:nvSpPr>
          <p:spPr bwMode="auto">
            <a:xfrm>
              <a:off x="6199" y="2449"/>
              <a:ext cx="720" cy="337"/>
            </a:xfrm>
            <a:custGeom>
              <a:avLst/>
              <a:gdLst>
                <a:gd name="T0" fmla="*/ 14 w 720"/>
                <a:gd name="T1" fmla="*/ 337 h 337"/>
                <a:gd name="T2" fmla="*/ 720 w 720"/>
                <a:gd name="T3" fmla="*/ 11 h 337"/>
                <a:gd name="T4" fmla="*/ 710 w 720"/>
                <a:gd name="T5" fmla="*/ 0 h 337"/>
                <a:gd name="T6" fmla="*/ 0 w 720"/>
                <a:gd name="T7" fmla="*/ 332 h 337"/>
                <a:gd name="T8" fmla="*/ 14 w 720"/>
                <a:gd name="T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37">
                  <a:moveTo>
                    <a:pt x="14" y="337"/>
                  </a:moveTo>
                  <a:lnTo>
                    <a:pt x="720" y="11"/>
                  </a:lnTo>
                  <a:lnTo>
                    <a:pt x="710" y="0"/>
                  </a:lnTo>
                  <a:lnTo>
                    <a:pt x="0" y="332"/>
                  </a:lnTo>
                  <a:lnTo>
                    <a:pt x="14" y="337"/>
                  </a:lnTo>
                  <a:close/>
                </a:path>
              </a:pathLst>
            </a:custGeom>
            <a:solidFill>
              <a:srgbClr val="FF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05"/>
            <p:cNvSpPr/>
            <p:nvPr/>
          </p:nvSpPr>
          <p:spPr bwMode="auto">
            <a:xfrm>
              <a:off x="6185" y="2442"/>
              <a:ext cx="721" cy="337"/>
            </a:xfrm>
            <a:custGeom>
              <a:avLst/>
              <a:gdLst>
                <a:gd name="T0" fmla="*/ 15 w 721"/>
                <a:gd name="T1" fmla="*/ 337 h 337"/>
                <a:gd name="T2" fmla="*/ 721 w 721"/>
                <a:gd name="T3" fmla="*/ 11 h 337"/>
                <a:gd name="T4" fmla="*/ 711 w 721"/>
                <a:gd name="T5" fmla="*/ 0 h 337"/>
                <a:gd name="T6" fmla="*/ 0 w 721"/>
                <a:gd name="T7" fmla="*/ 331 h 337"/>
                <a:gd name="T8" fmla="*/ 15 w 721"/>
                <a:gd name="T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337">
                  <a:moveTo>
                    <a:pt x="15" y="337"/>
                  </a:moveTo>
                  <a:lnTo>
                    <a:pt x="721" y="11"/>
                  </a:lnTo>
                  <a:lnTo>
                    <a:pt x="711" y="0"/>
                  </a:lnTo>
                  <a:lnTo>
                    <a:pt x="0" y="331"/>
                  </a:lnTo>
                  <a:lnTo>
                    <a:pt x="15" y="337"/>
                  </a:lnTo>
                  <a:close/>
                </a:path>
              </a:pathLst>
            </a:custGeom>
            <a:solidFill>
              <a:srgbClr val="D69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5280014" y="602820"/>
            <a:ext cx="2085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</a:t>
            </a:r>
            <a:r>
              <a:rPr lang="zh-CN" altLang="en-US" sz="2400" b="1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的现状</a:t>
            </a:r>
            <a:endParaRPr lang="zh-CN" altLang="en-US" sz="2400" b="1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5" name="组合 100"/>
          <p:cNvGrpSpPr/>
          <p:nvPr/>
        </p:nvGrpSpPr>
        <p:grpSpPr>
          <a:xfrm>
            <a:off x="311165" y="227798"/>
            <a:ext cx="451136" cy="539006"/>
            <a:chOff x="5127625" y="1173163"/>
            <a:chExt cx="1336676" cy="1597025"/>
          </a:xfrm>
          <a:solidFill>
            <a:srgbClr val="5AAB31"/>
          </a:solidFill>
        </p:grpSpPr>
        <p:sp>
          <p:nvSpPr>
            <p:cNvPr id="146" name="Freeform 11"/>
            <p:cNvSpPr>
              <a:spLocks noEditPoints="1"/>
            </p:cNvSpPr>
            <p:nvPr/>
          </p:nvSpPr>
          <p:spPr bwMode="auto">
            <a:xfrm>
              <a:off x="5319713" y="1450975"/>
              <a:ext cx="912813" cy="935038"/>
            </a:xfrm>
            <a:custGeom>
              <a:avLst/>
              <a:gdLst>
                <a:gd name="T0" fmla="*/ 20 w 214"/>
                <a:gd name="T1" fmla="*/ 219 h 219"/>
                <a:gd name="T2" fmla="*/ 195 w 214"/>
                <a:gd name="T3" fmla="*/ 219 h 219"/>
                <a:gd name="T4" fmla="*/ 214 w 214"/>
                <a:gd name="T5" fmla="*/ 200 h 219"/>
                <a:gd name="T6" fmla="*/ 214 w 214"/>
                <a:gd name="T7" fmla="*/ 0 h 219"/>
                <a:gd name="T8" fmla="*/ 0 w 214"/>
                <a:gd name="T9" fmla="*/ 0 h 219"/>
                <a:gd name="T10" fmla="*/ 0 w 214"/>
                <a:gd name="T11" fmla="*/ 200 h 219"/>
                <a:gd name="T12" fmla="*/ 20 w 214"/>
                <a:gd name="T13" fmla="*/ 219 h 219"/>
                <a:gd name="T14" fmla="*/ 154 w 214"/>
                <a:gd name="T15" fmla="*/ 19 h 219"/>
                <a:gd name="T16" fmla="*/ 185 w 214"/>
                <a:gd name="T17" fmla="*/ 19 h 219"/>
                <a:gd name="T18" fmla="*/ 185 w 214"/>
                <a:gd name="T19" fmla="*/ 181 h 219"/>
                <a:gd name="T20" fmla="*/ 170 w 214"/>
                <a:gd name="T21" fmla="*/ 196 h 219"/>
                <a:gd name="T22" fmla="*/ 154 w 214"/>
                <a:gd name="T23" fmla="*/ 181 h 219"/>
                <a:gd name="T24" fmla="*/ 154 w 214"/>
                <a:gd name="T25" fmla="*/ 19 h 219"/>
                <a:gd name="T26" fmla="*/ 92 w 214"/>
                <a:gd name="T27" fmla="*/ 19 h 219"/>
                <a:gd name="T28" fmla="*/ 122 w 214"/>
                <a:gd name="T29" fmla="*/ 19 h 219"/>
                <a:gd name="T30" fmla="*/ 122 w 214"/>
                <a:gd name="T31" fmla="*/ 181 h 219"/>
                <a:gd name="T32" fmla="*/ 107 w 214"/>
                <a:gd name="T33" fmla="*/ 196 h 219"/>
                <a:gd name="T34" fmla="*/ 92 w 214"/>
                <a:gd name="T35" fmla="*/ 181 h 219"/>
                <a:gd name="T36" fmla="*/ 92 w 214"/>
                <a:gd name="T37" fmla="*/ 19 h 219"/>
                <a:gd name="T38" fmla="*/ 29 w 214"/>
                <a:gd name="T39" fmla="*/ 19 h 219"/>
                <a:gd name="T40" fmla="*/ 59 w 214"/>
                <a:gd name="T41" fmla="*/ 19 h 219"/>
                <a:gd name="T42" fmla="*/ 59 w 214"/>
                <a:gd name="T43" fmla="*/ 181 h 219"/>
                <a:gd name="T44" fmla="*/ 44 w 214"/>
                <a:gd name="T45" fmla="*/ 196 h 219"/>
                <a:gd name="T46" fmla="*/ 29 w 214"/>
                <a:gd name="T47" fmla="*/ 181 h 219"/>
                <a:gd name="T48" fmla="*/ 29 w 214"/>
                <a:gd name="T49" fmla="*/ 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4" h="219">
                  <a:moveTo>
                    <a:pt x="20" y="219"/>
                  </a:moveTo>
                  <a:cubicBezTo>
                    <a:pt x="195" y="219"/>
                    <a:pt x="195" y="219"/>
                    <a:pt x="195" y="219"/>
                  </a:cubicBezTo>
                  <a:cubicBezTo>
                    <a:pt x="205" y="219"/>
                    <a:pt x="214" y="211"/>
                    <a:pt x="214" y="20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19"/>
                    <a:pt x="20" y="219"/>
                  </a:cubicBezTo>
                  <a:close/>
                  <a:moveTo>
                    <a:pt x="154" y="19"/>
                  </a:moveTo>
                  <a:cubicBezTo>
                    <a:pt x="185" y="19"/>
                    <a:pt x="185" y="19"/>
                    <a:pt x="185" y="19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5" y="189"/>
                    <a:pt x="178" y="196"/>
                    <a:pt x="170" y="196"/>
                  </a:cubicBezTo>
                  <a:cubicBezTo>
                    <a:pt x="161" y="196"/>
                    <a:pt x="154" y="189"/>
                    <a:pt x="154" y="181"/>
                  </a:cubicBezTo>
                  <a:lnTo>
                    <a:pt x="154" y="19"/>
                  </a:lnTo>
                  <a:close/>
                  <a:moveTo>
                    <a:pt x="92" y="19"/>
                  </a:moveTo>
                  <a:cubicBezTo>
                    <a:pt x="122" y="19"/>
                    <a:pt x="122" y="19"/>
                    <a:pt x="122" y="19"/>
                  </a:cubicBezTo>
                  <a:cubicBezTo>
                    <a:pt x="122" y="181"/>
                    <a:pt x="122" y="181"/>
                    <a:pt x="122" y="181"/>
                  </a:cubicBezTo>
                  <a:cubicBezTo>
                    <a:pt x="122" y="189"/>
                    <a:pt x="115" y="196"/>
                    <a:pt x="107" y="196"/>
                  </a:cubicBezTo>
                  <a:cubicBezTo>
                    <a:pt x="99" y="196"/>
                    <a:pt x="92" y="189"/>
                    <a:pt x="92" y="181"/>
                  </a:cubicBezTo>
                  <a:lnTo>
                    <a:pt x="92" y="19"/>
                  </a:lnTo>
                  <a:close/>
                  <a:moveTo>
                    <a:pt x="29" y="19"/>
                  </a:moveTo>
                  <a:cubicBezTo>
                    <a:pt x="59" y="19"/>
                    <a:pt x="59" y="19"/>
                    <a:pt x="59" y="19"/>
                  </a:cubicBezTo>
                  <a:cubicBezTo>
                    <a:pt x="59" y="181"/>
                    <a:pt x="59" y="181"/>
                    <a:pt x="59" y="181"/>
                  </a:cubicBezTo>
                  <a:cubicBezTo>
                    <a:pt x="59" y="189"/>
                    <a:pt x="53" y="196"/>
                    <a:pt x="44" y="196"/>
                  </a:cubicBezTo>
                  <a:cubicBezTo>
                    <a:pt x="36" y="196"/>
                    <a:pt x="29" y="189"/>
                    <a:pt x="29" y="181"/>
                  </a:cubicBezTo>
                  <a:lnTo>
                    <a:pt x="29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5332413" y="1173163"/>
              <a:ext cx="909638" cy="260350"/>
            </a:xfrm>
            <a:custGeom>
              <a:avLst/>
              <a:gdLst>
                <a:gd name="T0" fmla="*/ 213 w 213"/>
                <a:gd name="T1" fmla="*/ 34 h 61"/>
                <a:gd name="T2" fmla="*/ 196 w 213"/>
                <a:gd name="T3" fmla="*/ 17 h 61"/>
                <a:gd name="T4" fmla="*/ 132 w 213"/>
                <a:gd name="T5" fmla="*/ 17 h 61"/>
                <a:gd name="T6" fmla="*/ 132 w 213"/>
                <a:gd name="T7" fmla="*/ 8 h 61"/>
                <a:gd name="T8" fmla="*/ 124 w 213"/>
                <a:gd name="T9" fmla="*/ 0 h 61"/>
                <a:gd name="T10" fmla="*/ 88 w 213"/>
                <a:gd name="T11" fmla="*/ 0 h 61"/>
                <a:gd name="T12" fmla="*/ 80 w 213"/>
                <a:gd name="T13" fmla="*/ 8 h 61"/>
                <a:gd name="T14" fmla="*/ 80 w 213"/>
                <a:gd name="T15" fmla="*/ 17 h 61"/>
                <a:gd name="T16" fmla="*/ 16 w 213"/>
                <a:gd name="T17" fmla="*/ 17 h 61"/>
                <a:gd name="T18" fmla="*/ 0 w 213"/>
                <a:gd name="T19" fmla="*/ 34 h 61"/>
                <a:gd name="T20" fmla="*/ 0 w 213"/>
                <a:gd name="T21" fmla="*/ 61 h 61"/>
                <a:gd name="T22" fmla="*/ 213 w 213"/>
                <a:gd name="T23" fmla="*/ 61 h 61"/>
                <a:gd name="T24" fmla="*/ 213 w 213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61">
                  <a:moveTo>
                    <a:pt x="213" y="34"/>
                  </a:moveTo>
                  <a:cubicBezTo>
                    <a:pt x="213" y="25"/>
                    <a:pt x="206" y="17"/>
                    <a:pt x="196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8"/>
                    <a:pt x="132" y="0"/>
                    <a:pt x="12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0" y="0"/>
                    <a:pt x="80" y="8"/>
                    <a:pt x="80" y="8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7" y="17"/>
                    <a:pt x="0" y="25"/>
                    <a:pt x="0" y="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13" y="61"/>
                    <a:pt x="213" y="61"/>
                    <a:pt x="213" y="61"/>
                  </a:cubicBezTo>
                  <a:lnTo>
                    <a:pt x="213" y="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8" name="Freeform 13"/>
            <p:cNvSpPr>
              <a:spLocks noEditPoints="1"/>
            </p:cNvSpPr>
            <p:nvPr/>
          </p:nvSpPr>
          <p:spPr bwMode="auto">
            <a:xfrm>
              <a:off x="5127625" y="2527300"/>
              <a:ext cx="174625" cy="238125"/>
            </a:xfrm>
            <a:custGeom>
              <a:avLst/>
              <a:gdLst>
                <a:gd name="T0" fmla="*/ 30 w 41"/>
                <a:gd name="T1" fmla="*/ 30 h 56"/>
                <a:gd name="T2" fmla="*/ 30 w 41"/>
                <a:gd name="T3" fmla="*/ 30 h 56"/>
                <a:gd name="T4" fmla="*/ 39 w 41"/>
                <a:gd name="T5" fmla="*/ 16 h 56"/>
                <a:gd name="T6" fmla="*/ 34 w 41"/>
                <a:gd name="T7" fmla="*/ 5 h 56"/>
                <a:gd name="T8" fmla="*/ 16 w 41"/>
                <a:gd name="T9" fmla="*/ 0 h 56"/>
                <a:gd name="T10" fmla="*/ 0 w 41"/>
                <a:gd name="T11" fmla="*/ 1 h 56"/>
                <a:gd name="T12" fmla="*/ 0 w 41"/>
                <a:gd name="T13" fmla="*/ 56 h 56"/>
                <a:gd name="T14" fmla="*/ 12 w 41"/>
                <a:gd name="T15" fmla="*/ 56 h 56"/>
                <a:gd name="T16" fmla="*/ 12 w 41"/>
                <a:gd name="T17" fmla="*/ 34 h 56"/>
                <a:gd name="T18" fmla="*/ 16 w 41"/>
                <a:gd name="T19" fmla="*/ 34 h 56"/>
                <a:gd name="T20" fmla="*/ 25 w 41"/>
                <a:gd name="T21" fmla="*/ 43 h 56"/>
                <a:gd name="T22" fmla="*/ 29 w 41"/>
                <a:gd name="T23" fmla="*/ 56 h 56"/>
                <a:gd name="T24" fmla="*/ 41 w 41"/>
                <a:gd name="T25" fmla="*/ 56 h 56"/>
                <a:gd name="T26" fmla="*/ 37 w 41"/>
                <a:gd name="T27" fmla="*/ 40 h 56"/>
                <a:gd name="T28" fmla="*/ 30 w 41"/>
                <a:gd name="T29" fmla="*/ 30 h 56"/>
                <a:gd name="T30" fmla="*/ 17 w 41"/>
                <a:gd name="T31" fmla="*/ 25 h 56"/>
                <a:gd name="T32" fmla="*/ 12 w 41"/>
                <a:gd name="T33" fmla="*/ 25 h 56"/>
                <a:gd name="T34" fmla="*/ 12 w 41"/>
                <a:gd name="T35" fmla="*/ 10 h 56"/>
                <a:gd name="T36" fmla="*/ 18 w 41"/>
                <a:gd name="T37" fmla="*/ 10 h 56"/>
                <a:gd name="T38" fmla="*/ 27 w 41"/>
                <a:gd name="T39" fmla="*/ 17 h 56"/>
                <a:gd name="T40" fmla="*/ 17 w 41"/>
                <a:gd name="T41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0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4" y="28"/>
                    <a:pt x="39" y="23"/>
                    <a:pt x="39" y="16"/>
                  </a:cubicBezTo>
                  <a:cubicBezTo>
                    <a:pt x="39" y="11"/>
                    <a:pt x="38" y="7"/>
                    <a:pt x="34" y="5"/>
                  </a:cubicBezTo>
                  <a:cubicBezTo>
                    <a:pt x="30" y="2"/>
                    <a:pt x="25" y="0"/>
                    <a:pt x="16" y="0"/>
                  </a:cubicBezTo>
                  <a:cubicBezTo>
                    <a:pt x="10" y="0"/>
                    <a:pt x="4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1" y="34"/>
                    <a:pt x="23" y="36"/>
                    <a:pt x="25" y="43"/>
                  </a:cubicBezTo>
                  <a:cubicBezTo>
                    <a:pt x="26" y="50"/>
                    <a:pt x="28" y="54"/>
                    <a:pt x="29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0" y="54"/>
                    <a:pt x="39" y="47"/>
                    <a:pt x="37" y="40"/>
                  </a:cubicBezTo>
                  <a:cubicBezTo>
                    <a:pt x="36" y="35"/>
                    <a:pt x="34" y="32"/>
                    <a:pt x="30" y="30"/>
                  </a:cubicBezTo>
                  <a:close/>
                  <a:moveTo>
                    <a:pt x="17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5" y="10"/>
                    <a:pt x="18" y="10"/>
                  </a:cubicBezTo>
                  <a:cubicBezTo>
                    <a:pt x="23" y="10"/>
                    <a:pt x="27" y="12"/>
                    <a:pt x="27" y="17"/>
                  </a:cubicBezTo>
                  <a:cubicBezTo>
                    <a:pt x="27" y="22"/>
                    <a:pt x="23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5332413" y="2530475"/>
              <a:ext cx="153988" cy="234950"/>
            </a:xfrm>
            <a:custGeom>
              <a:avLst/>
              <a:gdLst>
                <a:gd name="T0" fmla="*/ 35 w 97"/>
                <a:gd name="T1" fmla="*/ 86 h 148"/>
                <a:gd name="T2" fmla="*/ 89 w 97"/>
                <a:gd name="T3" fmla="*/ 86 h 148"/>
                <a:gd name="T4" fmla="*/ 89 w 97"/>
                <a:gd name="T5" fmla="*/ 57 h 148"/>
                <a:gd name="T6" fmla="*/ 35 w 97"/>
                <a:gd name="T7" fmla="*/ 57 h 148"/>
                <a:gd name="T8" fmla="*/ 35 w 97"/>
                <a:gd name="T9" fmla="*/ 27 h 148"/>
                <a:gd name="T10" fmla="*/ 91 w 97"/>
                <a:gd name="T11" fmla="*/ 27 h 148"/>
                <a:gd name="T12" fmla="*/ 91 w 97"/>
                <a:gd name="T13" fmla="*/ 0 h 148"/>
                <a:gd name="T14" fmla="*/ 0 w 97"/>
                <a:gd name="T15" fmla="*/ 0 h 148"/>
                <a:gd name="T16" fmla="*/ 0 w 97"/>
                <a:gd name="T17" fmla="*/ 148 h 148"/>
                <a:gd name="T18" fmla="*/ 97 w 97"/>
                <a:gd name="T19" fmla="*/ 148 h 148"/>
                <a:gd name="T20" fmla="*/ 97 w 97"/>
                <a:gd name="T21" fmla="*/ 121 h 148"/>
                <a:gd name="T22" fmla="*/ 35 w 97"/>
                <a:gd name="T23" fmla="*/ 121 h 148"/>
                <a:gd name="T24" fmla="*/ 35 w 97"/>
                <a:gd name="T25" fmla="*/ 8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8">
                  <a:moveTo>
                    <a:pt x="35" y="86"/>
                  </a:moveTo>
                  <a:lnTo>
                    <a:pt x="89" y="86"/>
                  </a:lnTo>
                  <a:lnTo>
                    <a:pt x="89" y="57"/>
                  </a:lnTo>
                  <a:lnTo>
                    <a:pt x="35" y="57"/>
                  </a:lnTo>
                  <a:lnTo>
                    <a:pt x="35" y="27"/>
                  </a:lnTo>
                  <a:lnTo>
                    <a:pt x="91" y="27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7" y="148"/>
                  </a:lnTo>
                  <a:lnTo>
                    <a:pt x="97" y="121"/>
                  </a:lnTo>
                  <a:lnTo>
                    <a:pt x="35" y="121"/>
                  </a:lnTo>
                  <a:lnTo>
                    <a:pt x="35" y="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5511800" y="2527300"/>
              <a:ext cx="184150" cy="242888"/>
            </a:xfrm>
            <a:custGeom>
              <a:avLst/>
              <a:gdLst>
                <a:gd name="T0" fmla="*/ 30 w 43"/>
                <a:gd name="T1" fmla="*/ 10 h 57"/>
                <a:gd name="T2" fmla="*/ 41 w 43"/>
                <a:gd name="T3" fmla="*/ 12 h 57"/>
                <a:gd name="T4" fmla="*/ 43 w 43"/>
                <a:gd name="T5" fmla="*/ 2 h 57"/>
                <a:gd name="T6" fmla="*/ 30 w 43"/>
                <a:gd name="T7" fmla="*/ 0 h 57"/>
                <a:gd name="T8" fmla="*/ 0 w 43"/>
                <a:gd name="T9" fmla="*/ 29 h 57"/>
                <a:gd name="T10" fmla="*/ 29 w 43"/>
                <a:gd name="T11" fmla="*/ 57 h 57"/>
                <a:gd name="T12" fmla="*/ 43 w 43"/>
                <a:gd name="T13" fmla="*/ 54 h 57"/>
                <a:gd name="T14" fmla="*/ 41 w 43"/>
                <a:gd name="T15" fmla="*/ 45 h 57"/>
                <a:gd name="T16" fmla="*/ 30 w 43"/>
                <a:gd name="T17" fmla="*/ 46 h 57"/>
                <a:gd name="T18" fmla="*/ 13 w 43"/>
                <a:gd name="T19" fmla="*/ 28 h 57"/>
                <a:gd name="T20" fmla="*/ 30 w 43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57">
                  <a:moveTo>
                    <a:pt x="30" y="10"/>
                  </a:moveTo>
                  <a:cubicBezTo>
                    <a:pt x="35" y="10"/>
                    <a:pt x="38" y="11"/>
                    <a:pt x="41" y="1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1" y="1"/>
                    <a:pt x="36" y="0"/>
                    <a:pt x="30" y="0"/>
                  </a:cubicBezTo>
                  <a:cubicBezTo>
                    <a:pt x="13" y="0"/>
                    <a:pt x="0" y="10"/>
                    <a:pt x="0" y="29"/>
                  </a:cubicBezTo>
                  <a:cubicBezTo>
                    <a:pt x="0" y="45"/>
                    <a:pt x="9" y="57"/>
                    <a:pt x="29" y="57"/>
                  </a:cubicBezTo>
                  <a:cubicBezTo>
                    <a:pt x="35" y="57"/>
                    <a:pt x="40" y="56"/>
                    <a:pt x="43" y="5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8" y="46"/>
                    <a:pt x="34" y="46"/>
                    <a:pt x="30" y="46"/>
                  </a:cubicBezTo>
                  <a:cubicBezTo>
                    <a:pt x="19" y="46"/>
                    <a:pt x="13" y="39"/>
                    <a:pt x="13" y="28"/>
                  </a:cubicBezTo>
                  <a:cubicBezTo>
                    <a:pt x="13" y="16"/>
                    <a:pt x="20" y="10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5711825" y="2530475"/>
              <a:ext cx="204788" cy="234950"/>
            </a:xfrm>
            <a:custGeom>
              <a:avLst/>
              <a:gdLst>
                <a:gd name="T0" fmla="*/ 48 w 48"/>
                <a:gd name="T1" fmla="*/ 0 h 55"/>
                <a:gd name="T2" fmla="*/ 34 w 48"/>
                <a:gd name="T3" fmla="*/ 0 h 55"/>
                <a:gd name="T4" fmla="*/ 28 w 48"/>
                <a:gd name="T5" fmla="*/ 13 h 55"/>
                <a:gd name="T6" fmla="*/ 24 w 48"/>
                <a:gd name="T7" fmla="*/ 24 h 55"/>
                <a:gd name="T8" fmla="*/ 24 w 48"/>
                <a:gd name="T9" fmla="*/ 24 h 55"/>
                <a:gd name="T10" fmla="*/ 20 w 48"/>
                <a:gd name="T11" fmla="*/ 13 h 55"/>
                <a:gd name="T12" fmla="*/ 14 w 48"/>
                <a:gd name="T13" fmla="*/ 0 h 55"/>
                <a:gd name="T14" fmla="*/ 0 w 48"/>
                <a:gd name="T15" fmla="*/ 0 h 55"/>
                <a:gd name="T16" fmla="*/ 17 w 48"/>
                <a:gd name="T17" fmla="*/ 32 h 55"/>
                <a:gd name="T18" fmla="*/ 17 w 48"/>
                <a:gd name="T19" fmla="*/ 55 h 55"/>
                <a:gd name="T20" fmla="*/ 30 w 48"/>
                <a:gd name="T21" fmla="*/ 55 h 55"/>
                <a:gd name="T22" fmla="*/ 30 w 48"/>
                <a:gd name="T23" fmla="*/ 32 h 55"/>
                <a:gd name="T24" fmla="*/ 48 w 4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55">
                  <a:moveTo>
                    <a:pt x="4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7"/>
                    <a:pt x="25" y="20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0"/>
                    <a:pt x="21" y="17"/>
                    <a:pt x="20" y="1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5913438" y="2527300"/>
              <a:ext cx="187325" cy="242888"/>
            </a:xfrm>
            <a:custGeom>
              <a:avLst/>
              <a:gdLst>
                <a:gd name="T0" fmla="*/ 31 w 44"/>
                <a:gd name="T1" fmla="*/ 10 h 57"/>
                <a:gd name="T2" fmla="*/ 42 w 44"/>
                <a:gd name="T3" fmla="*/ 12 h 57"/>
                <a:gd name="T4" fmla="*/ 44 w 44"/>
                <a:gd name="T5" fmla="*/ 2 h 57"/>
                <a:gd name="T6" fmla="*/ 31 w 44"/>
                <a:gd name="T7" fmla="*/ 0 h 57"/>
                <a:gd name="T8" fmla="*/ 1 w 44"/>
                <a:gd name="T9" fmla="*/ 29 h 57"/>
                <a:gd name="T10" fmla="*/ 29 w 44"/>
                <a:gd name="T11" fmla="*/ 57 h 57"/>
                <a:gd name="T12" fmla="*/ 44 w 44"/>
                <a:gd name="T13" fmla="*/ 54 h 57"/>
                <a:gd name="T14" fmla="*/ 42 w 44"/>
                <a:gd name="T15" fmla="*/ 45 h 57"/>
                <a:gd name="T16" fmla="*/ 31 w 44"/>
                <a:gd name="T17" fmla="*/ 46 h 57"/>
                <a:gd name="T18" fmla="*/ 14 w 44"/>
                <a:gd name="T19" fmla="*/ 28 h 57"/>
                <a:gd name="T20" fmla="*/ 31 w 44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1" y="10"/>
                  </a:moveTo>
                  <a:cubicBezTo>
                    <a:pt x="36" y="10"/>
                    <a:pt x="39" y="11"/>
                    <a:pt x="42" y="1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1"/>
                    <a:pt x="37" y="0"/>
                    <a:pt x="31" y="0"/>
                  </a:cubicBezTo>
                  <a:cubicBezTo>
                    <a:pt x="14" y="0"/>
                    <a:pt x="0" y="10"/>
                    <a:pt x="1" y="29"/>
                  </a:cubicBezTo>
                  <a:cubicBezTo>
                    <a:pt x="1" y="45"/>
                    <a:pt x="10" y="57"/>
                    <a:pt x="29" y="57"/>
                  </a:cubicBezTo>
                  <a:cubicBezTo>
                    <a:pt x="36" y="57"/>
                    <a:pt x="41" y="56"/>
                    <a:pt x="44" y="54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9" y="46"/>
                    <a:pt x="35" y="46"/>
                    <a:pt x="31" y="46"/>
                  </a:cubicBezTo>
                  <a:cubicBezTo>
                    <a:pt x="20" y="46"/>
                    <a:pt x="14" y="39"/>
                    <a:pt x="14" y="28"/>
                  </a:cubicBezTo>
                  <a:cubicBezTo>
                    <a:pt x="14" y="16"/>
                    <a:pt x="21" y="10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3" name="Freeform 18"/>
            <p:cNvSpPr>
              <a:spLocks/>
            </p:cNvSpPr>
            <p:nvPr/>
          </p:nvSpPr>
          <p:spPr bwMode="auto">
            <a:xfrm>
              <a:off x="6135688" y="2530475"/>
              <a:ext cx="144463" cy="234950"/>
            </a:xfrm>
            <a:custGeom>
              <a:avLst/>
              <a:gdLst>
                <a:gd name="T0" fmla="*/ 32 w 91"/>
                <a:gd name="T1" fmla="*/ 119 h 148"/>
                <a:gd name="T2" fmla="*/ 32 w 91"/>
                <a:gd name="T3" fmla="*/ 0 h 148"/>
                <a:gd name="T4" fmla="*/ 0 w 91"/>
                <a:gd name="T5" fmla="*/ 0 h 148"/>
                <a:gd name="T6" fmla="*/ 0 w 91"/>
                <a:gd name="T7" fmla="*/ 148 h 148"/>
                <a:gd name="T8" fmla="*/ 91 w 91"/>
                <a:gd name="T9" fmla="*/ 148 h 148"/>
                <a:gd name="T10" fmla="*/ 91 w 91"/>
                <a:gd name="T11" fmla="*/ 119 h 148"/>
                <a:gd name="T12" fmla="*/ 32 w 91"/>
                <a:gd name="T13" fmla="*/ 1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48">
                  <a:moveTo>
                    <a:pt x="32" y="119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1" y="148"/>
                  </a:lnTo>
                  <a:lnTo>
                    <a:pt x="91" y="119"/>
                  </a:lnTo>
                  <a:lnTo>
                    <a:pt x="32" y="1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6313488" y="2530475"/>
              <a:ext cx="150813" cy="234950"/>
            </a:xfrm>
            <a:custGeom>
              <a:avLst/>
              <a:gdLst>
                <a:gd name="T0" fmla="*/ 33 w 95"/>
                <a:gd name="T1" fmla="*/ 121 h 148"/>
                <a:gd name="T2" fmla="*/ 33 w 95"/>
                <a:gd name="T3" fmla="*/ 86 h 148"/>
                <a:gd name="T4" fmla="*/ 89 w 95"/>
                <a:gd name="T5" fmla="*/ 86 h 148"/>
                <a:gd name="T6" fmla="*/ 89 w 95"/>
                <a:gd name="T7" fmla="*/ 57 h 148"/>
                <a:gd name="T8" fmla="*/ 33 w 95"/>
                <a:gd name="T9" fmla="*/ 57 h 148"/>
                <a:gd name="T10" fmla="*/ 33 w 95"/>
                <a:gd name="T11" fmla="*/ 27 h 148"/>
                <a:gd name="T12" fmla="*/ 92 w 95"/>
                <a:gd name="T13" fmla="*/ 27 h 148"/>
                <a:gd name="T14" fmla="*/ 92 w 95"/>
                <a:gd name="T15" fmla="*/ 0 h 148"/>
                <a:gd name="T16" fmla="*/ 0 w 95"/>
                <a:gd name="T17" fmla="*/ 0 h 148"/>
                <a:gd name="T18" fmla="*/ 0 w 95"/>
                <a:gd name="T19" fmla="*/ 148 h 148"/>
                <a:gd name="T20" fmla="*/ 95 w 95"/>
                <a:gd name="T21" fmla="*/ 148 h 148"/>
                <a:gd name="T22" fmla="*/ 95 w 95"/>
                <a:gd name="T23" fmla="*/ 121 h 148"/>
                <a:gd name="T24" fmla="*/ 33 w 95"/>
                <a:gd name="T25" fmla="*/ 12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48">
                  <a:moveTo>
                    <a:pt x="33" y="121"/>
                  </a:moveTo>
                  <a:lnTo>
                    <a:pt x="33" y="86"/>
                  </a:lnTo>
                  <a:lnTo>
                    <a:pt x="89" y="86"/>
                  </a:lnTo>
                  <a:lnTo>
                    <a:pt x="89" y="57"/>
                  </a:lnTo>
                  <a:lnTo>
                    <a:pt x="33" y="57"/>
                  </a:lnTo>
                  <a:lnTo>
                    <a:pt x="33" y="27"/>
                  </a:lnTo>
                  <a:lnTo>
                    <a:pt x="92" y="27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5" y="148"/>
                  </a:lnTo>
                  <a:lnTo>
                    <a:pt x="95" y="121"/>
                  </a:lnTo>
                  <a:lnTo>
                    <a:pt x="33" y="1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pic>
        <p:nvPicPr>
          <p:cNvPr id="155" name="淘宝网chenying0907出品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909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61978" y="1639876"/>
            <a:ext cx="4790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Tx/>
              <a:buNone/>
            </a:pPr>
            <a:r>
              <a:rPr lang="zh-CN" altLang="en-US" sz="16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它们通常是先被送到堆放场，然后再送去填埋。 垃圾填埋的费用是非常高昂的，处理一吨垃圾的费用约为</a:t>
            </a:r>
            <a:r>
              <a:rPr lang="en-US" altLang="zh-CN" sz="16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元至</a:t>
            </a:r>
            <a:r>
              <a:rPr lang="en-US" altLang="zh-CN" sz="16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60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元人民币。人们大量地消耗资源，大规模生产，大量地消费，又大量地产生着废弃物。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13991" y="981834"/>
            <a:ext cx="2085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垃圾的去向</a:t>
            </a:r>
          </a:p>
        </p:txBody>
      </p:sp>
      <p:pic>
        <p:nvPicPr>
          <p:cNvPr id="6" name="淘宝网chenying0907出品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197" y="365125"/>
            <a:ext cx="1727078" cy="154601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44179" y="5023"/>
            <a:ext cx="1022606" cy="3163822"/>
            <a:chOff x="14116050" y="214313"/>
            <a:chExt cx="1843088" cy="5702299"/>
          </a:xfrm>
          <a:effectLst>
            <a:outerShdw blurRad="114300" dist="63500" dir="10200000" sx="101000" sy="101000" algn="tr" rotWithShape="0">
              <a:prstClr val="black">
                <a:alpha val="87000"/>
              </a:prstClr>
            </a:outerShdw>
          </a:effectLst>
        </p:grpSpPr>
        <p:sp>
          <p:nvSpPr>
            <p:cNvPr id="20" name="Freeform 14"/>
            <p:cNvSpPr/>
            <p:nvPr/>
          </p:nvSpPr>
          <p:spPr bwMode="auto">
            <a:xfrm>
              <a:off x="15474950" y="5116513"/>
              <a:ext cx="134938" cy="47625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45" y="9"/>
                </a:cxn>
                <a:cxn ang="0">
                  <a:pos x="9" y="12"/>
                </a:cxn>
                <a:cxn ang="0">
                  <a:pos x="0" y="9"/>
                </a:cxn>
              </a:cxnLst>
              <a:rect l="0" t="0" r="r" b="b"/>
              <a:pathLst>
                <a:path w="45" h="16">
                  <a:moveTo>
                    <a:pt x="0" y="9"/>
                  </a:moveTo>
                  <a:cubicBezTo>
                    <a:pt x="12" y="0"/>
                    <a:pt x="31" y="10"/>
                    <a:pt x="45" y="9"/>
                  </a:cubicBezTo>
                  <a:cubicBezTo>
                    <a:pt x="39" y="16"/>
                    <a:pt x="20" y="10"/>
                    <a:pt x="9" y="12"/>
                  </a:cubicBezTo>
                  <a:cubicBezTo>
                    <a:pt x="9" y="8"/>
                    <a:pt x="4" y="9"/>
                    <a:pt x="0" y="9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14311313" y="5181600"/>
              <a:ext cx="88900" cy="23812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30" y="5"/>
                </a:cxn>
                <a:cxn ang="0">
                  <a:pos x="27" y="8"/>
                </a:cxn>
                <a:cxn ang="0">
                  <a:pos x="12" y="8"/>
                </a:cxn>
                <a:cxn ang="0">
                  <a:pos x="0" y="5"/>
                </a:cxn>
              </a:cxnLst>
              <a:rect l="0" t="0" r="r" b="b"/>
              <a:pathLst>
                <a:path w="30" h="8">
                  <a:moveTo>
                    <a:pt x="0" y="5"/>
                  </a:moveTo>
                  <a:cubicBezTo>
                    <a:pt x="3" y="0"/>
                    <a:pt x="27" y="0"/>
                    <a:pt x="30" y="5"/>
                  </a:cubicBezTo>
                  <a:cubicBezTo>
                    <a:pt x="28" y="5"/>
                    <a:pt x="26" y="5"/>
                    <a:pt x="27" y="8"/>
                  </a:cubicBezTo>
                  <a:cubicBezTo>
                    <a:pt x="22" y="8"/>
                    <a:pt x="17" y="8"/>
                    <a:pt x="12" y="8"/>
                  </a:cubicBezTo>
                  <a:cubicBezTo>
                    <a:pt x="11" y="4"/>
                    <a:pt x="4" y="6"/>
                    <a:pt x="0" y="5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15295563" y="5370513"/>
              <a:ext cx="98425" cy="1428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33" y="5"/>
                </a:cxn>
                <a:cxn ang="0">
                  <a:pos x="0" y="5"/>
                </a:cxn>
              </a:cxnLst>
              <a:rect l="0" t="0" r="r" b="b"/>
              <a:pathLst>
                <a:path w="33" h="5">
                  <a:moveTo>
                    <a:pt x="0" y="5"/>
                  </a:moveTo>
                  <a:cubicBezTo>
                    <a:pt x="4" y="0"/>
                    <a:pt x="29" y="0"/>
                    <a:pt x="33" y="5"/>
                  </a:cubicBezTo>
                  <a:cubicBezTo>
                    <a:pt x="22" y="5"/>
                    <a:pt x="11" y="5"/>
                    <a:pt x="0" y="5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15538450" y="5716588"/>
              <a:ext cx="115888" cy="238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4" y="0"/>
                </a:cxn>
                <a:cxn ang="0">
                  <a:pos x="39" y="3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39" h="8">
                  <a:moveTo>
                    <a:pt x="6" y="0"/>
                  </a:moveTo>
                  <a:cubicBezTo>
                    <a:pt x="12" y="0"/>
                    <a:pt x="18" y="0"/>
                    <a:pt x="24" y="0"/>
                  </a:cubicBezTo>
                  <a:cubicBezTo>
                    <a:pt x="23" y="7"/>
                    <a:pt x="35" y="1"/>
                    <a:pt x="39" y="3"/>
                  </a:cubicBezTo>
                  <a:cubicBezTo>
                    <a:pt x="33" y="8"/>
                    <a:pt x="6" y="8"/>
                    <a:pt x="0" y="3"/>
                  </a:cubicBezTo>
                  <a:cubicBezTo>
                    <a:pt x="2" y="2"/>
                    <a:pt x="6" y="3"/>
                    <a:pt x="6" y="0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15251113" y="5797550"/>
              <a:ext cx="125413" cy="142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0"/>
                </a:cxn>
                <a:cxn ang="0">
                  <a:pos x="0" y="0"/>
                </a:cxn>
              </a:cxnLst>
              <a:rect l="0" t="0" r="r" b="b"/>
              <a:pathLst>
                <a:path w="42" h="5">
                  <a:moveTo>
                    <a:pt x="0" y="0"/>
                  </a:moveTo>
                  <a:cubicBezTo>
                    <a:pt x="14" y="0"/>
                    <a:pt x="28" y="0"/>
                    <a:pt x="42" y="0"/>
                  </a:cubicBezTo>
                  <a:cubicBezTo>
                    <a:pt x="35" y="5"/>
                    <a:pt x="7" y="5"/>
                    <a:pt x="0" y="0"/>
                  </a:cubicBezTo>
                  <a:close/>
                </a:path>
              </a:pathLst>
            </a:custGeom>
            <a:solidFill>
              <a:srgbClr val="E5EEF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14454188" y="5815013"/>
              <a:ext cx="98425" cy="34925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33" y="3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6" y="3"/>
                </a:cxn>
              </a:cxnLst>
              <a:rect l="0" t="0" r="r" b="b"/>
              <a:pathLst>
                <a:path w="33" h="12">
                  <a:moveTo>
                    <a:pt x="6" y="3"/>
                  </a:moveTo>
                  <a:cubicBezTo>
                    <a:pt x="15" y="3"/>
                    <a:pt x="24" y="3"/>
                    <a:pt x="33" y="3"/>
                  </a:cubicBezTo>
                  <a:cubicBezTo>
                    <a:pt x="32" y="12"/>
                    <a:pt x="10" y="0"/>
                    <a:pt x="9" y="9"/>
                  </a:cubicBezTo>
                  <a:cubicBezTo>
                    <a:pt x="5" y="9"/>
                    <a:pt x="1" y="9"/>
                    <a:pt x="0" y="6"/>
                  </a:cubicBezTo>
                  <a:cubicBezTo>
                    <a:pt x="2" y="5"/>
                    <a:pt x="6" y="6"/>
                    <a:pt x="6" y="3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14928850" y="4900613"/>
              <a:ext cx="160338" cy="26987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4" y="6"/>
                </a:cxn>
                <a:cxn ang="0">
                  <a:pos x="0" y="9"/>
                </a:cxn>
              </a:cxnLst>
              <a:rect l="0" t="0" r="r" b="b"/>
              <a:pathLst>
                <a:path w="54" h="9">
                  <a:moveTo>
                    <a:pt x="0" y="9"/>
                  </a:moveTo>
                  <a:cubicBezTo>
                    <a:pt x="10" y="2"/>
                    <a:pt x="41" y="0"/>
                    <a:pt x="54" y="6"/>
                  </a:cubicBezTo>
                  <a:cubicBezTo>
                    <a:pt x="34" y="5"/>
                    <a:pt x="16" y="6"/>
                    <a:pt x="0" y="9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14116050" y="214313"/>
              <a:ext cx="1843088" cy="5702299"/>
            </a:xfrm>
            <a:custGeom>
              <a:avLst/>
              <a:gdLst/>
              <a:ahLst/>
              <a:cxnLst>
                <a:cxn ang="0">
                  <a:pos x="308" y="0"/>
                </a:cxn>
                <a:cxn ang="0">
                  <a:pos x="308" y="420"/>
                </a:cxn>
                <a:cxn ang="0">
                  <a:pos x="305" y="513"/>
                </a:cxn>
                <a:cxn ang="0">
                  <a:pos x="308" y="1563"/>
                </a:cxn>
                <a:cxn ang="0">
                  <a:pos x="425" y="1605"/>
                </a:cxn>
                <a:cxn ang="0">
                  <a:pos x="521" y="1647"/>
                </a:cxn>
                <a:cxn ang="0">
                  <a:pos x="476" y="1860"/>
                </a:cxn>
                <a:cxn ang="0">
                  <a:pos x="209" y="1869"/>
                </a:cxn>
                <a:cxn ang="0">
                  <a:pos x="110" y="1896"/>
                </a:cxn>
                <a:cxn ang="0">
                  <a:pos x="47" y="1854"/>
                </a:cxn>
                <a:cxn ang="0">
                  <a:pos x="5" y="1749"/>
                </a:cxn>
                <a:cxn ang="0">
                  <a:pos x="197" y="1611"/>
                </a:cxn>
                <a:cxn ang="0">
                  <a:pos x="293" y="1518"/>
                </a:cxn>
                <a:cxn ang="0">
                  <a:pos x="293" y="1455"/>
                </a:cxn>
                <a:cxn ang="0">
                  <a:pos x="296" y="438"/>
                </a:cxn>
                <a:cxn ang="0">
                  <a:pos x="296" y="288"/>
                </a:cxn>
                <a:cxn ang="0">
                  <a:pos x="296" y="99"/>
                </a:cxn>
                <a:cxn ang="0">
                  <a:pos x="299" y="0"/>
                </a:cxn>
                <a:cxn ang="0">
                  <a:pos x="206" y="1626"/>
                </a:cxn>
                <a:cxn ang="0">
                  <a:pos x="212" y="1638"/>
                </a:cxn>
                <a:cxn ang="0">
                  <a:pos x="338" y="1575"/>
                </a:cxn>
                <a:cxn ang="0">
                  <a:pos x="272" y="1578"/>
                </a:cxn>
                <a:cxn ang="0">
                  <a:pos x="113" y="1683"/>
                </a:cxn>
                <a:cxn ang="0">
                  <a:pos x="107" y="1671"/>
                </a:cxn>
                <a:cxn ang="0">
                  <a:pos x="65" y="1668"/>
                </a:cxn>
                <a:cxn ang="0">
                  <a:pos x="77" y="1671"/>
                </a:cxn>
                <a:cxn ang="0">
                  <a:pos x="41" y="1782"/>
                </a:cxn>
                <a:cxn ang="0">
                  <a:pos x="47" y="1800"/>
                </a:cxn>
                <a:cxn ang="0">
                  <a:pos x="41" y="1782"/>
                </a:cxn>
                <a:cxn ang="0">
                  <a:pos x="44" y="1803"/>
                </a:cxn>
                <a:cxn ang="0">
                  <a:pos x="122" y="1884"/>
                </a:cxn>
                <a:cxn ang="0">
                  <a:pos x="224" y="1857"/>
                </a:cxn>
                <a:cxn ang="0">
                  <a:pos x="146" y="1878"/>
                </a:cxn>
                <a:cxn ang="0">
                  <a:pos x="236" y="1872"/>
                </a:cxn>
                <a:cxn ang="0">
                  <a:pos x="332" y="1851"/>
                </a:cxn>
                <a:cxn ang="0">
                  <a:pos x="329" y="1842"/>
                </a:cxn>
                <a:cxn ang="0">
                  <a:pos x="482" y="1842"/>
                </a:cxn>
                <a:cxn ang="0">
                  <a:pos x="464" y="1749"/>
                </a:cxn>
                <a:cxn ang="0">
                  <a:pos x="380" y="1869"/>
                </a:cxn>
                <a:cxn ang="0">
                  <a:pos x="476" y="1845"/>
                </a:cxn>
                <a:cxn ang="0">
                  <a:pos x="554" y="1695"/>
                </a:cxn>
                <a:cxn ang="0">
                  <a:pos x="551" y="1698"/>
                </a:cxn>
                <a:cxn ang="0">
                  <a:pos x="482" y="1842"/>
                </a:cxn>
                <a:cxn ang="0">
                  <a:pos x="500" y="1650"/>
                </a:cxn>
                <a:cxn ang="0">
                  <a:pos x="437" y="1659"/>
                </a:cxn>
                <a:cxn ang="0">
                  <a:pos x="434" y="1668"/>
                </a:cxn>
                <a:cxn ang="0">
                  <a:pos x="395" y="1731"/>
                </a:cxn>
                <a:cxn ang="0">
                  <a:pos x="410" y="1785"/>
                </a:cxn>
                <a:cxn ang="0">
                  <a:pos x="437" y="1731"/>
                </a:cxn>
                <a:cxn ang="0">
                  <a:pos x="395" y="1731"/>
                </a:cxn>
                <a:cxn ang="0">
                  <a:pos x="128" y="1773"/>
                </a:cxn>
                <a:cxn ang="0">
                  <a:pos x="122" y="1788"/>
                </a:cxn>
              </a:cxnLst>
              <a:rect l="0" t="0" r="r" b="b"/>
              <a:pathLst>
                <a:path w="617" h="1909">
                  <a:moveTo>
                    <a:pt x="299" y="0"/>
                  </a:moveTo>
                  <a:cubicBezTo>
                    <a:pt x="302" y="0"/>
                    <a:pt x="305" y="0"/>
                    <a:pt x="308" y="0"/>
                  </a:cubicBezTo>
                  <a:cubicBezTo>
                    <a:pt x="308" y="127"/>
                    <a:pt x="308" y="254"/>
                    <a:pt x="308" y="381"/>
                  </a:cubicBezTo>
                  <a:cubicBezTo>
                    <a:pt x="308" y="394"/>
                    <a:pt x="308" y="407"/>
                    <a:pt x="308" y="420"/>
                  </a:cubicBezTo>
                  <a:cubicBezTo>
                    <a:pt x="308" y="432"/>
                    <a:pt x="308" y="444"/>
                    <a:pt x="308" y="456"/>
                  </a:cubicBezTo>
                  <a:cubicBezTo>
                    <a:pt x="301" y="469"/>
                    <a:pt x="307" y="495"/>
                    <a:pt x="305" y="513"/>
                  </a:cubicBezTo>
                  <a:cubicBezTo>
                    <a:pt x="305" y="757"/>
                    <a:pt x="305" y="1001"/>
                    <a:pt x="305" y="1245"/>
                  </a:cubicBezTo>
                  <a:cubicBezTo>
                    <a:pt x="307" y="1350"/>
                    <a:pt x="301" y="1463"/>
                    <a:pt x="308" y="1563"/>
                  </a:cubicBezTo>
                  <a:cubicBezTo>
                    <a:pt x="315" y="1563"/>
                    <a:pt x="322" y="1563"/>
                    <a:pt x="329" y="1563"/>
                  </a:cubicBezTo>
                  <a:cubicBezTo>
                    <a:pt x="367" y="1572"/>
                    <a:pt x="402" y="1582"/>
                    <a:pt x="425" y="1605"/>
                  </a:cubicBezTo>
                  <a:cubicBezTo>
                    <a:pt x="437" y="1617"/>
                    <a:pt x="438" y="1633"/>
                    <a:pt x="452" y="1638"/>
                  </a:cubicBezTo>
                  <a:cubicBezTo>
                    <a:pt x="480" y="1647"/>
                    <a:pt x="498" y="1638"/>
                    <a:pt x="521" y="1647"/>
                  </a:cubicBezTo>
                  <a:cubicBezTo>
                    <a:pt x="603" y="1680"/>
                    <a:pt x="617" y="1839"/>
                    <a:pt x="509" y="1857"/>
                  </a:cubicBezTo>
                  <a:cubicBezTo>
                    <a:pt x="499" y="1859"/>
                    <a:pt x="481" y="1853"/>
                    <a:pt x="476" y="1860"/>
                  </a:cubicBezTo>
                  <a:cubicBezTo>
                    <a:pt x="449" y="1895"/>
                    <a:pt x="377" y="1890"/>
                    <a:pt x="335" y="1872"/>
                  </a:cubicBezTo>
                  <a:cubicBezTo>
                    <a:pt x="310" y="1892"/>
                    <a:pt x="236" y="1909"/>
                    <a:pt x="209" y="1869"/>
                  </a:cubicBezTo>
                  <a:cubicBezTo>
                    <a:pt x="190" y="1877"/>
                    <a:pt x="184" y="1898"/>
                    <a:pt x="155" y="1896"/>
                  </a:cubicBezTo>
                  <a:cubicBezTo>
                    <a:pt x="140" y="1896"/>
                    <a:pt x="125" y="1896"/>
                    <a:pt x="110" y="1896"/>
                  </a:cubicBezTo>
                  <a:cubicBezTo>
                    <a:pt x="106" y="1896"/>
                    <a:pt x="102" y="1896"/>
                    <a:pt x="98" y="1896"/>
                  </a:cubicBezTo>
                  <a:cubicBezTo>
                    <a:pt x="84" y="1887"/>
                    <a:pt x="61" y="1876"/>
                    <a:pt x="47" y="1854"/>
                  </a:cubicBezTo>
                  <a:cubicBezTo>
                    <a:pt x="40" y="1842"/>
                    <a:pt x="40" y="1824"/>
                    <a:pt x="32" y="1806"/>
                  </a:cubicBezTo>
                  <a:cubicBezTo>
                    <a:pt x="21" y="1782"/>
                    <a:pt x="7" y="1768"/>
                    <a:pt x="5" y="1749"/>
                  </a:cubicBezTo>
                  <a:cubicBezTo>
                    <a:pt x="0" y="1694"/>
                    <a:pt x="31" y="1652"/>
                    <a:pt x="95" y="1653"/>
                  </a:cubicBezTo>
                  <a:cubicBezTo>
                    <a:pt x="103" y="1616"/>
                    <a:pt x="155" y="1585"/>
                    <a:pt x="197" y="1611"/>
                  </a:cubicBezTo>
                  <a:cubicBezTo>
                    <a:pt x="226" y="1592"/>
                    <a:pt x="246" y="1564"/>
                    <a:pt x="293" y="1563"/>
                  </a:cubicBezTo>
                  <a:cubicBezTo>
                    <a:pt x="293" y="1548"/>
                    <a:pt x="293" y="1533"/>
                    <a:pt x="293" y="1518"/>
                  </a:cubicBezTo>
                  <a:cubicBezTo>
                    <a:pt x="298" y="1507"/>
                    <a:pt x="298" y="1475"/>
                    <a:pt x="293" y="1464"/>
                  </a:cubicBezTo>
                  <a:cubicBezTo>
                    <a:pt x="293" y="1461"/>
                    <a:pt x="293" y="1458"/>
                    <a:pt x="293" y="1455"/>
                  </a:cubicBezTo>
                  <a:cubicBezTo>
                    <a:pt x="300" y="1390"/>
                    <a:pt x="294" y="1312"/>
                    <a:pt x="296" y="1242"/>
                  </a:cubicBezTo>
                  <a:cubicBezTo>
                    <a:pt x="296" y="974"/>
                    <a:pt x="296" y="706"/>
                    <a:pt x="296" y="438"/>
                  </a:cubicBezTo>
                  <a:cubicBezTo>
                    <a:pt x="296" y="413"/>
                    <a:pt x="296" y="388"/>
                    <a:pt x="296" y="363"/>
                  </a:cubicBezTo>
                  <a:cubicBezTo>
                    <a:pt x="296" y="338"/>
                    <a:pt x="296" y="313"/>
                    <a:pt x="296" y="288"/>
                  </a:cubicBezTo>
                  <a:cubicBezTo>
                    <a:pt x="296" y="239"/>
                    <a:pt x="296" y="190"/>
                    <a:pt x="296" y="141"/>
                  </a:cubicBezTo>
                  <a:cubicBezTo>
                    <a:pt x="296" y="127"/>
                    <a:pt x="296" y="113"/>
                    <a:pt x="296" y="99"/>
                  </a:cubicBezTo>
                  <a:cubicBezTo>
                    <a:pt x="296" y="89"/>
                    <a:pt x="296" y="79"/>
                    <a:pt x="296" y="69"/>
                  </a:cubicBezTo>
                  <a:cubicBezTo>
                    <a:pt x="303" y="52"/>
                    <a:pt x="297" y="22"/>
                    <a:pt x="299" y="0"/>
                  </a:cubicBezTo>
                  <a:close/>
                  <a:moveTo>
                    <a:pt x="272" y="1578"/>
                  </a:moveTo>
                  <a:cubicBezTo>
                    <a:pt x="236" y="1580"/>
                    <a:pt x="223" y="1605"/>
                    <a:pt x="206" y="1626"/>
                  </a:cubicBezTo>
                  <a:cubicBezTo>
                    <a:pt x="188" y="1605"/>
                    <a:pt x="118" y="1612"/>
                    <a:pt x="122" y="1638"/>
                  </a:cubicBezTo>
                  <a:cubicBezTo>
                    <a:pt x="139" y="1611"/>
                    <a:pt x="193" y="1619"/>
                    <a:pt x="212" y="1638"/>
                  </a:cubicBezTo>
                  <a:cubicBezTo>
                    <a:pt x="219" y="1602"/>
                    <a:pt x="245" y="1585"/>
                    <a:pt x="284" y="1581"/>
                  </a:cubicBezTo>
                  <a:cubicBezTo>
                    <a:pt x="302" y="1580"/>
                    <a:pt x="375" y="1585"/>
                    <a:pt x="338" y="1575"/>
                  </a:cubicBezTo>
                  <a:cubicBezTo>
                    <a:pt x="334" y="1575"/>
                    <a:pt x="330" y="1575"/>
                    <a:pt x="326" y="1575"/>
                  </a:cubicBezTo>
                  <a:cubicBezTo>
                    <a:pt x="313" y="1569"/>
                    <a:pt x="282" y="1571"/>
                    <a:pt x="272" y="1578"/>
                  </a:cubicBezTo>
                  <a:close/>
                  <a:moveTo>
                    <a:pt x="92" y="1671"/>
                  </a:moveTo>
                  <a:cubicBezTo>
                    <a:pt x="100" y="1674"/>
                    <a:pt x="107" y="1678"/>
                    <a:pt x="113" y="1683"/>
                  </a:cubicBezTo>
                  <a:cubicBezTo>
                    <a:pt x="103" y="1670"/>
                    <a:pt x="121" y="1653"/>
                    <a:pt x="113" y="1644"/>
                  </a:cubicBezTo>
                  <a:cubicBezTo>
                    <a:pt x="109" y="1651"/>
                    <a:pt x="105" y="1658"/>
                    <a:pt x="107" y="1671"/>
                  </a:cubicBezTo>
                  <a:cubicBezTo>
                    <a:pt x="103" y="1670"/>
                    <a:pt x="101" y="1667"/>
                    <a:pt x="95" y="1668"/>
                  </a:cubicBezTo>
                  <a:cubicBezTo>
                    <a:pt x="92" y="1663"/>
                    <a:pt x="68" y="1663"/>
                    <a:pt x="65" y="1668"/>
                  </a:cubicBezTo>
                  <a:cubicBezTo>
                    <a:pt x="38" y="1671"/>
                    <a:pt x="20" y="1699"/>
                    <a:pt x="20" y="1719"/>
                  </a:cubicBezTo>
                  <a:cubicBezTo>
                    <a:pt x="31" y="1695"/>
                    <a:pt x="46" y="1675"/>
                    <a:pt x="77" y="1671"/>
                  </a:cubicBezTo>
                  <a:cubicBezTo>
                    <a:pt x="82" y="1671"/>
                    <a:pt x="87" y="1671"/>
                    <a:pt x="92" y="1671"/>
                  </a:cubicBezTo>
                  <a:close/>
                  <a:moveTo>
                    <a:pt x="41" y="1782"/>
                  </a:moveTo>
                  <a:cubicBezTo>
                    <a:pt x="26" y="1775"/>
                    <a:pt x="24" y="1755"/>
                    <a:pt x="17" y="1740"/>
                  </a:cubicBezTo>
                  <a:cubicBezTo>
                    <a:pt x="7" y="1769"/>
                    <a:pt x="37" y="1781"/>
                    <a:pt x="47" y="1800"/>
                  </a:cubicBezTo>
                  <a:cubicBezTo>
                    <a:pt x="43" y="1759"/>
                    <a:pt x="80" y="1749"/>
                    <a:pt x="110" y="1752"/>
                  </a:cubicBezTo>
                  <a:cubicBezTo>
                    <a:pt x="75" y="1739"/>
                    <a:pt x="49" y="1758"/>
                    <a:pt x="41" y="1782"/>
                  </a:cubicBezTo>
                  <a:close/>
                  <a:moveTo>
                    <a:pt x="119" y="1878"/>
                  </a:moveTo>
                  <a:cubicBezTo>
                    <a:pt x="75" y="1872"/>
                    <a:pt x="57" y="1840"/>
                    <a:pt x="44" y="1803"/>
                  </a:cubicBezTo>
                  <a:cubicBezTo>
                    <a:pt x="47" y="1849"/>
                    <a:pt x="73" y="1872"/>
                    <a:pt x="113" y="1881"/>
                  </a:cubicBezTo>
                  <a:cubicBezTo>
                    <a:pt x="114" y="1884"/>
                    <a:pt x="118" y="1884"/>
                    <a:pt x="122" y="1884"/>
                  </a:cubicBezTo>
                  <a:cubicBezTo>
                    <a:pt x="170" y="1890"/>
                    <a:pt x="186" y="1864"/>
                    <a:pt x="212" y="1848"/>
                  </a:cubicBezTo>
                  <a:cubicBezTo>
                    <a:pt x="214" y="1852"/>
                    <a:pt x="219" y="1866"/>
                    <a:pt x="224" y="1857"/>
                  </a:cubicBezTo>
                  <a:cubicBezTo>
                    <a:pt x="216" y="1853"/>
                    <a:pt x="215" y="1842"/>
                    <a:pt x="209" y="1836"/>
                  </a:cubicBezTo>
                  <a:cubicBezTo>
                    <a:pt x="194" y="1856"/>
                    <a:pt x="174" y="1871"/>
                    <a:pt x="146" y="1878"/>
                  </a:cubicBezTo>
                  <a:cubicBezTo>
                    <a:pt x="137" y="1878"/>
                    <a:pt x="128" y="1878"/>
                    <a:pt x="119" y="1878"/>
                  </a:cubicBezTo>
                  <a:close/>
                  <a:moveTo>
                    <a:pt x="236" y="1872"/>
                  </a:moveTo>
                  <a:cubicBezTo>
                    <a:pt x="248" y="1877"/>
                    <a:pt x="274" y="1882"/>
                    <a:pt x="293" y="1878"/>
                  </a:cubicBezTo>
                  <a:cubicBezTo>
                    <a:pt x="313" y="1874"/>
                    <a:pt x="322" y="1852"/>
                    <a:pt x="332" y="1851"/>
                  </a:cubicBezTo>
                  <a:cubicBezTo>
                    <a:pt x="339" y="1850"/>
                    <a:pt x="352" y="1876"/>
                    <a:pt x="356" y="1863"/>
                  </a:cubicBezTo>
                  <a:cubicBezTo>
                    <a:pt x="342" y="1861"/>
                    <a:pt x="337" y="1850"/>
                    <a:pt x="329" y="1842"/>
                  </a:cubicBezTo>
                  <a:cubicBezTo>
                    <a:pt x="318" y="1872"/>
                    <a:pt x="266" y="1879"/>
                    <a:pt x="236" y="1872"/>
                  </a:cubicBezTo>
                  <a:close/>
                  <a:moveTo>
                    <a:pt x="482" y="1842"/>
                  </a:moveTo>
                  <a:cubicBezTo>
                    <a:pt x="479" y="1842"/>
                    <a:pt x="476" y="1842"/>
                    <a:pt x="473" y="1842"/>
                  </a:cubicBezTo>
                  <a:cubicBezTo>
                    <a:pt x="479" y="1816"/>
                    <a:pt x="488" y="1762"/>
                    <a:pt x="464" y="1749"/>
                  </a:cubicBezTo>
                  <a:cubicBezTo>
                    <a:pt x="494" y="1804"/>
                    <a:pt x="464" y="1868"/>
                    <a:pt x="401" y="1866"/>
                  </a:cubicBezTo>
                  <a:cubicBezTo>
                    <a:pt x="388" y="1864"/>
                    <a:pt x="347" y="1868"/>
                    <a:pt x="380" y="1869"/>
                  </a:cubicBezTo>
                  <a:cubicBezTo>
                    <a:pt x="387" y="1874"/>
                    <a:pt x="415" y="1874"/>
                    <a:pt x="422" y="1869"/>
                  </a:cubicBezTo>
                  <a:cubicBezTo>
                    <a:pt x="449" y="1870"/>
                    <a:pt x="453" y="1848"/>
                    <a:pt x="476" y="1845"/>
                  </a:cubicBezTo>
                  <a:cubicBezTo>
                    <a:pt x="482" y="1850"/>
                    <a:pt x="509" y="1850"/>
                    <a:pt x="515" y="1845"/>
                  </a:cubicBezTo>
                  <a:cubicBezTo>
                    <a:pt x="574" y="1836"/>
                    <a:pt x="590" y="1740"/>
                    <a:pt x="554" y="1695"/>
                  </a:cubicBezTo>
                  <a:cubicBezTo>
                    <a:pt x="548" y="1687"/>
                    <a:pt x="537" y="1668"/>
                    <a:pt x="530" y="1671"/>
                  </a:cubicBezTo>
                  <a:cubicBezTo>
                    <a:pt x="541" y="1676"/>
                    <a:pt x="543" y="1690"/>
                    <a:pt x="551" y="1698"/>
                  </a:cubicBezTo>
                  <a:cubicBezTo>
                    <a:pt x="582" y="1750"/>
                    <a:pt x="568" y="1839"/>
                    <a:pt x="500" y="1842"/>
                  </a:cubicBezTo>
                  <a:cubicBezTo>
                    <a:pt x="494" y="1842"/>
                    <a:pt x="488" y="1842"/>
                    <a:pt x="482" y="1842"/>
                  </a:cubicBezTo>
                  <a:close/>
                  <a:moveTo>
                    <a:pt x="464" y="1653"/>
                  </a:moveTo>
                  <a:cubicBezTo>
                    <a:pt x="475" y="1651"/>
                    <a:pt x="494" y="1657"/>
                    <a:pt x="500" y="1650"/>
                  </a:cubicBezTo>
                  <a:cubicBezTo>
                    <a:pt x="486" y="1651"/>
                    <a:pt x="467" y="1641"/>
                    <a:pt x="455" y="1650"/>
                  </a:cubicBezTo>
                  <a:cubicBezTo>
                    <a:pt x="446" y="1650"/>
                    <a:pt x="443" y="1656"/>
                    <a:pt x="437" y="1659"/>
                  </a:cubicBezTo>
                  <a:cubicBezTo>
                    <a:pt x="428" y="1635"/>
                    <a:pt x="409" y="1605"/>
                    <a:pt x="389" y="1602"/>
                  </a:cubicBezTo>
                  <a:cubicBezTo>
                    <a:pt x="410" y="1618"/>
                    <a:pt x="423" y="1642"/>
                    <a:pt x="434" y="1668"/>
                  </a:cubicBezTo>
                  <a:cubicBezTo>
                    <a:pt x="444" y="1663"/>
                    <a:pt x="447" y="1651"/>
                    <a:pt x="464" y="1653"/>
                  </a:cubicBezTo>
                  <a:close/>
                  <a:moveTo>
                    <a:pt x="395" y="1731"/>
                  </a:moveTo>
                  <a:cubicBezTo>
                    <a:pt x="367" y="1732"/>
                    <a:pt x="364" y="1781"/>
                    <a:pt x="383" y="1794"/>
                  </a:cubicBezTo>
                  <a:cubicBezTo>
                    <a:pt x="394" y="1793"/>
                    <a:pt x="412" y="1799"/>
                    <a:pt x="410" y="1785"/>
                  </a:cubicBezTo>
                  <a:cubicBezTo>
                    <a:pt x="405" y="1778"/>
                    <a:pt x="397" y="1794"/>
                    <a:pt x="383" y="1788"/>
                  </a:cubicBezTo>
                  <a:cubicBezTo>
                    <a:pt x="354" y="1745"/>
                    <a:pt x="413" y="1730"/>
                    <a:pt x="437" y="1731"/>
                  </a:cubicBezTo>
                  <a:cubicBezTo>
                    <a:pt x="434" y="1731"/>
                    <a:pt x="431" y="1731"/>
                    <a:pt x="428" y="1731"/>
                  </a:cubicBezTo>
                  <a:cubicBezTo>
                    <a:pt x="424" y="1726"/>
                    <a:pt x="399" y="1726"/>
                    <a:pt x="395" y="1731"/>
                  </a:cubicBezTo>
                  <a:close/>
                  <a:moveTo>
                    <a:pt x="122" y="1788"/>
                  </a:moveTo>
                  <a:cubicBezTo>
                    <a:pt x="122" y="1781"/>
                    <a:pt x="127" y="1779"/>
                    <a:pt x="128" y="1773"/>
                  </a:cubicBezTo>
                  <a:cubicBezTo>
                    <a:pt x="122" y="1770"/>
                    <a:pt x="119" y="1749"/>
                    <a:pt x="110" y="1758"/>
                  </a:cubicBezTo>
                  <a:cubicBezTo>
                    <a:pt x="125" y="1762"/>
                    <a:pt x="118" y="1780"/>
                    <a:pt x="122" y="178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15278100" y="4999038"/>
              <a:ext cx="223838" cy="196850"/>
            </a:xfrm>
            <a:custGeom>
              <a:avLst/>
              <a:gdLst/>
              <a:ahLst/>
              <a:cxnLst>
                <a:cxn ang="0">
                  <a:pos x="75" y="51"/>
                </a:cxn>
                <a:cxn ang="0">
                  <a:pos x="45" y="66"/>
                </a:cxn>
                <a:cxn ang="0">
                  <a:pos x="0" y="0"/>
                </a:cxn>
                <a:cxn ang="0">
                  <a:pos x="48" y="57"/>
                </a:cxn>
                <a:cxn ang="0">
                  <a:pos x="66" y="48"/>
                </a:cxn>
                <a:cxn ang="0">
                  <a:pos x="75" y="51"/>
                </a:cxn>
              </a:cxnLst>
              <a:rect l="0" t="0" r="r" b="b"/>
              <a:pathLst>
                <a:path w="75" h="66">
                  <a:moveTo>
                    <a:pt x="75" y="51"/>
                  </a:moveTo>
                  <a:cubicBezTo>
                    <a:pt x="58" y="49"/>
                    <a:pt x="55" y="61"/>
                    <a:pt x="45" y="66"/>
                  </a:cubicBezTo>
                  <a:cubicBezTo>
                    <a:pt x="34" y="40"/>
                    <a:pt x="21" y="16"/>
                    <a:pt x="0" y="0"/>
                  </a:cubicBezTo>
                  <a:cubicBezTo>
                    <a:pt x="20" y="3"/>
                    <a:pt x="39" y="33"/>
                    <a:pt x="48" y="57"/>
                  </a:cubicBezTo>
                  <a:cubicBezTo>
                    <a:pt x="54" y="54"/>
                    <a:pt x="57" y="48"/>
                    <a:pt x="66" y="48"/>
                  </a:cubicBezTo>
                  <a:cubicBezTo>
                    <a:pt x="70" y="48"/>
                    <a:pt x="75" y="47"/>
                    <a:pt x="75" y="51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14468475" y="4910138"/>
              <a:ext cx="657225" cy="196850"/>
            </a:xfrm>
            <a:custGeom>
              <a:avLst/>
              <a:gdLst/>
              <a:ahLst/>
              <a:cxnLst>
                <a:cxn ang="0">
                  <a:pos x="154" y="6"/>
                </a:cxn>
                <a:cxn ang="0">
                  <a:pos x="208" y="3"/>
                </a:cxn>
                <a:cxn ang="0">
                  <a:pos x="220" y="3"/>
                </a:cxn>
                <a:cxn ang="0">
                  <a:pos x="166" y="9"/>
                </a:cxn>
                <a:cxn ang="0">
                  <a:pos x="94" y="66"/>
                </a:cxn>
                <a:cxn ang="0">
                  <a:pos x="4" y="66"/>
                </a:cxn>
                <a:cxn ang="0">
                  <a:pos x="88" y="54"/>
                </a:cxn>
                <a:cxn ang="0">
                  <a:pos x="154" y="6"/>
                </a:cxn>
              </a:cxnLst>
              <a:rect l="0" t="0" r="r" b="b"/>
              <a:pathLst>
                <a:path w="220" h="66">
                  <a:moveTo>
                    <a:pt x="154" y="6"/>
                  </a:moveTo>
                  <a:cubicBezTo>
                    <a:pt x="170" y="3"/>
                    <a:pt x="188" y="2"/>
                    <a:pt x="208" y="3"/>
                  </a:cubicBezTo>
                  <a:cubicBezTo>
                    <a:pt x="212" y="3"/>
                    <a:pt x="216" y="3"/>
                    <a:pt x="220" y="3"/>
                  </a:cubicBezTo>
                  <a:cubicBezTo>
                    <a:pt x="209" y="12"/>
                    <a:pt x="177" y="0"/>
                    <a:pt x="166" y="9"/>
                  </a:cubicBezTo>
                  <a:cubicBezTo>
                    <a:pt x="127" y="13"/>
                    <a:pt x="101" y="30"/>
                    <a:pt x="94" y="66"/>
                  </a:cubicBezTo>
                  <a:cubicBezTo>
                    <a:pt x="75" y="47"/>
                    <a:pt x="21" y="39"/>
                    <a:pt x="4" y="66"/>
                  </a:cubicBezTo>
                  <a:cubicBezTo>
                    <a:pt x="0" y="40"/>
                    <a:pt x="70" y="33"/>
                    <a:pt x="88" y="54"/>
                  </a:cubicBezTo>
                  <a:cubicBezTo>
                    <a:pt x="105" y="33"/>
                    <a:pt x="118" y="8"/>
                    <a:pt x="154" y="6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14444663" y="5438775"/>
              <a:ext cx="53975" cy="115887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8" y="24"/>
                </a:cxn>
                <a:cxn ang="0">
                  <a:pos x="12" y="39"/>
                </a:cxn>
                <a:cxn ang="0">
                  <a:pos x="0" y="9"/>
                </a:cxn>
              </a:cxnLst>
              <a:rect l="0" t="0" r="r" b="b"/>
              <a:pathLst>
                <a:path w="18" h="39">
                  <a:moveTo>
                    <a:pt x="0" y="9"/>
                  </a:moveTo>
                  <a:cubicBezTo>
                    <a:pt x="9" y="0"/>
                    <a:pt x="12" y="21"/>
                    <a:pt x="18" y="24"/>
                  </a:cubicBezTo>
                  <a:cubicBezTo>
                    <a:pt x="17" y="30"/>
                    <a:pt x="12" y="32"/>
                    <a:pt x="12" y="39"/>
                  </a:cubicBezTo>
                  <a:cubicBezTo>
                    <a:pt x="8" y="31"/>
                    <a:pt x="15" y="13"/>
                    <a:pt x="0" y="9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14389100" y="5124450"/>
              <a:ext cx="88900" cy="1174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6" y="27"/>
                </a:cxn>
                <a:cxn ang="0">
                  <a:pos x="22" y="0"/>
                </a:cxn>
                <a:cxn ang="0">
                  <a:pos x="22" y="39"/>
                </a:cxn>
                <a:cxn ang="0">
                  <a:pos x="1" y="27"/>
                </a:cxn>
                <a:cxn ang="0">
                  <a:pos x="4" y="24"/>
                </a:cxn>
              </a:cxnLst>
              <a:rect l="0" t="0" r="r" b="b"/>
              <a:pathLst>
                <a:path w="30" h="39">
                  <a:moveTo>
                    <a:pt x="4" y="24"/>
                  </a:moveTo>
                  <a:cubicBezTo>
                    <a:pt x="10" y="23"/>
                    <a:pt x="12" y="26"/>
                    <a:pt x="16" y="27"/>
                  </a:cubicBezTo>
                  <a:cubicBezTo>
                    <a:pt x="14" y="14"/>
                    <a:pt x="18" y="7"/>
                    <a:pt x="22" y="0"/>
                  </a:cubicBezTo>
                  <a:cubicBezTo>
                    <a:pt x="30" y="9"/>
                    <a:pt x="12" y="26"/>
                    <a:pt x="22" y="39"/>
                  </a:cubicBezTo>
                  <a:cubicBezTo>
                    <a:pt x="16" y="34"/>
                    <a:pt x="9" y="30"/>
                    <a:pt x="1" y="27"/>
                  </a:cubicBezTo>
                  <a:cubicBezTo>
                    <a:pt x="0" y="24"/>
                    <a:pt x="2" y="24"/>
                    <a:pt x="4" y="24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14176375" y="5194300"/>
              <a:ext cx="169863" cy="153987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0" y="52"/>
                </a:cxn>
                <a:cxn ang="0">
                  <a:pos x="45" y="1"/>
                </a:cxn>
                <a:cxn ang="0">
                  <a:pos x="57" y="4"/>
                </a:cxn>
              </a:cxnLst>
              <a:rect l="0" t="0" r="r" b="b"/>
              <a:pathLst>
                <a:path w="57" h="52">
                  <a:moveTo>
                    <a:pt x="57" y="4"/>
                  </a:moveTo>
                  <a:cubicBezTo>
                    <a:pt x="26" y="8"/>
                    <a:pt x="11" y="28"/>
                    <a:pt x="0" y="52"/>
                  </a:cubicBezTo>
                  <a:cubicBezTo>
                    <a:pt x="0" y="32"/>
                    <a:pt x="18" y="4"/>
                    <a:pt x="45" y="1"/>
                  </a:cubicBezTo>
                  <a:cubicBezTo>
                    <a:pt x="49" y="2"/>
                    <a:pt x="56" y="0"/>
                    <a:pt x="57" y="4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15698788" y="5195888"/>
              <a:ext cx="71438" cy="90487"/>
            </a:xfrm>
            <a:custGeom>
              <a:avLst/>
              <a:gdLst/>
              <a:ahLst/>
              <a:cxnLst>
                <a:cxn ang="0">
                  <a:pos x="21" y="30"/>
                </a:cxn>
                <a:cxn ang="0">
                  <a:pos x="0" y="3"/>
                </a:cxn>
                <a:cxn ang="0">
                  <a:pos x="24" y="27"/>
                </a:cxn>
                <a:cxn ang="0">
                  <a:pos x="21" y="30"/>
                </a:cxn>
              </a:cxnLst>
              <a:rect l="0" t="0" r="r" b="b"/>
              <a:pathLst>
                <a:path w="24" h="30">
                  <a:moveTo>
                    <a:pt x="21" y="30"/>
                  </a:moveTo>
                  <a:cubicBezTo>
                    <a:pt x="13" y="22"/>
                    <a:pt x="11" y="8"/>
                    <a:pt x="0" y="3"/>
                  </a:cubicBezTo>
                  <a:cubicBezTo>
                    <a:pt x="7" y="0"/>
                    <a:pt x="18" y="19"/>
                    <a:pt x="24" y="27"/>
                  </a:cubicBezTo>
                  <a:cubicBezTo>
                    <a:pt x="22" y="27"/>
                    <a:pt x="20" y="27"/>
                    <a:pt x="21" y="30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14138275" y="5408613"/>
              <a:ext cx="306388" cy="182562"/>
            </a:xfrm>
            <a:custGeom>
              <a:avLst/>
              <a:gdLst/>
              <a:ahLst/>
              <a:cxnLst>
                <a:cxn ang="0">
                  <a:pos x="103" y="13"/>
                </a:cxn>
                <a:cxn ang="0">
                  <a:pos x="40" y="61"/>
                </a:cxn>
                <a:cxn ang="0">
                  <a:pos x="10" y="1"/>
                </a:cxn>
                <a:cxn ang="0">
                  <a:pos x="34" y="43"/>
                </a:cxn>
                <a:cxn ang="0">
                  <a:pos x="103" y="13"/>
                </a:cxn>
              </a:cxnLst>
              <a:rect l="0" t="0" r="r" b="b"/>
              <a:pathLst>
                <a:path w="103" h="61">
                  <a:moveTo>
                    <a:pt x="103" y="13"/>
                  </a:moveTo>
                  <a:cubicBezTo>
                    <a:pt x="73" y="10"/>
                    <a:pt x="36" y="20"/>
                    <a:pt x="40" y="61"/>
                  </a:cubicBezTo>
                  <a:cubicBezTo>
                    <a:pt x="30" y="42"/>
                    <a:pt x="0" y="30"/>
                    <a:pt x="10" y="1"/>
                  </a:cubicBezTo>
                  <a:cubicBezTo>
                    <a:pt x="17" y="16"/>
                    <a:pt x="19" y="36"/>
                    <a:pt x="34" y="43"/>
                  </a:cubicBezTo>
                  <a:cubicBezTo>
                    <a:pt x="42" y="19"/>
                    <a:pt x="68" y="0"/>
                    <a:pt x="103" y="13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15606713" y="5276850"/>
              <a:ext cx="271463" cy="460375"/>
            </a:xfrm>
            <a:custGeom>
              <a:avLst/>
              <a:gdLst/>
              <a:ahLst/>
              <a:cxnLst>
                <a:cxn ang="0">
                  <a:pos x="1" y="147"/>
                </a:cxn>
                <a:cxn ang="0">
                  <a:pos x="52" y="3"/>
                </a:cxn>
                <a:cxn ang="0">
                  <a:pos x="55" y="0"/>
                </a:cxn>
                <a:cxn ang="0">
                  <a:pos x="16" y="150"/>
                </a:cxn>
                <a:cxn ang="0">
                  <a:pos x="1" y="147"/>
                </a:cxn>
              </a:cxnLst>
              <a:rect l="0" t="0" r="r" b="b"/>
              <a:pathLst>
                <a:path w="91" h="154">
                  <a:moveTo>
                    <a:pt x="1" y="147"/>
                  </a:moveTo>
                  <a:cubicBezTo>
                    <a:pt x="69" y="144"/>
                    <a:pt x="83" y="55"/>
                    <a:pt x="52" y="3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91" y="45"/>
                    <a:pt x="75" y="141"/>
                    <a:pt x="16" y="150"/>
                  </a:cubicBezTo>
                  <a:cubicBezTo>
                    <a:pt x="12" y="148"/>
                    <a:pt x="0" y="154"/>
                    <a:pt x="1" y="147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14247813" y="5599113"/>
              <a:ext cx="223838" cy="233362"/>
            </a:xfrm>
            <a:custGeom>
              <a:avLst/>
              <a:gdLst/>
              <a:ahLst/>
              <a:cxnLst>
                <a:cxn ang="0">
                  <a:pos x="69" y="78"/>
                </a:cxn>
                <a:cxn ang="0">
                  <a:pos x="0" y="0"/>
                </a:cxn>
                <a:cxn ang="0">
                  <a:pos x="75" y="75"/>
                </a:cxn>
                <a:cxn ang="0">
                  <a:pos x="69" y="78"/>
                </a:cxn>
              </a:cxnLst>
              <a:rect l="0" t="0" r="r" b="b"/>
              <a:pathLst>
                <a:path w="75" h="78">
                  <a:moveTo>
                    <a:pt x="69" y="78"/>
                  </a:moveTo>
                  <a:cubicBezTo>
                    <a:pt x="29" y="69"/>
                    <a:pt x="3" y="46"/>
                    <a:pt x="0" y="0"/>
                  </a:cubicBezTo>
                  <a:cubicBezTo>
                    <a:pt x="13" y="37"/>
                    <a:pt x="31" y="69"/>
                    <a:pt x="75" y="75"/>
                  </a:cubicBezTo>
                  <a:cubicBezTo>
                    <a:pt x="75" y="78"/>
                    <a:pt x="71" y="77"/>
                    <a:pt x="69" y="78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14481175" y="5699125"/>
              <a:ext cx="304800" cy="160337"/>
            </a:xfrm>
            <a:custGeom>
              <a:avLst/>
              <a:gdLst/>
              <a:ahLst/>
              <a:cxnLst>
                <a:cxn ang="0">
                  <a:pos x="24" y="42"/>
                </a:cxn>
                <a:cxn ang="0">
                  <a:pos x="87" y="0"/>
                </a:cxn>
                <a:cxn ang="0">
                  <a:pos x="102" y="21"/>
                </a:cxn>
                <a:cxn ang="0">
                  <a:pos x="90" y="12"/>
                </a:cxn>
                <a:cxn ang="0">
                  <a:pos x="0" y="48"/>
                </a:cxn>
                <a:cxn ang="0">
                  <a:pos x="24" y="42"/>
                </a:cxn>
              </a:cxnLst>
              <a:rect l="0" t="0" r="r" b="b"/>
              <a:pathLst>
                <a:path w="102" h="54">
                  <a:moveTo>
                    <a:pt x="24" y="42"/>
                  </a:moveTo>
                  <a:cubicBezTo>
                    <a:pt x="52" y="35"/>
                    <a:pt x="72" y="20"/>
                    <a:pt x="87" y="0"/>
                  </a:cubicBezTo>
                  <a:cubicBezTo>
                    <a:pt x="93" y="6"/>
                    <a:pt x="94" y="17"/>
                    <a:pt x="102" y="21"/>
                  </a:cubicBezTo>
                  <a:cubicBezTo>
                    <a:pt x="97" y="30"/>
                    <a:pt x="92" y="16"/>
                    <a:pt x="90" y="12"/>
                  </a:cubicBezTo>
                  <a:cubicBezTo>
                    <a:pt x="64" y="28"/>
                    <a:pt x="48" y="54"/>
                    <a:pt x="0" y="48"/>
                  </a:cubicBezTo>
                  <a:cubicBezTo>
                    <a:pt x="1" y="39"/>
                    <a:pt x="23" y="51"/>
                    <a:pt x="24" y="42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14820900" y="5716588"/>
              <a:ext cx="358775" cy="119062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20" y="21"/>
                </a:cxn>
                <a:cxn ang="0">
                  <a:pos x="96" y="9"/>
                </a:cxn>
                <a:cxn ang="0">
                  <a:pos x="57" y="36"/>
                </a:cxn>
                <a:cxn ang="0">
                  <a:pos x="0" y="30"/>
                </a:cxn>
                <a:cxn ang="0">
                  <a:pos x="93" y="0"/>
                </a:cxn>
              </a:cxnLst>
              <a:rect l="0" t="0" r="r" b="b"/>
              <a:pathLst>
                <a:path w="120" h="40">
                  <a:moveTo>
                    <a:pt x="93" y="0"/>
                  </a:moveTo>
                  <a:cubicBezTo>
                    <a:pt x="101" y="8"/>
                    <a:pt x="106" y="19"/>
                    <a:pt x="120" y="21"/>
                  </a:cubicBezTo>
                  <a:cubicBezTo>
                    <a:pt x="116" y="34"/>
                    <a:pt x="103" y="8"/>
                    <a:pt x="96" y="9"/>
                  </a:cubicBezTo>
                  <a:cubicBezTo>
                    <a:pt x="86" y="10"/>
                    <a:pt x="77" y="32"/>
                    <a:pt x="57" y="36"/>
                  </a:cubicBezTo>
                  <a:cubicBezTo>
                    <a:pt x="38" y="40"/>
                    <a:pt x="12" y="35"/>
                    <a:pt x="0" y="30"/>
                  </a:cubicBezTo>
                  <a:cubicBezTo>
                    <a:pt x="30" y="37"/>
                    <a:pt x="82" y="30"/>
                    <a:pt x="93" y="0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14963775" y="4910138"/>
              <a:ext cx="273050" cy="38100"/>
            </a:xfrm>
            <a:custGeom>
              <a:avLst/>
              <a:gdLst/>
              <a:ahLst/>
              <a:cxnLst>
                <a:cxn ang="0">
                  <a:pos x="54" y="3"/>
                </a:cxn>
                <a:cxn ang="0">
                  <a:pos x="0" y="9"/>
                </a:cxn>
                <a:cxn ang="0">
                  <a:pos x="54" y="3"/>
                </a:cxn>
              </a:cxnLst>
              <a:rect l="0" t="0" r="r" b="b"/>
              <a:pathLst>
                <a:path w="91" h="13">
                  <a:moveTo>
                    <a:pt x="54" y="3"/>
                  </a:moveTo>
                  <a:cubicBezTo>
                    <a:pt x="91" y="13"/>
                    <a:pt x="18" y="8"/>
                    <a:pt x="0" y="9"/>
                  </a:cubicBezTo>
                  <a:cubicBezTo>
                    <a:pt x="11" y="0"/>
                    <a:pt x="43" y="12"/>
                    <a:pt x="54" y="3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15173325" y="5381625"/>
              <a:ext cx="247650" cy="206375"/>
            </a:xfrm>
            <a:custGeom>
              <a:avLst/>
              <a:gdLst/>
              <a:ahLst/>
              <a:cxnLst>
                <a:cxn ang="0">
                  <a:pos x="74" y="1"/>
                </a:cxn>
                <a:cxn ang="0">
                  <a:pos x="83" y="1"/>
                </a:cxn>
                <a:cxn ang="0">
                  <a:pos x="29" y="58"/>
                </a:cxn>
                <a:cxn ang="0">
                  <a:pos x="56" y="55"/>
                </a:cxn>
                <a:cxn ang="0">
                  <a:pos x="29" y="64"/>
                </a:cxn>
                <a:cxn ang="0">
                  <a:pos x="41" y="1"/>
                </a:cxn>
                <a:cxn ang="0">
                  <a:pos x="74" y="1"/>
                </a:cxn>
              </a:cxnLst>
              <a:rect l="0" t="0" r="r" b="b"/>
              <a:pathLst>
                <a:path w="83" h="69">
                  <a:moveTo>
                    <a:pt x="74" y="1"/>
                  </a:moveTo>
                  <a:cubicBezTo>
                    <a:pt x="77" y="1"/>
                    <a:pt x="80" y="1"/>
                    <a:pt x="83" y="1"/>
                  </a:cubicBezTo>
                  <a:cubicBezTo>
                    <a:pt x="59" y="0"/>
                    <a:pt x="0" y="15"/>
                    <a:pt x="29" y="58"/>
                  </a:cubicBezTo>
                  <a:cubicBezTo>
                    <a:pt x="43" y="64"/>
                    <a:pt x="51" y="48"/>
                    <a:pt x="56" y="55"/>
                  </a:cubicBezTo>
                  <a:cubicBezTo>
                    <a:pt x="58" y="69"/>
                    <a:pt x="40" y="63"/>
                    <a:pt x="29" y="64"/>
                  </a:cubicBezTo>
                  <a:cubicBezTo>
                    <a:pt x="10" y="51"/>
                    <a:pt x="13" y="2"/>
                    <a:pt x="41" y="1"/>
                  </a:cubicBezTo>
                  <a:cubicBezTo>
                    <a:pt x="52" y="1"/>
                    <a:pt x="63" y="1"/>
                    <a:pt x="74" y="1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15152688" y="5438775"/>
              <a:ext cx="438150" cy="360362"/>
            </a:xfrm>
            <a:custGeom>
              <a:avLst/>
              <a:gdLst/>
              <a:ahLst/>
              <a:cxnLst>
                <a:cxn ang="0">
                  <a:pos x="129" y="96"/>
                </a:cxn>
                <a:cxn ang="0">
                  <a:pos x="75" y="120"/>
                </a:cxn>
                <a:cxn ang="0">
                  <a:pos x="33" y="120"/>
                </a:cxn>
                <a:cxn ang="0">
                  <a:pos x="54" y="117"/>
                </a:cxn>
                <a:cxn ang="0">
                  <a:pos x="117" y="0"/>
                </a:cxn>
                <a:cxn ang="0">
                  <a:pos x="126" y="93"/>
                </a:cxn>
                <a:cxn ang="0">
                  <a:pos x="135" y="93"/>
                </a:cxn>
                <a:cxn ang="0">
                  <a:pos x="129" y="96"/>
                </a:cxn>
              </a:cxnLst>
              <a:rect l="0" t="0" r="r" b="b"/>
              <a:pathLst>
                <a:path w="147" h="121">
                  <a:moveTo>
                    <a:pt x="129" y="96"/>
                  </a:moveTo>
                  <a:cubicBezTo>
                    <a:pt x="106" y="99"/>
                    <a:pt x="102" y="121"/>
                    <a:pt x="75" y="120"/>
                  </a:cubicBezTo>
                  <a:cubicBezTo>
                    <a:pt x="61" y="120"/>
                    <a:pt x="47" y="120"/>
                    <a:pt x="33" y="120"/>
                  </a:cubicBezTo>
                  <a:cubicBezTo>
                    <a:pt x="0" y="119"/>
                    <a:pt x="41" y="115"/>
                    <a:pt x="54" y="117"/>
                  </a:cubicBezTo>
                  <a:cubicBezTo>
                    <a:pt x="117" y="119"/>
                    <a:pt x="147" y="55"/>
                    <a:pt x="117" y="0"/>
                  </a:cubicBezTo>
                  <a:cubicBezTo>
                    <a:pt x="141" y="13"/>
                    <a:pt x="132" y="67"/>
                    <a:pt x="126" y="93"/>
                  </a:cubicBezTo>
                  <a:cubicBezTo>
                    <a:pt x="129" y="93"/>
                    <a:pt x="132" y="93"/>
                    <a:pt x="135" y="93"/>
                  </a:cubicBezTo>
                  <a:cubicBezTo>
                    <a:pt x="135" y="96"/>
                    <a:pt x="131" y="95"/>
                    <a:pt x="129" y="96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259632" y="5023"/>
            <a:ext cx="840405" cy="2600113"/>
            <a:chOff x="14116050" y="214313"/>
            <a:chExt cx="1843088" cy="5702299"/>
          </a:xfrm>
          <a:effectLst>
            <a:outerShdw blurRad="114300" dist="63500" dir="10200000" sx="101000" sy="101000" algn="tr" rotWithShape="0">
              <a:prstClr val="black">
                <a:alpha val="87000"/>
              </a:prstClr>
            </a:outerShdw>
          </a:effectLst>
        </p:grpSpPr>
        <p:sp>
          <p:nvSpPr>
            <p:cNvPr id="66" name="Freeform 14"/>
            <p:cNvSpPr/>
            <p:nvPr/>
          </p:nvSpPr>
          <p:spPr bwMode="auto">
            <a:xfrm>
              <a:off x="15474950" y="5116513"/>
              <a:ext cx="134938" cy="47625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45" y="9"/>
                </a:cxn>
                <a:cxn ang="0">
                  <a:pos x="9" y="12"/>
                </a:cxn>
                <a:cxn ang="0">
                  <a:pos x="0" y="9"/>
                </a:cxn>
              </a:cxnLst>
              <a:rect l="0" t="0" r="r" b="b"/>
              <a:pathLst>
                <a:path w="45" h="16">
                  <a:moveTo>
                    <a:pt x="0" y="9"/>
                  </a:moveTo>
                  <a:cubicBezTo>
                    <a:pt x="12" y="0"/>
                    <a:pt x="31" y="10"/>
                    <a:pt x="45" y="9"/>
                  </a:cubicBezTo>
                  <a:cubicBezTo>
                    <a:pt x="39" y="16"/>
                    <a:pt x="20" y="10"/>
                    <a:pt x="9" y="12"/>
                  </a:cubicBezTo>
                  <a:cubicBezTo>
                    <a:pt x="9" y="8"/>
                    <a:pt x="4" y="9"/>
                    <a:pt x="0" y="9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15"/>
            <p:cNvSpPr/>
            <p:nvPr/>
          </p:nvSpPr>
          <p:spPr bwMode="auto">
            <a:xfrm>
              <a:off x="14311313" y="5181600"/>
              <a:ext cx="88900" cy="23812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30" y="5"/>
                </a:cxn>
                <a:cxn ang="0">
                  <a:pos x="27" y="8"/>
                </a:cxn>
                <a:cxn ang="0">
                  <a:pos x="12" y="8"/>
                </a:cxn>
                <a:cxn ang="0">
                  <a:pos x="0" y="5"/>
                </a:cxn>
              </a:cxnLst>
              <a:rect l="0" t="0" r="r" b="b"/>
              <a:pathLst>
                <a:path w="30" h="8">
                  <a:moveTo>
                    <a:pt x="0" y="5"/>
                  </a:moveTo>
                  <a:cubicBezTo>
                    <a:pt x="3" y="0"/>
                    <a:pt x="27" y="0"/>
                    <a:pt x="30" y="5"/>
                  </a:cubicBezTo>
                  <a:cubicBezTo>
                    <a:pt x="28" y="5"/>
                    <a:pt x="26" y="5"/>
                    <a:pt x="27" y="8"/>
                  </a:cubicBezTo>
                  <a:cubicBezTo>
                    <a:pt x="22" y="8"/>
                    <a:pt x="17" y="8"/>
                    <a:pt x="12" y="8"/>
                  </a:cubicBezTo>
                  <a:cubicBezTo>
                    <a:pt x="11" y="4"/>
                    <a:pt x="4" y="6"/>
                    <a:pt x="0" y="5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6"/>
            <p:cNvSpPr/>
            <p:nvPr/>
          </p:nvSpPr>
          <p:spPr bwMode="auto">
            <a:xfrm>
              <a:off x="15295563" y="5370513"/>
              <a:ext cx="98425" cy="1428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33" y="5"/>
                </a:cxn>
                <a:cxn ang="0">
                  <a:pos x="0" y="5"/>
                </a:cxn>
              </a:cxnLst>
              <a:rect l="0" t="0" r="r" b="b"/>
              <a:pathLst>
                <a:path w="33" h="5">
                  <a:moveTo>
                    <a:pt x="0" y="5"/>
                  </a:moveTo>
                  <a:cubicBezTo>
                    <a:pt x="4" y="0"/>
                    <a:pt x="29" y="0"/>
                    <a:pt x="33" y="5"/>
                  </a:cubicBezTo>
                  <a:cubicBezTo>
                    <a:pt x="22" y="5"/>
                    <a:pt x="11" y="5"/>
                    <a:pt x="0" y="5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7"/>
            <p:cNvSpPr/>
            <p:nvPr/>
          </p:nvSpPr>
          <p:spPr bwMode="auto">
            <a:xfrm>
              <a:off x="15538450" y="5716588"/>
              <a:ext cx="115888" cy="238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4" y="0"/>
                </a:cxn>
                <a:cxn ang="0">
                  <a:pos x="39" y="3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39" h="8">
                  <a:moveTo>
                    <a:pt x="6" y="0"/>
                  </a:moveTo>
                  <a:cubicBezTo>
                    <a:pt x="12" y="0"/>
                    <a:pt x="18" y="0"/>
                    <a:pt x="24" y="0"/>
                  </a:cubicBezTo>
                  <a:cubicBezTo>
                    <a:pt x="23" y="7"/>
                    <a:pt x="35" y="1"/>
                    <a:pt x="39" y="3"/>
                  </a:cubicBezTo>
                  <a:cubicBezTo>
                    <a:pt x="33" y="8"/>
                    <a:pt x="6" y="8"/>
                    <a:pt x="0" y="3"/>
                  </a:cubicBezTo>
                  <a:cubicBezTo>
                    <a:pt x="2" y="2"/>
                    <a:pt x="6" y="3"/>
                    <a:pt x="6" y="0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18"/>
            <p:cNvSpPr/>
            <p:nvPr/>
          </p:nvSpPr>
          <p:spPr bwMode="auto">
            <a:xfrm>
              <a:off x="15251113" y="5797550"/>
              <a:ext cx="125413" cy="142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0"/>
                </a:cxn>
                <a:cxn ang="0">
                  <a:pos x="0" y="0"/>
                </a:cxn>
              </a:cxnLst>
              <a:rect l="0" t="0" r="r" b="b"/>
              <a:pathLst>
                <a:path w="42" h="5">
                  <a:moveTo>
                    <a:pt x="0" y="0"/>
                  </a:moveTo>
                  <a:cubicBezTo>
                    <a:pt x="14" y="0"/>
                    <a:pt x="28" y="0"/>
                    <a:pt x="42" y="0"/>
                  </a:cubicBezTo>
                  <a:cubicBezTo>
                    <a:pt x="35" y="5"/>
                    <a:pt x="7" y="5"/>
                    <a:pt x="0" y="0"/>
                  </a:cubicBezTo>
                  <a:close/>
                </a:path>
              </a:pathLst>
            </a:custGeom>
            <a:solidFill>
              <a:srgbClr val="E5EEF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19"/>
            <p:cNvSpPr/>
            <p:nvPr/>
          </p:nvSpPr>
          <p:spPr bwMode="auto">
            <a:xfrm>
              <a:off x="14454188" y="5815013"/>
              <a:ext cx="98425" cy="34925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33" y="3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6" y="3"/>
                </a:cxn>
              </a:cxnLst>
              <a:rect l="0" t="0" r="r" b="b"/>
              <a:pathLst>
                <a:path w="33" h="12">
                  <a:moveTo>
                    <a:pt x="6" y="3"/>
                  </a:moveTo>
                  <a:cubicBezTo>
                    <a:pt x="15" y="3"/>
                    <a:pt x="24" y="3"/>
                    <a:pt x="33" y="3"/>
                  </a:cubicBezTo>
                  <a:cubicBezTo>
                    <a:pt x="32" y="12"/>
                    <a:pt x="10" y="0"/>
                    <a:pt x="9" y="9"/>
                  </a:cubicBezTo>
                  <a:cubicBezTo>
                    <a:pt x="5" y="9"/>
                    <a:pt x="1" y="9"/>
                    <a:pt x="0" y="6"/>
                  </a:cubicBezTo>
                  <a:cubicBezTo>
                    <a:pt x="2" y="5"/>
                    <a:pt x="6" y="6"/>
                    <a:pt x="6" y="3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2"/>
            <p:cNvSpPr/>
            <p:nvPr/>
          </p:nvSpPr>
          <p:spPr bwMode="auto">
            <a:xfrm>
              <a:off x="14928850" y="4900613"/>
              <a:ext cx="160338" cy="26987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4" y="6"/>
                </a:cxn>
                <a:cxn ang="0">
                  <a:pos x="0" y="9"/>
                </a:cxn>
              </a:cxnLst>
              <a:rect l="0" t="0" r="r" b="b"/>
              <a:pathLst>
                <a:path w="54" h="9">
                  <a:moveTo>
                    <a:pt x="0" y="9"/>
                  </a:moveTo>
                  <a:cubicBezTo>
                    <a:pt x="10" y="2"/>
                    <a:pt x="41" y="0"/>
                    <a:pt x="54" y="6"/>
                  </a:cubicBezTo>
                  <a:cubicBezTo>
                    <a:pt x="34" y="5"/>
                    <a:pt x="16" y="6"/>
                    <a:pt x="0" y="9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3"/>
            <p:cNvSpPr>
              <a:spLocks noEditPoints="1"/>
            </p:cNvSpPr>
            <p:nvPr/>
          </p:nvSpPr>
          <p:spPr bwMode="auto">
            <a:xfrm>
              <a:off x="14116050" y="214313"/>
              <a:ext cx="1843088" cy="5702299"/>
            </a:xfrm>
            <a:custGeom>
              <a:avLst/>
              <a:gdLst/>
              <a:ahLst/>
              <a:cxnLst>
                <a:cxn ang="0">
                  <a:pos x="308" y="0"/>
                </a:cxn>
                <a:cxn ang="0">
                  <a:pos x="308" y="420"/>
                </a:cxn>
                <a:cxn ang="0">
                  <a:pos x="305" y="513"/>
                </a:cxn>
                <a:cxn ang="0">
                  <a:pos x="308" y="1563"/>
                </a:cxn>
                <a:cxn ang="0">
                  <a:pos x="425" y="1605"/>
                </a:cxn>
                <a:cxn ang="0">
                  <a:pos x="521" y="1647"/>
                </a:cxn>
                <a:cxn ang="0">
                  <a:pos x="476" y="1860"/>
                </a:cxn>
                <a:cxn ang="0">
                  <a:pos x="209" y="1869"/>
                </a:cxn>
                <a:cxn ang="0">
                  <a:pos x="110" y="1896"/>
                </a:cxn>
                <a:cxn ang="0">
                  <a:pos x="47" y="1854"/>
                </a:cxn>
                <a:cxn ang="0">
                  <a:pos x="5" y="1749"/>
                </a:cxn>
                <a:cxn ang="0">
                  <a:pos x="197" y="1611"/>
                </a:cxn>
                <a:cxn ang="0">
                  <a:pos x="293" y="1518"/>
                </a:cxn>
                <a:cxn ang="0">
                  <a:pos x="293" y="1455"/>
                </a:cxn>
                <a:cxn ang="0">
                  <a:pos x="296" y="438"/>
                </a:cxn>
                <a:cxn ang="0">
                  <a:pos x="296" y="288"/>
                </a:cxn>
                <a:cxn ang="0">
                  <a:pos x="296" y="99"/>
                </a:cxn>
                <a:cxn ang="0">
                  <a:pos x="299" y="0"/>
                </a:cxn>
                <a:cxn ang="0">
                  <a:pos x="206" y="1626"/>
                </a:cxn>
                <a:cxn ang="0">
                  <a:pos x="212" y="1638"/>
                </a:cxn>
                <a:cxn ang="0">
                  <a:pos x="338" y="1575"/>
                </a:cxn>
                <a:cxn ang="0">
                  <a:pos x="272" y="1578"/>
                </a:cxn>
                <a:cxn ang="0">
                  <a:pos x="113" y="1683"/>
                </a:cxn>
                <a:cxn ang="0">
                  <a:pos x="107" y="1671"/>
                </a:cxn>
                <a:cxn ang="0">
                  <a:pos x="65" y="1668"/>
                </a:cxn>
                <a:cxn ang="0">
                  <a:pos x="77" y="1671"/>
                </a:cxn>
                <a:cxn ang="0">
                  <a:pos x="41" y="1782"/>
                </a:cxn>
                <a:cxn ang="0">
                  <a:pos x="47" y="1800"/>
                </a:cxn>
                <a:cxn ang="0">
                  <a:pos x="41" y="1782"/>
                </a:cxn>
                <a:cxn ang="0">
                  <a:pos x="44" y="1803"/>
                </a:cxn>
                <a:cxn ang="0">
                  <a:pos x="122" y="1884"/>
                </a:cxn>
                <a:cxn ang="0">
                  <a:pos x="224" y="1857"/>
                </a:cxn>
                <a:cxn ang="0">
                  <a:pos x="146" y="1878"/>
                </a:cxn>
                <a:cxn ang="0">
                  <a:pos x="236" y="1872"/>
                </a:cxn>
                <a:cxn ang="0">
                  <a:pos x="332" y="1851"/>
                </a:cxn>
                <a:cxn ang="0">
                  <a:pos x="329" y="1842"/>
                </a:cxn>
                <a:cxn ang="0">
                  <a:pos x="482" y="1842"/>
                </a:cxn>
                <a:cxn ang="0">
                  <a:pos x="464" y="1749"/>
                </a:cxn>
                <a:cxn ang="0">
                  <a:pos x="380" y="1869"/>
                </a:cxn>
                <a:cxn ang="0">
                  <a:pos x="476" y="1845"/>
                </a:cxn>
                <a:cxn ang="0">
                  <a:pos x="554" y="1695"/>
                </a:cxn>
                <a:cxn ang="0">
                  <a:pos x="551" y="1698"/>
                </a:cxn>
                <a:cxn ang="0">
                  <a:pos x="482" y="1842"/>
                </a:cxn>
                <a:cxn ang="0">
                  <a:pos x="500" y="1650"/>
                </a:cxn>
                <a:cxn ang="0">
                  <a:pos x="437" y="1659"/>
                </a:cxn>
                <a:cxn ang="0">
                  <a:pos x="434" y="1668"/>
                </a:cxn>
                <a:cxn ang="0">
                  <a:pos x="395" y="1731"/>
                </a:cxn>
                <a:cxn ang="0">
                  <a:pos x="410" y="1785"/>
                </a:cxn>
                <a:cxn ang="0">
                  <a:pos x="437" y="1731"/>
                </a:cxn>
                <a:cxn ang="0">
                  <a:pos x="395" y="1731"/>
                </a:cxn>
                <a:cxn ang="0">
                  <a:pos x="128" y="1773"/>
                </a:cxn>
                <a:cxn ang="0">
                  <a:pos x="122" y="1788"/>
                </a:cxn>
              </a:cxnLst>
              <a:rect l="0" t="0" r="r" b="b"/>
              <a:pathLst>
                <a:path w="617" h="1909">
                  <a:moveTo>
                    <a:pt x="299" y="0"/>
                  </a:moveTo>
                  <a:cubicBezTo>
                    <a:pt x="302" y="0"/>
                    <a:pt x="305" y="0"/>
                    <a:pt x="308" y="0"/>
                  </a:cubicBezTo>
                  <a:cubicBezTo>
                    <a:pt x="308" y="127"/>
                    <a:pt x="308" y="254"/>
                    <a:pt x="308" y="381"/>
                  </a:cubicBezTo>
                  <a:cubicBezTo>
                    <a:pt x="308" y="394"/>
                    <a:pt x="308" y="407"/>
                    <a:pt x="308" y="420"/>
                  </a:cubicBezTo>
                  <a:cubicBezTo>
                    <a:pt x="308" y="432"/>
                    <a:pt x="308" y="444"/>
                    <a:pt x="308" y="456"/>
                  </a:cubicBezTo>
                  <a:cubicBezTo>
                    <a:pt x="301" y="469"/>
                    <a:pt x="307" y="495"/>
                    <a:pt x="305" y="513"/>
                  </a:cubicBezTo>
                  <a:cubicBezTo>
                    <a:pt x="305" y="757"/>
                    <a:pt x="305" y="1001"/>
                    <a:pt x="305" y="1245"/>
                  </a:cubicBezTo>
                  <a:cubicBezTo>
                    <a:pt x="307" y="1350"/>
                    <a:pt x="301" y="1463"/>
                    <a:pt x="308" y="1563"/>
                  </a:cubicBezTo>
                  <a:cubicBezTo>
                    <a:pt x="315" y="1563"/>
                    <a:pt x="322" y="1563"/>
                    <a:pt x="329" y="1563"/>
                  </a:cubicBezTo>
                  <a:cubicBezTo>
                    <a:pt x="367" y="1572"/>
                    <a:pt x="402" y="1582"/>
                    <a:pt x="425" y="1605"/>
                  </a:cubicBezTo>
                  <a:cubicBezTo>
                    <a:pt x="437" y="1617"/>
                    <a:pt x="438" y="1633"/>
                    <a:pt x="452" y="1638"/>
                  </a:cubicBezTo>
                  <a:cubicBezTo>
                    <a:pt x="480" y="1647"/>
                    <a:pt x="498" y="1638"/>
                    <a:pt x="521" y="1647"/>
                  </a:cubicBezTo>
                  <a:cubicBezTo>
                    <a:pt x="603" y="1680"/>
                    <a:pt x="617" y="1839"/>
                    <a:pt x="509" y="1857"/>
                  </a:cubicBezTo>
                  <a:cubicBezTo>
                    <a:pt x="499" y="1859"/>
                    <a:pt x="481" y="1853"/>
                    <a:pt x="476" y="1860"/>
                  </a:cubicBezTo>
                  <a:cubicBezTo>
                    <a:pt x="449" y="1895"/>
                    <a:pt x="377" y="1890"/>
                    <a:pt x="335" y="1872"/>
                  </a:cubicBezTo>
                  <a:cubicBezTo>
                    <a:pt x="310" y="1892"/>
                    <a:pt x="236" y="1909"/>
                    <a:pt x="209" y="1869"/>
                  </a:cubicBezTo>
                  <a:cubicBezTo>
                    <a:pt x="190" y="1877"/>
                    <a:pt x="184" y="1898"/>
                    <a:pt x="155" y="1896"/>
                  </a:cubicBezTo>
                  <a:cubicBezTo>
                    <a:pt x="140" y="1896"/>
                    <a:pt x="125" y="1896"/>
                    <a:pt x="110" y="1896"/>
                  </a:cubicBezTo>
                  <a:cubicBezTo>
                    <a:pt x="106" y="1896"/>
                    <a:pt x="102" y="1896"/>
                    <a:pt x="98" y="1896"/>
                  </a:cubicBezTo>
                  <a:cubicBezTo>
                    <a:pt x="84" y="1887"/>
                    <a:pt x="61" y="1876"/>
                    <a:pt x="47" y="1854"/>
                  </a:cubicBezTo>
                  <a:cubicBezTo>
                    <a:pt x="40" y="1842"/>
                    <a:pt x="40" y="1824"/>
                    <a:pt x="32" y="1806"/>
                  </a:cubicBezTo>
                  <a:cubicBezTo>
                    <a:pt x="21" y="1782"/>
                    <a:pt x="7" y="1768"/>
                    <a:pt x="5" y="1749"/>
                  </a:cubicBezTo>
                  <a:cubicBezTo>
                    <a:pt x="0" y="1694"/>
                    <a:pt x="31" y="1652"/>
                    <a:pt x="95" y="1653"/>
                  </a:cubicBezTo>
                  <a:cubicBezTo>
                    <a:pt x="103" y="1616"/>
                    <a:pt x="155" y="1585"/>
                    <a:pt x="197" y="1611"/>
                  </a:cubicBezTo>
                  <a:cubicBezTo>
                    <a:pt x="226" y="1592"/>
                    <a:pt x="246" y="1564"/>
                    <a:pt x="293" y="1563"/>
                  </a:cubicBezTo>
                  <a:cubicBezTo>
                    <a:pt x="293" y="1548"/>
                    <a:pt x="293" y="1533"/>
                    <a:pt x="293" y="1518"/>
                  </a:cubicBezTo>
                  <a:cubicBezTo>
                    <a:pt x="298" y="1507"/>
                    <a:pt x="298" y="1475"/>
                    <a:pt x="293" y="1464"/>
                  </a:cubicBezTo>
                  <a:cubicBezTo>
                    <a:pt x="293" y="1461"/>
                    <a:pt x="293" y="1458"/>
                    <a:pt x="293" y="1455"/>
                  </a:cubicBezTo>
                  <a:cubicBezTo>
                    <a:pt x="300" y="1390"/>
                    <a:pt x="294" y="1312"/>
                    <a:pt x="296" y="1242"/>
                  </a:cubicBezTo>
                  <a:cubicBezTo>
                    <a:pt x="296" y="974"/>
                    <a:pt x="296" y="706"/>
                    <a:pt x="296" y="438"/>
                  </a:cubicBezTo>
                  <a:cubicBezTo>
                    <a:pt x="296" y="413"/>
                    <a:pt x="296" y="388"/>
                    <a:pt x="296" y="363"/>
                  </a:cubicBezTo>
                  <a:cubicBezTo>
                    <a:pt x="296" y="338"/>
                    <a:pt x="296" y="313"/>
                    <a:pt x="296" y="288"/>
                  </a:cubicBezTo>
                  <a:cubicBezTo>
                    <a:pt x="296" y="239"/>
                    <a:pt x="296" y="190"/>
                    <a:pt x="296" y="141"/>
                  </a:cubicBezTo>
                  <a:cubicBezTo>
                    <a:pt x="296" y="127"/>
                    <a:pt x="296" y="113"/>
                    <a:pt x="296" y="99"/>
                  </a:cubicBezTo>
                  <a:cubicBezTo>
                    <a:pt x="296" y="89"/>
                    <a:pt x="296" y="79"/>
                    <a:pt x="296" y="69"/>
                  </a:cubicBezTo>
                  <a:cubicBezTo>
                    <a:pt x="303" y="52"/>
                    <a:pt x="297" y="22"/>
                    <a:pt x="299" y="0"/>
                  </a:cubicBezTo>
                  <a:close/>
                  <a:moveTo>
                    <a:pt x="272" y="1578"/>
                  </a:moveTo>
                  <a:cubicBezTo>
                    <a:pt x="236" y="1580"/>
                    <a:pt x="223" y="1605"/>
                    <a:pt x="206" y="1626"/>
                  </a:cubicBezTo>
                  <a:cubicBezTo>
                    <a:pt x="188" y="1605"/>
                    <a:pt x="118" y="1612"/>
                    <a:pt x="122" y="1638"/>
                  </a:cubicBezTo>
                  <a:cubicBezTo>
                    <a:pt x="139" y="1611"/>
                    <a:pt x="193" y="1619"/>
                    <a:pt x="212" y="1638"/>
                  </a:cubicBezTo>
                  <a:cubicBezTo>
                    <a:pt x="219" y="1602"/>
                    <a:pt x="245" y="1585"/>
                    <a:pt x="284" y="1581"/>
                  </a:cubicBezTo>
                  <a:cubicBezTo>
                    <a:pt x="302" y="1580"/>
                    <a:pt x="375" y="1585"/>
                    <a:pt x="338" y="1575"/>
                  </a:cubicBezTo>
                  <a:cubicBezTo>
                    <a:pt x="334" y="1575"/>
                    <a:pt x="330" y="1575"/>
                    <a:pt x="326" y="1575"/>
                  </a:cubicBezTo>
                  <a:cubicBezTo>
                    <a:pt x="313" y="1569"/>
                    <a:pt x="282" y="1571"/>
                    <a:pt x="272" y="1578"/>
                  </a:cubicBezTo>
                  <a:close/>
                  <a:moveTo>
                    <a:pt x="92" y="1671"/>
                  </a:moveTo>
                  <a:cubicBezTo>
                    <a:pt x="100" y="1674"/>
                    <a:pt x="107" y="1678"/>
                    <a:pt x="113" y="1683"/>
                  </a:cubicBezTo>
                  <a:cubicBezTo>
                    <a:pt x="103" y="1670"/>
                    <a:pt x="121" y="1653"/>
                    <a:pt x="113" y="1644"/>
                  </a:cubicBezTo>
                  <a:cubicBezTo>
                    <a:pt x="109" y="1651"/>
                    <a:pt x="105" y="1658"/>
                    <a:pt x="107" y="1671"/>
                  </a:cubicBezTo>
                  <a:cubicBezTo>
                    <a:pt x="103" y="1670"/>
                    <a:pt x="101" y="1667"/>
                    <a:pt x="95" y="1668"/>
                  </a:cubicBezTo>
                  <a:cubicBezTo>
                    <a:pt x="92" y="1663"/>
                    <a:pt x="68" y="1663"/>
                    <a:pt x="65" y="1668"/>
                  </a:cubicBezTo>
                  <a:cubicBezTo>
                    <a:pt x="38" y="1671"/>
                    <a:pt x="20" y="1699"/>
                    <a:pt x="20" y="1719"/>
                  </a:cubicBezTo>
                  <a:cubicBezTo>
                    <a:pt x="31" y="1695"/>
                    <a:pt x="46" y="1675"/>
                    <a:pt x="77" y="1671"/>
                  </a:cubicBezTo>
                  <a:cubicBezTo>
                    <a:pt x="82" y="1671"/>
                    <a:pt x="87" y="1671"/>
                    <a:pt x="92" y="1671"/>
                  </a:cubicBezTo>
                  <a:close/>
                  <a:moveTo>
                    <a:pt x="41" y="1782"/>
                  </a:moveTo>
                  <a:cubicBezTo>
                    <a:pt x="26" y="1775"/>
                    <a:pt x="24" y="1755"/>
                    <a:pt x="17" y="1740"/>
                  </a:cubicBezTo>
                  <a:cubicBezTo>
                    <a:pt x="7" y="1769"/>
                    <a:pt x="37" y="1781"/>
                    <a:pt x="47" y="1800"/>
                  </a:cubicBezTo>
                  <a:cubicBezTo>
                    <a:pt x="43" y="1759"/>
                    <a:pt x="80" y="1749"/>
                    <a:pt x="110" y="1752"/>
                  </a:cubicBezTo>
                  <a:cubicBezTo>
                    <a:pt x="75" y="1739"/>
                    <a:pt x="49" y="1758"/>
                    <a:pt x="41" y="1782"/>
                  </a:cubicBezTo>
                  <a:close/>
                  <a:moveTo>
                    <a:pt x="119" y="1878"/>
                  </a:moveTo>
                  <a:cubicBezTo>
                    <a:pt x="75" y="1872"/>
                    <a:pt x="57" y="1840"/>
                    <a:pt x="44" y="1803"/>
                  </a:cubicBezTo>
                  <a:cubicBezTo>
                    <a:pt x="47" y="1849"/>
                    <a:pt x="73" y="1872"/>
                    <a:pt x="113" y="1881"/>
                  </a:cubicBezTo>
                  <a:cubicBezTo>
                    <a:pt x="114" y="1884"/>
                    <a:pt x="118" y="1884"/>
                    <a:pt x="122" y="1884"/>
                  </a:cubicBezTo>
                  <a:cubicBezTo>
                    <a:pt x="170" y="1890"/>
                    <a:pt x="186" y="1864"/>
                    <a:pt x="212" y="1848"/>
                  </a:cubicBezTo>
                  <a:cubicBezTo>
                    <a:pt x="214" y="1852"/>
                    <a:pt x="219" y="1866"/>
                    <a:pt x="224" y="1857"/>
                  </a:cubicBezTo>
                  <a:cubicBezTo>
                    <a:pt x="216" y="1853"/>
                    <a:pt x="215" y="1842"/>
                    <a:pt x="209" y="1836"/>
                  </a:cubicBezTo>
                  <a:cubicBezTo>
                    <a:pt x="194" y="1856"/>
                    <a:pt x="174" y="1871"/>
                    <a:pt x="146" y="1878"/>
                  </a:cubicBezTo>
                  <a:cubicBezTo>
                    <a:pt x="137" y="1878"/>
                    <a:pt x="128" y="1878"/>
                    <a:pt x="119" y="1878"/>
                  </a:cubicBezTo>
                  <a:close/>
                  <a:moveTo>
                    <a:pt x="236" y="1872"/>
                  </a:moveTo>
                  <a:cubicBezTo>
                    <a:pt x="248" y="1877"/>
                    <a:pt x="274" y="1882"/>
                    <a:pt x="293" y="1878"/>
                  </a:cubicBezTo>
                  <a:cubicBezTo>
                    <a:pt x="313" y="1874"/>
                    <a:pt x="322" y="1852"/>
                    <a:pt x="332" y="1851"/>
                  </a:cubicBezTo>
                  <a:cubicBezTo>
                    <a:pt x="339" y="1850"/>
                    <a:pt x="352" y="1876"/>
                    <a:pt x="356" y="1863"/>
                  </a:cubicBezTo>
                  <a:cubicBezTo>
                    <a:pt x="342" y="1861"/>
                    <a:pt x="337" y="1850"/>
                    <a:pt x="329" y="1842"/>
                  </a:cubicBezTo>
                  <a:cubicBezTo>
                    <a:pt x="318" y="1872"/>
                    <a:pt x="266" y="1879"/>
                    <a:pt x="236" y="1872"/>
                  </a:cubicBezTo>
                  <a:close/>
                  <a:moveTo>
                    <a:pt x="482" y="1842"/>
                  </a:moveTo>
                  <a:cubicBezTo>
                    <a:pt x="479" y="1842"/>
                    <a:pt x="476" y="1842"/>
                    <a:pt x="473" y="1842"/>
                  </a:cubicBezTo>
                  <a:cubicBezTo>
                    <a:pt x="479" y="1816"/>
                    <a:pt x="488" y="1762"/>
                    <a:pt x="464" y="1749"/>
                  </a:cubicBezTo>
                  <a:cubicBezTo>
                    <a:pt x="494" y="1804"/>
                    <a:pt x="464" y="1868"/>
                    <a:pt x="401" y="1866"/>
                  </a:cubicBezTo>
                  <a:cubicBezTo>
                    <a:pt x="388" y="1864"/>
                    <a:pt x="347" y="1868"/>
                    <a:pt x="380" y="1869"/>
                  </a:cubicBezTo>
                  <a:cubicBezTo>
                    <a:pt x="387" y="1874"/>
                    <a:pt x="415" y="1874"/>
                    <a:pt x="422" y="1869"/>
                  </a:cubicBezTo>
                  <a:cubicBezTo>
                    <a:pt x="449" y="1870"/>
                    <a:pt x="453" y="1848"/>
                    <a:pt x="476" y="1845"/>
                  </a:cubicBezTo>
                  <a:cubicBezTo>
                    <a:pt x="482" y="1850"/>
                    <a:pt x="509" y="1850"/>
                    <a:pt x="515" y="1845"/>
                  </a:cubicBezTo>
                  <a:cubicBezTo>
                    <a:pt x="574" y="1836"/>
                    <a:pt x="590" y="1740"/>
                    <a:pt x="554" y="1695"/>
                  </a:cubicBezTo>
                  <a:cubicBezTo>
                    <a:pt x="548" y="1687"/>
                    <a:pt x="537" y="1668"/>
                    <a:pt x="530" y="1671"/>
                  </a:cubicBezTo>
                  <a:cubicBezTo>
                    <a:pt x="541" y="1676"/>
                    <a:pt x="543" y="1690"/>
                    <a:pt x="551" y="1698"/>
                  </a:cubicBezTo>
                  <a:cubicBezTo>
                    <a:pt x="582" y="1750"/>
                    <a:pt x="568" y="1839"/>
                    <a:pt x="500" y="1842"/>
                  </a:cubicBezTo>
                  <a:cubicBezTo>
                    <a:pt x="494" y="1842"/>
                    <a:pt x="488" y="1842"/>
                    <a:pt x="482" y="1842"/>
                  </a:cubicBezTo>
                  <a:close/>
                  <a:moveTo>
                    <a:pt x="464" y="1653"/>
                  </a:moveTo>
                  <a:cubicBezTo>
                    <a:pt x="475" y="1651"/>
                    <a:pt x="494" y="1657"/>
                    <a:pt x="500" y="1650"/>
                  </a:cubicBezTo>
                  <a:cubicBezTo>
                    <a:pt x="486" y="1651"/>
                    <a:pt x="467" y="1641"/>
                    <a:pt x="455" y="1650"/>
                  </a:cubicBezTo>
                  <a:cubicBezTo>
                    <a:pt x="446" y="1650"/>
                    <a:pt x="443" y="1656"/>
                    <a:pt x="437" y="1659"/>
                  </a:cubicBezTo>
                  <a:cubicBezTo>
                    <a:pt x="428" y="1635"/>
                    <a:pt x="409" y="1605"/>
                    <a:pt x="389" y="1602"/>
                  </a:cubicBezTo>
                  <a:cubicBezTo>
                    <a:pt x="410" y="1618"/>
                    <a:pt x="423" y="1642"/>
                    <a:pt x="434" y="1668"/>
                  </a:cubicBezTo>
                  <a:cubicBezTo>
                    <a:pt x="444" y="1663"/>
                    <a:pt x="447" y="1651"/>
                    <a:pt x="464" y="1653"/>
                  </a:cubicBezTo>
                  <a:close/>
                  <a:moveTo>
                    <a:pt x="395" y="1731"/>
                  </a:moveTo>
                  <a:cubicBezTo>
                    <a:pt x="367" y="1732"/>
                    <a:pt x="364" y="1781"/>
                    <a:pt x="383" y="1794"/>
                  </a:cubicBezTo>
                  <a:cubicBezTo>
                    <a:pt x="394" y="1793"/>
                    <a:pt x="412" y="1799"/>
                    <a:pt x="410" y="1785"/>
                  </a:cubicBezTo>
                  <a:cubicBezTo>
                    <a:pt x="405" y="1778"/>
                    <a:pt x="397" y="1794"/>
                    <a:pt x="383" y="1788"/>
                  </a:cubicBezTo>
                  <a:cubicBezTo>
                    <a:pt x="354" y="1745"/>
                    <a:pt x="413" y="1730"/>
                    <a:pt x="437" y="1731"/>
                  </a:cubicBezTo>
                  <a:cubicBezTo>
                    <a:pt x="434" y="1731"/>
                    <a:pt x="431" y="1731"/>
                    <a:pt x="428" y="1731"/>
                  </a:cubicBezTo>
                  <a:cubicBezTo>
                    <a:pt x="424" y="1726"/>
                    <a:pt x="399" y="1726"/>
                    <a:pt x="395" y="1731"/>
                  </a:cubicBezTo>
                  <a:close/>
                  <a:moveTo>
                    <a:pt x="122" y="1788"/>
                  </a:moveTo>
                  <a:cubicBezTo>
                    <a:pt x="122" y="1781"/>
                    <a:pt x="127" y="1779"/>
                    <a:pt x="128" y="1773"/>
                  </a:cubicBezTo>
                  <a:cubicBezTo>
                    <a:pt x="122" y="1770"/>
                    <a:pt x="119" y="1749"/>
                    <a:pt x="110" y="1758"/>
                  </a:cubicBezTo>
                  <a:cubicBezTo>
                    <a:pt x="125" y="1762"/>
                    <a:pt x="118" y="1780"/>
                    <a:pt x="122" y="178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4"/>
            <p:cNvSpPr/>
            <p:nvPr/>
          </p:nvSpPr>
          <p:spPr bwMode="auto">
            <a:xfrm>
              <a:off x="15278100" y="4999038"/>
              <a:ext cx="223838" cy="196850"/>
            </a:xfrm>
            <a:custGeom>
              <a:avLst/>
              <a:gdLst/>
              <a:ahLst/>
              <a:cxnLst>
                <a:cxn ang="0">
                  <a:pos x="75" y="51"/>
                </a:cxn>
                <a:cxn ang="0">
                  <a:pos x="45" y="66"/>
                </a:cxn>
                <a:cxn ang="0">
                  <a:pos x="0" y="0"/>
                </a:cxn>
                <a:cxn ang="0">
                  <a:pos x="48" y="57"/>
                </a:cxn>
                <a:cxn ang="0">
                  <a:pos x="66" y="48"/>
                </a:cxn>
                <a:cxn ang="0">
                  <a:pos x="75" y="51"/>
                </a:cxn>
              </a:cxnLst>
              <a:rect l="0" t="0" r="r" b="b"/>
              <a:pathLst>
                <a:path w="75" h="66">
                  <a:moveTo>
                    <a:pt x="75" y="51"/>
                  </a:moveTo>
                  <a:cubicBezTo>
                    <a:pt x="58" y="49"/>
                    <a:pt x="55" y="61"/>
                    <a:pt x="45" y="66"/>
                  </a:cubicBezTo>
                  <a:cubicBezTo>
                    <a:pt x="34" y="40"/>
                    <a:pt x="21" y="16"/>
                    <a:pt x="0" y="0"/>
                  </a:cubicBezTo>
                  <a:cubicBezTo>
                    <a:pt x="20" y="3"/>
                    <a:pt x="39" y="33"/>
                    <a:pt x="48" y="57"/>
                  </a:cubicBezTo>
                  <a:cubicBezTo>
                    <a:pt x="54" y="54"/>
                    <a:pt x="57" y="48"/>
                    <a:pt x="66" y="48"/>
                  </a:cubicBezTo>
                  <a:cubicBezTo>
                    <a:pt x="70" y="48"/>
                    <a:pt x="75" y="47"/>
                    <a:pt x="75" y="51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"/>
            <p:cNvSpPr/>
            <p:nvPr/>
          </p:nvSpPr>
          <p:spPr bwMode="auto">
            <a:xfrm>
              <a:off x="14468475" y="4910138"/>
              <a:ext cx="657225" cy="196850"/>
            </a:xfrm>
            <a:custGeom>
              <a:avLst/>
              <a:gdLst/>
              <a:ahLst/>
              <a:cxnLst>
                <a:cxn ang="0">
                  <a:pos x="154" y="6"/>
                </a:cxn>
                <a:cxn ang="0">
                  <a:pos x="208" y="3"/>
                </a:cxn>
                <a:cxn ang="0">
                  <a:pos x="220" y="3"/>
                </a:cxn>
                <a:cxn ang="0">
                  <a:pos x="166" y="9"/>
                </a:cxn>
                <a:cxn ang="0">
                  <a:pos x="94" y="66"/>
                </a:cxn>
                <a:cxn ang="0">
                  <a:pos x="4" y="66"/>
                </a:cxn>
                <a:cxn ang="0">
                  <a:pos x="88" y="54"/>
                </a:cxn>
                <a:cxn ang="0">
                  <a:pos x="154" y="6"/>
                </a:cxn>
              </a:cxnLst>
              <a:rect l="0" t="0" r="r" b="b"/>
              <a:pathLst>
                <a:path w="220" h="66">
                  <a:moveTo>
                    <a:pt x="154" y="6"/>
                  </a:moveTo>
                  <a:cubicBezTo>
                    <a:pt x="170" y="3"/>
                    <a:pt x="188" y="2"/>
                    <a:pt x="208" y="3"/>
                  </a:cubicBezTo>
                  <a:cubicBezTo>
                    <a:pt x="212" y="3"/>
                    <a:pt x="216" y="3"/>
                    <a:pt x="220" y="3"/>
                  </a:cubicBezTo>
                  <a:cubicBezTo>
                    <a:pt x="209" y="12"/>
                    <a:pt x="177" y="0"/>
                    <a:pt x="166" y="9"/>
                  </a:cubicBezTo>
                  <a:cubicBezTo>
                    <a:pt x="127" y="13"/>
                    <a:pt x="101" y="30"/>
                    <a:pt x="94" y="66"/>
                  </a:cubicBezTo>
                  <a:cubicBezTo>
                    <a:pt x="75" y="47"/>
                    <a:pt x="21" y="39"/>
                    <a:pt x="4" y="66"/>
                  </a:cubicBezTo>
                  <a:cubicBezTo>
                    <a:pt x="0" y="40"/>
                    <a:pt x="70" y="33"/>
                    <a:pt x="88" y="54"/>
                  </a:cubicBezTo>
                  <a:cubicBezTo>
                    <a:pt x="105" y="33"/>
                    <a:pt x="118" y="8"/>
                    <a:pt x="154" y="6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6"/>
            <p:cNvSpPr/>
            <p:nvPr/>
          </p:nvSpPr>
          <p:spPr bwMode="auto">
            <a:xfrm>
              <a:off x="14444663" y="5438775"/>
              <a:ext cx="53975" cy="115887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8" y="24"/>
                </a:cxn>
                <a:cxn ang="0">
                  <a:pos x="12" y="39"/>
                </a:cxn>
                <a:cxn ang="0">
                  <a:pos x="0" y="9"/>
                </a:cxn>
              </a:cxnLst>
              <a:rect l="0" t="0" r="r" b="b"/>
              <a:pathLst>
                <a:path w="18" h="39">
                  <a:moveTo>
                    <a:pt x="0" y="9"/>
                  </a:moveTo>
                  <a:cubicBezTo>
                    <a:pt x="9" y="0"/>
                    <a:pt x="12" y="21"/>
                    <a:pt x="18" y="24"/>
                  </a:cubicBezTo>
                  <a:cubicBezTo>
                    <a:pt x="17" y="30"/>
                    <a:pt x="12" y="32"/>
                    <a:pt x="12" y="39"/>
                  </a:cubicBezTo>
                  <a:cubicBezTo>
                    <a:pt x="8" y="31"/>
                    <a:pt x="15" y="13"/>
                    <a:pt x="0" y="9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7"/>
            <p:cNvSpPr/>
            <p:nvPr/>
          </p:nvSpPr>
          <p:spPr bwMode="auto">
            <a:xfrm>
              <a:off x="14389100" y="5124450"/>
              <a:ext cx="88900" cy="1174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6" y="27"/>
                </a:cxn>
                <a:cxn ang="0">
                  <a:pos x="22" y="0"/>
                </a:cxn>
                <a:cxn ang="0">
                  <a:pos x="22" y="39"/>
                </a:cxn>
                <a:cxn ang="0">
                  <a:pos x="1" y="27"/>
                </a:cxn>
                <a:cxn ang="0">
                  <a:pos x="4" y="24"/>
                </a:cxn>
              </a:cxnLst>
              <a:rect l="0" t="0" r="r" b="b"/>
              <a:pathLst>
                <a:path w="30" h="39">
                  <a:moveTo>
                    <a:pt x="4" y="24"/>
                  </a:moveTo>
                  <a:cubicBezTo>
                    <a:pt x="10" y="23"/>
                    <a:pt x="12" y="26"/>
                    <a:pt x="16" y="27"/>
                  </a:cubicBezTo>
                  <a:cubicBezTo>
                    <a:pt x="14" y="14"/>
                    <a:pt x="18" y="7"/>
                    <a:pt x="22" y="0"/>
                  </a:cubicBezTo>
                  <a:cubicBezTo>
                    <a:pt x="30" y="9"/>
                    <a:pt x="12" y="26"/>
                    <a:pt x="22" y="39"/>
                  </a:cubicBezTo>
                  <a:cubicBezTo>
                    <a:pt x="16" y="34"/>
                    <a:pt x="9" y="30"/>
                    <a:pt x="1" y="27"/>
                  </a:cubicBezTo>
                  <a:cubicBezTo>
                    <a:pt x="0" y="24"/>
                    <a:pt x="2" y="24"/>
                    <a:pt x="4" y="24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8"/>
            <p:cNvSpPr/>
            <p:nvPr/>
          </p:nvSpPr>
          <p:spPr bwMode="auto">
            <a:xfrm>
              <a:off x="14176375" y="5194300"/>
              <a:ext cx="169863" cy="153987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0" y="52"/>
                </a:cxn>
                <a:cxn ang="0">
                  <a:pos x="45" y="1"/>
                </a:cxn>
                <a:cxn ang="0">
                  <a:pos x="57" y="4"/>
                </a:cxn>
              </a:cxnLst>
              <a:rect l="0" t="0" r="r" b="b"/>
              <a:pathLst>
                <a:path w="57" h="52">
                  <a:moveTo>
                    <a:pt x="57" y="4"/>
                  </a:moveTo>
                  <a:cubicBezTo>
                    <a:pt x="26" y="8"/>
                    <a:pt x="11" y="28"/>
                    <a:pt x="0" y="52"/>
                  </a:cubicBezTo>
                  <a:cubicBezTo>
                    <a:pt x="0" y="32"/>
                    <a:pt x="18" y="4"/>
                    <a:pt x="45" y="1"/>
                  </a:cubicBezTo>
                  <a:cubicBezTo>
                    <a:pt x="49" y="2"/>
                    <a:pt x="56" y="0"/>
                    <a:pt x="57" y="4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"/>
            <p:cNvSpPr/>
            <p:nvPr/>
          </p:nvSpPr>
          <p:spPr bwMode="auto">
            <a:xfrm>
              <a:off x="15698788" y="5195888"/>
              <a:ext cx="71438" cy="90487"/>
            </a:xfrm>
            <a:custGeom>
              <a:avLst/>
              <a:gdLst/>
              <a:ahLst/>
              <a:cxnLst>
                <a:cxn ang="0">
                  <a:pos x="21" y="30"/>
                </a:cxn>
                <a:cxn ang="0">
                  <a:pos x="0" y="3"/>
                </a:cxn>
                <a:cxn ang="0">
                  <a:pos x="24" y="27"/>
                </a:cxn>
                <a:cxn ang="0">
                  <a:pos x="21" y="30"/>
                </a:cxn>
              </a:cxnLst>
              <a:rect l="0" t="0" r="r" b="b"/>
              <a:pathLst>
                <a:path w="24" h="30">
                  <a:moveTo>
                    <a:pt x="21" y="30"/>
                  </a:moveTo>
                  <a:cubicBezTo>
                    <a:pt x="13" y="22"/>
                    <a:pt x="11" y="8"/>
                    <a:pt x="0" y="3"/>
                  </a:cubicBezTo>
                  <a:cubicBezTo>
                    <a:pt x="7" y="0"/>
                    <a:pt x="18" y="19"/>
                    <a:pt x="24" y="27"/>
                  </a:cubicBezTo>
                  <a:cubicBezTo>
                    <a:pt x="22" y="27"/>
                    <a:pt x="20" y="27"/>
                    <a:pt x="21" y="30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0"/>
            <p:cNvSpPr/>
            <p:nvPr/>
          </p:nvSpPr>
          <p:spPr bwMode="auto">
            <a:xfrm>
              <a:off x="14138275" y="5408613"/>
              <a:ext cx="306388" cy="182562"/>
            </a:xfrm>
            <a:custGeom>
              <a:avLst/>
              <a:gdLst/>
              <a:ahLst/>
              <a:cxnLst>
                <a:cxn ang="0">
                  <a:pos x="103" y="13"/>
                </a:cxn>
                <a:cxn ang="0">
                  <a:pos x="40" y="61"/>
                </a:cxn>
                <a:cxn ang="0">
                  <a:pos x="10" y="1"/>
                </a:cxn>
                <a:cxn ang="0">
                  <a:pos x="34" y="43"/>
                </a:cxn>
                <a:cxn ang="0">
                  <a:pos x="103" y="13"/>
                </a:cxn>
              </a:cxnLst>
              <a:rect l="0" t="0" r="r" b="b"/>
              <a:pathLst>
                <a:path w="103" h="61">
                  <a:moveTo>
                    <a:pt x="103" y="13"/>
                  </a:moveTo>
                  <a:cubicBezTo>
                    <a:pt x="73" y="10"/>
                    <a:pt x="36" y="20"/>
                    <a:pt x="40" y="61"/>
                  </a:cubicBezTo>
                  <a:cubicBezTo>
                    <a:pt x="30" y="42"/>
                    <a:pt x="0" y="30"/>
                    <a:pt x="10" y="1"/>
                  </a:cubicBezTo>
                  <a:cubicBezTo>
                    <a:pt x="17" y="16"/>
                    <a:pt x="19" y="36"/>
                    <a:pt x="34" y="43"/>
                  </a:cubicBezTo>
                  <a:cubicBezTo>
                    <a:pt x="42" y="19"/>
                    <a:pt x="68" y="0"/>
                    <a:pt x="103" y="13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1"/>
            <p:cNvSpPr/>
            <p:nvPr/>
          </p:nvSpPr>
          <p:spPr bwMode="auto">
            <a:xfrm>
              <a:off x="15606713" y="5276850"/>
              <a:ext cx="271463" cy="460375"/>
            </a:xfrm>
            <a:custGeom>
              <a:avLst/>
              <a:gdLst/>
              <a:ahLst/>
              <a:cxnLst>
                <a:cxn ang="0">
                  <a:pos x="1" y="147"/>
                </a:cxn>
                <a:cxn ang="0">
                  <a:pos x="52" y="3"/>
                </a:cxn>
                <a:cxn ang="0">
                  <a:pos x="55" y="0"/>
                </a:cxn>
                <a:cxn ang="0">
                  <a:pos x="16" y="150"/>
                </a:cxn>
                <a:cxn ang="0">
                  <a:pos x="1" y="147"/>
                </a:cxn>
              </a:cxnLst>
              <a:rect l="0" t="0" r="r" b="b"/>
              <a:pathLst>
                <a:path w="91" h="154">
                  <a:moveTo>
                    <a:pt x="1" y="147"/>
                  </a:moveTo>
                  <a:cubicBezTo>
                    <a:pt x="69" y="144"/>
                    <a:pt x="83" y="55"/>
                    <a:pt x="52" y="3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91" y="45"/>
                    <a:pt x="75" y="141"/>
                    <a:pt x="16" y="150"/>
                  </a:cubicBezTo>
                  <a:cubicBezTo>
                    <a:pt x="12" y="148"/>
                    <a:pt x="0" y="154"/>
                    <a:pt x="1" y="147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"/>
            <p:cNvSpPr/>
            <p:nvPr/>
          </p:nvSpPr>
          <p:spPr bwMode="auto">
            <a:xfrm>
              <a:off x="14247813" y="5599113"/>
              <a:ext cx="223838" cy="233362"/>
            </a:xfrm>
            <a:custGeom>
              <a:avLst/>
              <a:gdLst/>
              <a:ahLst/>
              <a:cxnLst>
                <a:cxn ang="0">
                  <a:pos x="69" y="78"/>
                </a:cxn>
                <a:cxn ang="0">
                  <a:pos x="0" y="0"/>
                </a:cxn>
                <a:cxn ang="0">
                  <a:pos x="75" y="75"/>
                </a:cxn>
                <a:cxn ang="0">
                  <a:pos x="69" y="78"/>
                </a:cxn>
              </a:cxnLst>
              <a:rect l="0" t="0" r="r" b="b"/>
              <a:pathLst>
                <a:path w="75" h="78">
                  <a:moveTo>
                    <a:pt x="69" y="78"/>
                  </a:moveTo>
                  <a:cubicBezTo>
                    <a:pt x="29" y="69"/>
                    <a:pt x="3" y="46"/>
                    <a:pt x="0" y="0"/>
                  </a:cubicBezTo>
                  <a:cubicBezTo>
                    <a:pt x="13" y="37"/>
                    <a:pt x="31" y="69"/>
                    <a:pt x="75" y="75"/>
                  </a:cubicBezTo>
                  <a:cubicBezTo>
                    <a:pt x="75" y="78"/>
                    <a:pt x="71" y="77"/>
                    <a:pt x="69" y="78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3"/>
            <p:cNvSpPr/>
            <p:nvPr/>
          </p:nvSpPr>
          <p:spPr bwMode="auto">
            <a:xfrm>
              <a:off x="14481175" y="5699125"/>
              <a:ext cx="304800" cy="160337"/>
            </a:xfrm>
            <a:custGeom>
              <a:avLst/>
              <a:gdLst/>
              <a:ahLst/>
              <a:cxnLst>
                <a:cxn ang="0">
                  <a:pos x="24" y="42"/>
                </a:cxn>
                <a:cxn ang="0">
                  <a:pos x="87" y="0"/>
                </a:cxn>
                <a:cxn ang="0">
                  <a:pos x="102" y="21"/>
                </a:cxn>
                <a:cxn ang="0">
                  <a:pos x="90" y="12"/>
                </a:cxn>
                <a:cxn ang="0">
                  <a:pos x="0" y="48"/>
                </a:cxn>
                <a:cxn ang="0">
                  <a:pos x="24" y="42"/>
                </a:cxn>
              </a:cxnLst>
              <a:rect l="0" t="0" r="r" b="b"/>
              <a:pathLst>
                <a:path w="102" h="54">
                  <a:moveTo>
                    <a:pt x="24" y="42"/>
                  </a:moveTo>
                  <a:cubicBezTo>
                    <a:pt x="52" y="35"/>
                    <a:pt x="72" y="20"/>
                    <a:pt x="87" y="0"/>
                  </a:cubicBezTo>
                  <a:cubicBezTo>
                    <a:pt x="93" y="6"/>
                    <a:pt x="94" y="17"/>
                    <a:pt x="102" y="21"/>
                  </a:cubicBezTo>
                  <a:cubicBezTo>
                    <a:pt x="97" y="30"/>
                    <a:pt x="92" y="16"/>
                    <a:pt x="90" y="12"/>
                  </a:cubicBezTo>
                  <a:cubicBezTo>
                    <a:pt x="64" y="28"/>
                    <a:pt x="48" y="54"/>
                    <a:pt x="0" y="48"/>
                  </a:cubicBezTo>
                  <a:cubicBezTo>
                    <a:pt x="1" y="39"/>
                    <a:pt x="23" y="51"/>
                    <a:pt x="24" y="42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4"/>
            <p:cNvSpPr/>
            <p:nvPr/>
          </p:nvSpPr>
          <p:spPr bwMode="auto">
            <a:xfrm>
              <a:off x="14820900" y="5716588"/>
              <a:ext cx="358775" cy="119062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20" y="21"/>
                </a:cxn>
                <a:cxn ang="0">
                  <a:pos x="96" y="9"/>
                </a:cxn>
                <a:cxn ang="0">
                  <a:pos x="57" y="36"/>
                </a:cxn>
                <a:cxn ang="0">
                  <a:pos x="0" y="30"/>
                </a:cxn>
                <a:cxn ang="0">
                  <a:pos x="93" y="0"/>
                </a:cxn>
              </a:cxnLst>
              <a:rect l="0" t="0" r="r" b="b"/>
              <a:pathLst>
                <a:path w="120" h="40">
                  <a:moveTo>
                    <a:pt x="93" y="0"/>
                  </a:moveTo>
                  <a:cubicBezTo>
                    <a:pt x="101" y="8"/>
                    <a:pt x="106" y="19"/>
                    <a:pt x="120" y="21"/>
                  </a:cubicBezTo>
                  <a:cubicBezTo>
                    <a:pt x="116" y="34"/>
                    <a:pt x="103" y="8"/>
                    <a:pt x="96" y="9"/>
                  </a:cubicBezTo>
                  <a:cubicBezTo>
                    <a:pt x="86" y="10"/>
                    <a:pt x="77" y="32"/>
                    <a:pt x="57" y="36"/>
                  </a:cubicBezTo>
                  <a:cubicBezTo>
                    <a:pt x="38" y="40"/>
                    <a:pt x="12" y="35"/>
                    <a:pt x="0" y="30"/>
                  </a:cubicBezTo>
                  <a:cubicBezTo>
                    <a:pt x="30" y="37"/>
                    <a:pt x="82" y="30"/>
                    <a:pt x="93" y="0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7"/>
            <p:cNvSpPr/>
            <p:nvPr/>
          </p:nvSpPr>
          <p:spPr bwMode="auto">
            <a:xfrm>
              <a:off x="14963775" y="4910138"/>
              <a:ext cx="273050" cy="38100"/>
            </a:xfrm>
            <a:custGeom>
              <a:avLst/>
              <a:gdLst/>
              <a:ahLst/>
              <a:cxnLst>
                <a:cxn ang="0">
                  <a:pos x="54" y="3"/>
                </a:cxn>
                <a:cxn ang="0">
                  <a:pos x="0" y="9"/>
                </a:cxn>
                <a:cxn ang="0">
                  <a:pos x="54" y="3"/>
                </a:cxn>
              </a:cxnLst>
              <a:rect l="0" t="0" r="r" b="b"/>
              <a:pathLst>
                <a:path w="91" h="13">
                  <a:moveTo>
                    <a:pt x="54" y="3"/>
                  </a:moveTo>
                  <a:cubicBezTo>
                    <a:pt x="91" y="13"/>
                    <a:pt x="18" y="8"/>
                    <a:pt x="0" y="9"/>
                  </a:cubicBezTo>
                  <a:cubicBezTo>
                    <a:pt x="11" y="0"/>
                    <a:pt x="43" y="12"/>
                    <a:pt x="54" y="3"/>
                  </a:cubicBezTo>
                  <a:close/>
                </a:path>
              </a:pathLst>
            </a:custGeom>
            <a:solidFill>
              <a:srgbClr val="BED9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8"/>
            <p:cNvSpPr/>
            <p:nvPr/>
          </p:nvSpPr>
          <p:spPr bwMode="auto">
            <a:xfrm>
              <a:off x="15173325" y="5381625"/>
              <a:ext cx="247650" cy="206375"/>
            </a:xfrm>
            <a:custGeom>
              <a:avLst/>
              <a:gdLst/>
              <a:ahLst/>
              <a:cxnLst>
                <a:cxn ang="0">
                  <a:pos x="74" y="1"/>
                </a:cxn>
                <a:cxn ang="0">
                  <a:pos x="83" y="1"/>
                </a:cxn>
                <a:cxn ang="0">
                  <a:pos x="29" y="58"/>
                </a:cxn>
                <a:cxn ang="0">
                  <a:pos x="56" y="55"/>
                </a:cxn>
                <a:cxn ang="0">
                  <a:pos x="29" y="64"/>
                </a:cxn>
                <a:cxn ang="0">
                  <a:pos x="41" y="1"/>
                </a:cxn>
                <a:cxn ang="0">
                  <a:pos x="74" y="1"/>
                </a:cxn>
              </a:cxnLst>
              <a:rect l="0" t="0" r="r" b="b"/>
              <a:pathLst>
                <a:path w="83" h="69">
                  <a:moveTo>
                    <a:pt x="74" y="1"/>
                  </a:moveTo>
                  <a:cubicBezTo>
                    <a:pt x="77" y="1"/>
                    <a:pt x="80" y="1"/>
                    <a:pt x="83" y="1"/>
                  </a:cubicBezTo>
                  <a:cubicBezTo>
                    <a:pt x="59" y="0"/>
                    <a:pt x="0" y="15"/>
                    <a:pt x="29" y="58"/>
                  </a:cubicBezTo>
                  <a:cubicBezTo>
                    <a:pt x="43" y="64"/>
                    <a:pt x="51" y="48"/>
                    <a:pt x="56" y="55"/>
                  </a:cubicBezTo>
                  <a:cubicBezTo>
                    <a:pt x="58" y="69"/>
                    <a:pt x="40" y="63"/>
                    <a:pt x="29" y="64"/>
                  </a:cubicBezTo>
                  <a:cubicBezTo>
                    <a:pt x="10" y="51"/>
                    <a:pt x="13" y="2"/>
                    <a:pt x="41" y="1"/>
                  </a:cubicBezTo>
                  <a:cubicBezTo>
                    <a:pt x="52" y="1"/>
                    <a:pt x="63" y="1"/>
                    <a:pt x="74" y="1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9"/>
            <p:cNvSpPr/>
            <p:nvPr/>
          </p:nvSpPr>
          <p:spPr bwMode="auto">
            <a:xfrm>
              <a:off x="15152688" y="5438775"/>
              <a:ext cx="438150" cy="360362"/>
            </a:xfrm>
            <a:custGeom>
              <a:avLst/>
              <a:gdLst/>
              <a:ahLst/>
              <a:cxnLst>
                <a:cxn ang="0">
                  <a:pos x="129" y="96"/>
                </a:cxn>
                <a:cxn ang="0">
                  <a:pos x="75" y="120"/>
                </a:cxn>
                <a:cxn ang="0">
                  <a:pos x="33" y="120"/>
                </a:cxn>
                <a:cxn ang="0">
                  <a:pos x="54" y="117"/>
                </a:cxn>
                <a:cxn ang="0">
                  <a:pos x="117" y="0"/>
                </a:cxn>
                <a:cxn ang="0">
                  <a:pos x="126" y="93"/>
                </a:cxn>
                <a:cxn ang="0">
                  <a:pos x="135" y="93"/>
                </a:cxn>
                <a:cxn ang="0">
                  <a:pos x="129" y="96"/>
                </a:cxn>
              </a:cxnLst>
              <a:rect l="0" t="0" r="r" b="b"/>
              <a:pathLst>
                <a:path w="147" h="121">
                  <a:moveTo>
                    <a:pt x="129" y="96"/>
                  </a:moveTo>
                  <a:cubicBezTo>
                    <a:pt x="106" y="99"/>
                    <a:pt x="102" y="121"/>
                    <a:pt x="75" y="120"/>
                  </a:cubicBezTo>
                  <a:cubicBezTo>
                    <a:pt x="61" y="120"/>
                    <a:pt x="47" y="120"/>
                    <a:pt x="33" y="120"/>
                  </a:cubicBezTo>
                  <a:cubicBezTo>
                    <a:pt x="0" y="119"/>
                    <a:pt x="41" y="115"/>
                    <a:pt x="54" y="117"/>
                  </a:cubicBezTo>
                  <a:cubicBezTo>
                    <a:pt x="117" y="119"/>
                    <a:pt x="147" y="55"/>
                    <a:pt x="117" y="0"/>
                  </a:cubicBezTo>
                  <a:cubicBezTo>
                    <a:pt x="141" y="13"/>
                    <a:pt x="132" y="67"/>
                    <a:pt x="126" y="93"/>
                  </a:cubicBezTo>
                  <a:cubicBezTo>
                    <a:pt x="129" y="93"/>
                    <a:pt x="132" y="93"/>
                    <a:pt x="135" y="93"/>
                  </a:cubicBezTo>
                  <a:cubicBezTo>
                    <a:pt x="135" y="96"/>
                    <a:pt x="131" y="95"/>
                    <a:pt x="129" y="96"/>
                  </a:cubicBezTo>
                  <a:close/>
                </a:path>
              </a:pathLst>
            </a:custGeom>
            <a:solidFill>
              <a:srgbClr val="9DBBC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074" name="Picture 2" descr="E:\其他工作\【策    划】\兼职 我图网\觅知网\9.17垃圾分类\垃圾分类\4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088" y="3202550"/>
            <a:ext cx="2968512" cy="194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淘宝网chenying0907出品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448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淘宝网chenying0907出品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86686" y="563038"/>
            <a:ext cx="2562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rPr>
              <a:t>垃圾污染的危害</a:t>
            </a:r>
          </a:p>
        </p:txBody>
      </p:sp>
      <p:sp>
        <p:nvSpPr>
          <p:cNvPr id="74" name="任意多边形 73"/>
          <p:cNvSpPr/>
          <p:nvPr/>
        </p:nvSpPr>
        <p:spPr>
          <a:xfrm rot="18900000" flipH="1" flipV="1">
            <a:off x="4914421" y="1927990"/>
            <a:ext cx="1347706" cy="2699316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-1" fmla="*/ 255574 w 1520778"/>
              <a:gd name="connsiteY0-2" fmla="*/ 2887114 h 2887114"/>
              <a:gd name="connsiteX1-3" fmla="*/ 1264783 w 1520778"/>
              <a:gd name="connsiteY1-4" fmla="*/ 2887114 h 2887114"/>
              <a:gd name="connsiteX2-5" fmla="*/ 1264783 w 1520778"/>
              <a:gd name="connsiteY2-6" fmla="*/ 2323543 h 2887114"/>
              <a:gd name="connsiteX3-7" fmla="*/ 1264628 w 1520778"/>
              <a:gd name="connsiteY3-8" fmla="*/ 2323543 h 2887114"/>
              <a:gd name="connsiteX4-9" fmla="*/ 1264627 w 1520778"/>
              <a:gd name="connsiteY4-10" fmla="*/ 898812 h 2887114"/>
              <a:gd name="connsiteX5-11" fmla="*/ 1272244 w 1520778"/>
              <a:gd name="connsiteY5-12" fmla="*/ 906947 h 2887114"/>
              <a:gd name="connsiteX6-13" fmla="*/ 1478137 w 1520778"/>
              <a:gd name="connsiteY6-14" fmla="*/ 906946 h 2887114"/>
              <a:gd name="connsiteX7-15" fmla="*/ 1478137 w 1520778"/>
              <a:gd name="connsiteY7-16" fmla="*/ 687063 h 2887114"/>
              <a:gd name="connsiteX8-17" fmla="*/ 1464592 w 1520778"/>
              <a:gd name="connsiteY8-18" fmla="*/ 672597 h 2887114"/>
              <a:gd name="connsiteX9-19" fmla="*/ 1457674 w 1520778"/>
              <a:gd name="connsiteY9-20" fmla="*/ 663080 h 2887114"/>
              <a:gd name="connsiteX10-21" fmla="*/ 890811 w 1520778"/>
              <a:gd name="connsiteY10-22" fmla="*/ 57693 h 2887114"/>
              <a:gd name="connsiteX11-23" fmla="*/ 760389 w 1520778"/>
              <a:gd name="connsiteY11-24" fmla="*/ 0 h 2887114"/>
              <a:gd name="connsiteX12-25" fmla="*/ 629968 w 1520778"/>
              <a:gd name="connsiteY12-26" fmla="*/ 57693 h 2887114"/>
              <a:gd name="connsiteX13-27" fmla="*/ 63103 w 1520778"/>
              <a:gd name="connsiteY13-28" fmla="*/ 663080 h 2887114"/>
              <a:gd name="connsiteX14-29" fmla="*/ 56184 w 1520778"/>
              <a:gd name="connsiteY14-30" fmla="*/ 672600 h 2887114"/>
              <a:gd name="connsiteX15-31" fmla="*/ 42642 w 1520778"/>
              <a:gd name="connsiteY15-32" fmla="*/ 687063 h 2887114"/>
              <a:gd name="connsiteX16-33" fmla="*/ 42642 w 1520778"/>
              <a:gd name="connsiteY16-34" fmla="*/ 906946 h 2887114"/>
              <a:gd name="connsiteX17-35" fmla="*/ 248534 w 1520778"/>
              <a:gd name="connsiteY17-36" fmla="*/ 906947 h 2887114"/>
              <a:gd name="connsiteX18-37" fmla="*/ 256150 w 1520778"/>
              <a:gd name="connsiteY18-38" fmla="*/ 2323543 h 2887114"/>
              <a:gd name="connsiteX19-39" fmla="*/ 255573 w 1520778"/>
              <a:gd name="connsiteY19-40" fmla="*/ 2323543 h 2887114"/>
              <a:gd name="connsiteX20-41" fmla="*/ 255574 w 1520778"/>
              <a:gd name="connsiteY20-42" fmla="*/ 2887114 h 2887114"/>
              <a:gd name="connsiteX0-43" fmla="*/ 248045 w 1513249"/>
              <a:gd name="connsiteY0-44" fmla="*/ 2887114 h 2887114"/>
              <a:gd name="connsiteX1-45" fmla="*/ 1257254 w 1513249"/>
              <a:gd name="connsiteY1-46" fmla="*/ 2887114 h 2887114"/>
              <a:gd name="connsiteX2-47" fmla="*/ 1257254 w 1513249"/>
              <a:gd name="connsiteY2-48" fmla="*/ 2323543 h 2887114"/>
              <a:gd name="connsiteX3-49" fmla="*/ 1257099 w 1513249"/>
              <a:gd name="connsiteY3-50" fmla="*/ 2323543 h 2887114"/>
              <a:gd name="connsiteX4-51" fmla="*/ 1257098 w 1513249"/>
              <a:gd name="connsiteY4-52" fmla="*/ 898812 h 2887114"/>
              <a:gd name="connsiteX5-53" fmla="*/ 1264715 w 1513249"/>
              <a:gd name="connsiteY5-54" fmla="*/ 906947 h 2887114"/>
              <a:gd name="connsiteX6-55" fmla="*/ 1470608 w 1513249"/>
              <a:gd name="connsiteY6-56" fmla="*/ 906946 h 2887114"/>
              <a:gd name="connsiteX7-57" fmla="*/ 1470608 w 1513249"/>
              <a:gd name="connsiteY7-58" fmla="*/ 687063 h 2887114"/>
              <a:gd name="connsiteX8-59" fmla="*/ 1457063 w 1513249"/>
              <a:gd name="connsiteY8-60" fmla="*/ 672597 h 2887114"/>
              <a:gd name="connsiteX9-61" fmla="*/ 1450145 w 1513249"/>
              <a:gd name="connsiteY9-62" fmla="*/ 663080 h 2887114"/>
              <a:gd name="connsiteX10-63" fmla="*/ 883282 w 1513249"/>
              <a:gd name="connsiteY10-64" fmla="*/ 57693 h 2887114"/>
              <a:gd name="connsiteX11-65" fmla="*/ 752860 w 1513249"/>
              <a:gd name="connsiteY11-66" fmla="*/ 0 h 2887114"/>
              <a:gd name="connsiteX12-67" fmla="*/ 622439 w 1513249"/>
              <a:gd name="connsiteY12-68" fmla="*/ 57693 h 2887114"/>
              <a:gd name="connsiteX13-69" fmla="*/ 55574 w 1513249"/>
              <a:gd name="connsiteY13-70" fmla="*/ 663080 h 2887114"/>
              <a:gd name="connsiteX14-71" fmla="*/ 48655 w 1513249"/>
              <a:gd name="connsiteY14-72" fmla="*/ 672600 h 2887114"/>
              <a:gd name="connsiteX15-73" fmla="*/ 35113 w 1513249"/>
              <a:gd name="connsiteY15-74" fmla="*/ 687063 h 2887114"/>
              <a:gd name="connsiteX16-75" fmla="*/ 35113 w 1513249"/>
              <a:gd name="connsiteY16-76" fmla="*/ 906946 h 2887114"/>
              <a:gd name="connsiteX17-77" fmla="*/ 248621 w 1513249"/>
              <a:gd name="connsiteY17-78" fmla="*/ 2323543 h 2887114"/>
              <a:gd name="connsiteX18-79" fmla="*/ 248044 w 1513249"/>
              <a:gd name="connsiteY18-80" fmla="*/ 2323543 h 2887114"/>
              <a:gd name="connsiteX19-81" fmla="*/ 248045 w 1513249"/>
              <a:gd name="connsiteY19-82" fmla="*/ 2887114 h 2887114"/>
              <a:gd name="connsiteX0-83" fmla="*/ 248045 w 1513249"/>
              <a:gd name="connsiteY0-84" fmla="*/ 2887114 h 2887114"/>
              <a:gd name="connsiteX1-85" fmla="*/ 1257254 w 1513249"/>
              <a:gd name="connsiteY1-86" fmla="*/ 2887114 h 2887114"/>
              <a:gd name="connsiteX2-87" fmla="*/ 1257254 w 1513249"/>
              <a:gd name="connsiteY2-88" fmla="*/ 2323543 h 2887114"/>
              <a:gd name="connsiteX3-89" fmla="*/ 1257099 w 1513249"/>
              <a:gd name="connsiteY3-90" fmla="*/ 2323543 h 2887114"/>
              <a:gd name="connsiteX4-91" fmla="*/ 1257098 w 1513249"/>
              <a:gd name="connsiteY4-92" fmla="*/ 898812 h 2887114"/>
              <a:gd name="connsiteX5-93" fmla="*/ 1470608 w 1513249"/>
              <a:gd name="connsiteY5-94" fmla="*/ 906946 h 2887114"/>
              <a:gd name="connsiteX6-95" fmla="*/ 1470608 w 1513249"/>
              <a:gd name="connsiteY6-96" fmla="*/ 687063 h 2887114"/>
              <a:gd name="connsiteX7-97" fmla="*/ 1457063 w 1513249"/>
              <a:gd name="connsiteY7-98" fmla="*/ 672597 h 2887114"/>
              <a:gd name="connsiteX8-99" fmla="*/ 1450145 w 1513249"/>
              <a:gd name="connsiteY8-100" fmla="*/ 663080 h 2887114"/>
              <a:gd name="connsiteX9-101" fmla="*/ 883282 w 1513249"/>
              <a:gd name="connsiteY9-102" fmla="*/ 57693 h 2887114"/>
              <a:gd name="connsiteX10-103" fmla="*/ 752860 w 1513249"/>
              <a:gd name="connsiteY10-104" fmla="*/ 0 h 2887114"/>
              <a:gd name="connsiteX11-105" fmla="*/ 622439 w 1513249"/>
              <a:gd name="connsiteY11-106" fmla="*/ 57693 h 2887114"/>
              <a:gd name="connsiteX12-107" fmla="*/ 55574 w 1513249"/>
              <a:gd name="connsiteY12-108" fmla="*/ 663080 h 2887114"/>
              <a:gd name="connsiteX13-109" fmla="*/ 48655 w 1513249"/>
              <a:gd name="connsiteY13-110" fmla="*/ 672600 h 2887114"/>
              <a:gd name="connsiteX14-111" fmla="*/ 35113 w 1513249"/>
              <a:gd name="connsiteY14-112" fmla="*/ 687063 h 2887114"/>
              <a:gd name="connsiteX15-113" fmla="*/ 35113 w 1513249"/>
              <a:gd name="connsiteY15-114" fmla="*/ 906946 h 2887114"/>
              <a:gd name="connsiteX16-115" fmla="*/ 248621 w 1513249"/>
              <a:gd name="connsiteY16-116" fmla="*/ 2323543 h 2887114"/>
              <a:gd name="connsiteX17-117" fmla="*/ 248044 w 1513249"/>
              <a:gd name="connsiteY17-118" fmla="*/ 2323543 h 2887114"/>
              <a:gd name="connsiteX18-119" fmla="*/ 248045 w 1513249"/>
              <a:gd name="connsiteY18-120" fmla="*/ 2887114 h 2887114"/>
              <a:gd name="connsiteX0-121" fmla="*/ 248045 w 1513249"/>
              <a:gd name="connsiteY0-122" fmla="*/ 2887114 h 2887114"/>
              <a:gd name="connsiteX1-123" fmla="*/ 1257254 w 1513249"/>
              <a:gd name="connsiteY1-124" fmla="*/ 2887114 h 2887114"/>
              <a:gd name="connsiteX2-125" fmla="*/ 1257254 w 1513249"/>
              <a:gd name="connsiteY2-126" fmla="*/ 2323543 h 2887114"/>
              <a:gd name="connsiteX3-127" fmla="*/ 1257099 w 1513249"/>
              <a:gd name="connsiteY3-128" fmla="*/ 2323543 h 2887114"/>
              <a:gd name="connsiteX4-129" fmla="*/ 1470608 w 1513249"/>
              <a:gd name="connsiteY4-130" fmla="*/ 906946 h 2887114"/>
              <a:gd name="connsiteX5-131" fmla="*/ 1470608 w 1513249"/>
              <a:gd name="connsiteY5-132" fmla="*/ 687063 h 2887114"/>
              <a:gd name="connsiteX6-133" fmla="*/ 1457063 w 1513249"/>
              <a:gd name="connsiteY6-134" fmla="*/ 672597 h 2887114"/>
              <a:gd name="connsiteX7-135" fmla="*/ 1450145 w 1513249"/>
              <a:gd name="connsiteY7-136" fmla="*/ 663080 h 2887114"/>
              <a:gd name="connsiteX8-137" fmla="*/ 883282 w 1513249"/>
              <a:gd name="connsiteY8-138" fmla="*/ 57693 h 2887114"/>
              <a:gd name="connsiteX9-139" fmla="*/ 752860 w 1513249"/>
              <a:gd name="connsiteY9-140" fmla="*/ 0 h 2887114"/>
              <a:gd name="connsiteX10-141" fmla="*/ 622439 w 1513249"/>
              <a:gd name="connsiteY10-142" fmla="*/ 57693 h 2887114"/>
              <a:gd name="connsiteX11-143" fmla="*/ 55574 w 1513249"/>
              <a:gd name="connsiteY11-144" fmla="*/ 663080 h 2887114"/>
              <a:gd name="connsiteX12-145" fmla="*/ 48655 w 1513249"/>
              <a:gd name="connsiteY12-146" fmla="*/ 672600 h 2887114"/>
              <a:gd name="connsiteX13-147" fmla="*/ 35113 w 1513249"/>
              <a:gd name="connsiteY13-148" fmla="*/ 687063 h 2887114"/>
              <a:gd name="connsiteX14-149" fmla="*/ 35113 w 1513249"/>
              <a:gd name="connsiteY14-150" fmla="*/ 906946 h 2887114"/>
              <a:gd name="connsiteX15-151" fmla="*/ 248621 w 1513249"/>
              <a:gd name="connsiteY15-152" fmla="*/ 2323543 h 2887114"/>
              <a:gd name="connsiteX16-153" fmla="*/ 248044 w 1513249"/>
              <a:gd name="connsiteY16-154" fmla="*/ 2323543 h 2887114"/>
              <a:gd name="connsiteX17-155" fmla="*/ 248045 w 1513249"/>
              <a:gd name="connsiteY17-156" fmla="*/ 2887114 h 2887114"/>
              <a:gd name="connsiteX0-157" fmla="*/ 212932 w 1478136"/>
              <a:gd name="connsiteY0-158" fmla="*/ 2887114 h 2887114"/>
              <a:gd name="connsiteX1-159" fmla="*/ 1222141 w 1478136"/>
              <a:gd name="connsiteY1-160" fmla="*/ 2887114 h 2887114"/>
              <a:gd name="connsiteX2-161" fmla="*/ 1222141 w 1478136"/>
              <a:gd name="connsiteY2-162" fmla="*/ 2323543 h 2887114"/>
              <a:gd name="connsiteX3-163" fmla="*/ 1221986 w 1478136"/>
              <a:gd name="connsiteY3-164" fmla="*/ 2323543 h 2887114"/>
              <a:gd name="connsiteX4-165" fmla="*/ 1435495 w 1478136"/>
              <a:gd name="connsiteY4-166" fmla="*/ 906946 h 2887114"/>
              <a:gd name="connsiteX5-167" fmla="*/ 1435495 w 1478136"/>
              <a:gd name="connsiteY5-168" fmla="*/ 687063 h 2887114"/>
              <a:gd name="connsiteX6-169" fmla="*/ 1421950 w 1478136"/>
              <a:gd name="connsiteY6-170" fmla="*/ 672597 h 2887114"/>
              <a:gd name="connsiteX7-171" fmla="*/ 1415032 w 1478136"/>
              <a:gd name="connsiteY7-172" fmla="*/ 663080 h 2887114"/>
              <a:gd name="connsiteX8-173" fmla="*/ 848169 w 1478136"/>
              <a:gd name="connsiteY8-174" fmla="*/ 57693 h 2887114"/>
              <a:gd name="connsiteX9-175" fmla="*/ 717747 w 1478136"/>
              <a:gd name="connsiteY9-176" fmla="*/ 0 h 2887114"/>
              <a:gd name="connsiteX10-177" fmla="*/ 587326 w 1478136"/>
              <a:gd name="connsiteY10-178" fmla="*/ 57693 h 2887114"/>
              <a:gd name="connsiteX11-179" fmla="*/ 20461 w 1478136"/>
              <a:gd name="connsiteY11-180" fmla="*/ 663080 h 2887114"/>
              <a:gd name="connsiteX12-181" fmla="*/ 13542 w 1478136"/>
              <a:gd name="connsiteY12-182" fmla="*/ 672600 h 2887114"/>
              <a:gd name="connsiteX13-183" fmla="*/ 0 w 1478136"/>
              <a:gd name="connsiteY13-184" fmla="*/ 906946 h 2887114"/>
              <a:gd name="connsiteX14-185" fmla="*/ 213508 w 1478136"/>
              <a:gd name="connsiteY14-186" fmla="*/ 2323543 h 2887114"/>
              <a:gd name="connsiteX15-187" fmla="*/ 212931 w 1478136"/>
              <a:gd name="connsiteY15-188" fmla="*/ 2323543 h 2887114"/>
              <a:gd name="connsiteX16-189" fmla="*/ 212932 w 1478136"/>
              <a:gd name="connsiteY16-190" fmla="*/ 2887114 h 2887114"/>
              <a:gd name="connsiteX0-191" fmla="*/ 212932 w 1478136"/>
              <a:gd name="connsiteY0-192" fmla="*/ 2887114 h 2887114"/>
              <a:gd name="connsiteX1-193" fmla="*/ 1222141 w 1478136"/>
              <a:gd name="connsiteY1-194" fmla="*/ 2887114 h 2887114"/>
              <a:gd name="connsiteX2-195" fmla="*/ 1222141 w 1478136"/>
              <a:gd name="connsiteY2-196" fmla="*/ 2323543 h 2887114"/>
              <a:gd name="connsiteX3-197" fmla="*/ 1221986 w 1478136"/>
              <a:gd name="connsiteY3-198" fmla="*/ 2323543 h 2887114"/>
              <a:gd name="connsiteX4-199" fmla="*/ 1435495 w 1478136"/>
              <a:gd name="connsiteY4-200" fmla="*/ 906946 h 2887114"/>
              <a:gd name="connsiteX5-201" fmla="*/ 1435495 w 1478136"/>
              <a:gd name="connsiteY5-202" fmla="*/ 687063 h 2887114"/>
              <a:gd name="connsiteX6-203" fmla="*/ 1421950 w 1478136"/>
              <a:gd name="connsiteY6-204" fmla="*/ 672597 h 2887114"/>
              <a:gd name="connsiteX7-205" fmla="*/ 848169 w 1478136"/>
              <a:gd name="connsiteY7-206" fmla="*/ 57693 h 2887114"/>
              <a:gd name="connsiteX8-207" fmla="*/ 717747 w 1478136"/>
              <a:gd name="connsiteY8-208" fmla="*/ 0 h 2887114"/>
              <a:gd name="connsiteX9-209" fmla="*/ 587326 w 1478136"/>
              <a:gd name="connsiteY9-210" fmla="*/ 57693 h 2887114"/>
              <a:gd name="connsiteX10-211" fmla="*/ 20461 w 1478136"/>
              <a:gd name="connsiteY10-212" fmla="*/ 663080 h 2887114"/>
              <a:gd name="connsiteX11-213" fmla="*/ 13542 w 1478136"/>
              <a:gd name="connsiteY11-214" fmla="*/ 672600 h 2887114"/>
              <a:gd name="connsiteX12-215" fmla="*/ 0 w 1478136"/>
              <a:gd name="connsiteY12-216" fmla="*/ 906946 h 2887114"/>
              <a:gd name="connsiteX13-217" fmla="*/ 213508 w 1478136"/>
              <a:gd name="connsiteY13-218" fmla="*/ 2323543 h 2887114"/>
              <a:gd name="connsiteX14-219" fmla="*/ 212931 w 1478136"/>
              <a:gd name="connsiteY14-220" fmla="*/ 2323543 h 2887114"/>
              <a:gd name="connsiteX15-221" fmla="*/ 212932 w 1478136"/>
              <a:gd name="connsiteY15-222" fmla="*/ 2887114 h 2887114"/>
              <a:gd name="connsiteX0-223" fmla="*/ 212932 w 1478136"/>
              <a:gd name="connsiteY0-224" fmla="*/ 2887114 h 2887114"/>
              <a:gd name="connsiteX1-225" fmla="*/ 1222141 w 1478136"/>
              <a:gd name="connsiteY1-226" fmla="*/ 2887114 h 2887114"/>
              <a:gd name="connsiteX2-227" fmla="*/ 1222141 w 1478136"/>
              <a:gd name="connsiteY2-228" fmla="*/ 2323543 h 2887114"/>
              <a:gd name="connsiteX3-229" fmla="*/ 1221986 w 1478136"/>
              <a:gd name="connsiteY3-230" fmla="*/ 2323543 h 2887114"/>
              <a:gd name="connsiteX4-231" fmla="*/ 1435495 w 1478136"/>
              <a:gd name="connsiteY4-232" fmla="*/ 906946 h 2887114"/>
              <a:gd name="connsiteX5-233" fmla="*/ 1435495 w 1478136"/>
              <a:gd name="connsiteY5-234" fmla="*/ 687063 h 2887114"/>
              <a:gd name="connsiteX6-235" fmla="*/ 848169 w 1478136"/>
              <a:gd name="connsiteY6-236" fmla="*/ 57693 h 2887114"/>
              <a:gd name="connsiteX7-237" fmla="*/ 717747 w 1478136"/>
              <a:gd name="connsiteY7-238" fmla="*/ 0 h 2887114"/>
              <a:gd name="connsiteX8-239" fmla="*/ 587326 w 1478136"/>
              <a:gd name="connsiteY8-240" fmla="*/ 57693 h 2887114"/>
              <a:gd name="connsiteX9-241" fmla="*/ 20461 w 1478136"/>
              <a:gd name="connsiteY9-242" fmla="*/ 663080 h 2887114"/>
              <a:gd name="connsiteX10-243" fmla="*/ 13542 w 1478136"/>
              <a:gd name="connsiteY10-244" fmla="*/ 672600 h 2887114"/>
              <a:gd name="connsiteX11-245" fmla="*/ 0 w 1478136"/>
              <a:gd name="connsiteY11-246" fmla="*/ 906946 h 2887114"/>
              <a:gd name="connsiteX12-247" fmla="*/ 213508 w 1478136"/>
              <a:gd name="connsiteY12-248" fmla="*/ 2323543 h 2887114"/>
              <a:gd name="connsiteX13-249" fmla="*/ 212931 w 1478136"/>
              <a:gd name="connsiteY13-250" fmla="*/ 2323543 h 2887114"/>
              <a:gd name="connsiteX14-251" fmla="*/ 212932 w 1478136"/>
              <a:gd name="connsiteY14-252" fmla="*/ 2887114 h 2887114"/>
              <a:gd name="connsiteX0-253" fmla="*/ 212932 w 1435495"/>
              <a:gd name="connsiteY0-254" fmla="*/ 2915686 h 2915686"/>
              <a:gd name="connsiteX1-255" fmla="*/ 1222141 w 1435495"/>
              <a:gd name="connsiteY1-256" fmla="*/ 2915686 h 2915686"/>
              <a:gd name="connsiteX2-257" fmla="*/ 1222141 w 1435495"/>
              <a:gd name="connsiteY2-258" fmla="*/ 2352115 h 2915686"/>
              <a:gd name="connsiteX3-259" fmla="*/ 1221986 w 1435495"/>
              <a:gd name="connsiteY3-260" fmla="*/ 2352115 h 2915686"/>
              <a:gd name="connsiteX4-261" fmla="*/ 1435495 w 1435495"/>
              <a:gd name="connsiteY4-262" fmla="*/ 935518 h 2915686"/>
              <a:gd name="connsiteX5-263" fmla="*/ 848169 w 1435495"/>
              <a:gd name="connsiteY5-264" fmla="*/ 86265 h 2915686"/>
              <a:gd name="connsiteX6-265" fmla="*/ 717747 w 1435495"/>
              <a:gd name="connsiteY6-266" fmla="*/ 28572 h 2915686"/>
              <a:gd name="connsiteX7-267" fmla="*/ 587326 w 1435495"/>
              <a:gd name="connsiteY7-268" fmla="*/ 86265 h 2915686"/>
              <a:gd name="connsiteX8-269" fmla="*/ 20461 w 1435495"/>
              <a:gd name="connsiteY8-270" fmla="*/ 691652 h 2915686"/>
              <a:gd name="connsiteX9-271" fmla="*/ 13542 w 1435495"/>
              <a:gd name="connsiteY9-272" fmla="*/ 701172 h 2915686"/>
              <a:gd name="connsiteX10-273" fmla="*/ 0 w 1435495"/>
              <a:gd name="connsiteY10-274" fmla="*/ 935518 h 2915686"/>
              <a:gd name="connsiteX11-275" fmla="*/ 213508 w 1435495"/>
              <a:gd name="connsiteY11-276" fmla="*/ 2352115 h 2915686"/>
              <a:gd name="connsiteX12-277" fmla="*/ 212931 w 1435495"/>
              <a:gd name="connsiteY12-278" fmla="*/ 2352115 h 2915686"/>
              <a:gd name="connsiteX13-279" fmla="*/ 212932 w 1435495"/>
              <a:gd name="connsiteY13-280" fmla="*/ 2915686 h 2915686"/>
              <a:gd name="connsiteX0-281" fmla="*/ 212932 w 1435495"/>
              <a:gd name="connsiteY0-282" fmla="*/ 2915686 h 2915686"/>
              <a:gd name="connsiteX1-283" fmla="*/ 1222141 w 1435495"/>
              <a:gd name="connsiteY1-284" fmla="*/ 2915686 h 2915686"/>
              <a:gd name="connsiteX2-285" fmla="*/ 1222141 w 1435495"/>
              <a:gd name="connsiteY2-286" fmla="*/ 2352115 h 2915686"/>
              <a:gd name="connsiteX3-287" fmla="*/ 1221986 w 1435495"/>
              <a:gd name="connsiteY3-288" fmla="*/ 2352115 h 2915686"/>
              <a:gd name="connsiteX4-289" fmla="*/ 1435495 w 1435495"/>
              <a:gd name="connsiteY4-290" fmla="*/ 935518 h 2915686"/>
              <a:gd name="connsiteX5-291" fmla="*/ 848169 w 1435495"/>
              <a:gd name="connsiteY5-292" fmla="*/ 86265 h 2915686"/>
              <a:gd name="connsiteX6-293" fmla="*/ 717747 w 1435495"/>
              <a:gd name="connsiteY6-294" fmla="*/ 28572 h 2915686"/>
              <a:gd name="connsiteX7-295" fmla="*/ 587326 w 1435495"/>
              <a:gd name="connsiteY7-296" fmla="*/ 86265 h 2915686"/>
              <a:gd name="connsiteX8-297" fmla="*/ 20461 w 1435495"/>
              <a:gd name="connsiteY8-298" fmla="*/ 691652 h 2915686"/>
              <a:gd name="connsiteX9-299" fmla="*/ 0 w 1435495"/>
              <a:gd name="connsiteY9-300" fmla="*/ 935518 h 2915686"/>
              <a:gd name="connsiteX10-301" fmla="*/ 213508 w 1435495"/>
              <a:gd name="connsiteY10-302" fmla="*/ 2352115 h 2915686"/>
              <a:gd name="connsiteX11-303" fmla="*/ 212931 w 1435495"/>
              <a:gd name="connsiteY11-304" fmla="*/ 2352115 h 2915686"/>
              <a:gd name="connsiteX12-305" fmla="*/ 212932 w 1435495"/>
              <a:gd name="connsiteY12-306" fmla="*/ 2915686 h 2915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rgbClr val="007033"/>
              </a:solidFill>
            </a:endParaRPr>
          </a:p>
        </p:txBody>
      </p:sp>
      <p:sp>
        <p:nvSpPr>
          <p:cNvPr id="75" name="任意多边形 74"/>
          <p:cNvSpPr/>
          <p:nvPr/>
        </p:nvSpPr>
        <p:spPr>
          <a:xfrm rot="2700000" flipV="1">
            <a:off x="2666695" y="1926687"/>
            <a:ext cx="1347706" cy="2699316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-1" fmla="*/ 255574 w 1520778"/>
              <a:gd name="connsiteY0-2" fmla="*/ 2887114 h 2887114"/>
              <a:gd name="connsiteX1-3" fmla="*/ 1264783 w 1520778"/>
              <a:gd name="connsiteY1-4" fmla="*/ 2887114 h 2887114"/>
              <a:gd name="connsiteX2-5" fmla="*/ 1264783 w 1520778"/>
              <a:gd name="connsiteY2-6" fmla="*/ 2323543 h 2887114"/>
              <a:gd name="connsiteX3-7" fmla="*/ 1264628 w 1520778"/>
              <a:gd name="connsiteY3-8" fmla="*/ 2323543 h 2887114"/>
              <a:gd name="connsiteX4-9" fmla="*/ 1264627 w 1520778"/>
              <a:gd name="connsiteY4-10" fmla="*/ 898812 h 2887114"/>
              <a:gd name="connsiteX5-11" fmla="*/ 1272244 w 1520778"/>
              <a:gd name="connsiteY5-12" fmla="*/ 906947 h 2887114"/>
              <a:gd name="connsiteX6-13" fmla="*/ 1478137 w 1520778"/>
              <a:gd name="connsiteY6-14" fmla="*/ 906946 h 2887114"/>
              <a:gd name="connsiteX7-15" fmla="*/ 1478137 w 1520778"/>
              <a:gd name="connsiteY7-16" fmla="*/ 687063 h 2887114"/>
              <a:gd name="connsiteX8-17" fmla="*/ 1464592 w 1520778"/>
              <a:gd name="connsiteY8-18" fmla="*/ 672597 h 2887114"/>
              <a:gd name="connsiteX9-19" fmla="*/ 1457674 w 1520778"/>
              <a:gd name="connsiteY9-20" fmla="*/ 663080 h 2887114"/>
              <a:gd name="connsiteX10-21" fmla="*/ 890811 w 1520778"/>
              <a:gd name="connsiteY10-22" fmla="*/ 57693 h 2887114"/>
              <a:gd name="connsiteX11-23" fmla="*/ 760389 w 1520778"/>
              <a:gd name="connsiteY11-24" fmla="*/ 0 h 2887114"/>
              <a:gd name="connsiteX12-25" fmla="*/ 629968 w 1520778"/>
              <a:gd name="connsiteY12-26" fmla="*/ 57693 h 2887114"/>
              <a:gd name="connsiteX13-27" fmla="*/ 63103 w 1520778"/>
              <a:gd name="connsiteY13-28" fmla="*/ 663080 h 2887114"/>
              <a:gd name="connsiteX14-29" fmla="*/ 56184 w 1520778"/>
              <a:gd name="connsiteY14-30" fmla="*/ 672600 h 2887114"/>
              <a:gd name="connsiteX15-31" fmla="*/ 42642 w 1520778"/>
              <a:gd name="connsiteY15-32" fmla="*/ 687063 h 2887114"/>
              <a:gd name="connsiteX16-33" fmla="*/ 42642 w 1520778"/>
              <a:gd name="connsiteY16-34" fmla="*/ 906946 h 2887114"/>
              <a:gd name="connsiteX17-35" fmla="*/ 248534 w 1520778"/>
              <a:gd name="connsiteY17-36" fmla="*/ 906947 h 2887114"/>
              <a:gd name="connsiteX18-37" fmla="*/ 256150 w 1520778"/>
              <a:gd name="connsiteY18-38" fmla="*/ 2323543 h 2887114"/>
              <a:gd name="connsiteX19-39" fmla="*/ 255573 w 1520778"/>
              <a:gd name="connsiteY19-40" fmla="*/ 2323543 h 2887114"/>
              <a:gd name="connsiteX20-41" fmla="*/ 255574 w 1520778"/>
              <a:gd name="connsiteY20-42" fmla="*/ 2887114 h 2887114"/>
              <a:gd name="connsiteX0-43" fmla="*/ 248045 w 1513249"/>
              <a:gd name="connsiteY0-44" fmla="*/ 2887114 h 2887114"/>
              <a:gd name="connsiteX1-45" fmla="*/ 1257254 w 1513249"/>
              <a:gd name="connsiteY1-46" fmla="*/ 2887114 h 2887114"/>
              <a:gd name="connsiteX2-47" fmla="*/ 1257254 w 1513249"/>
              <a:gd name="connsiteY2-48" fmla="*/ 2323543 h 2887114"/>
              <a:gd name="connsiteX3-49" fmla="*/ 1257099 w 1513249"/>
              <a:gd name="connsiteY3-50" fmla="*/ 2323543 h 2887114"/>
              <a:gd name="connsiteX4-51" fmla="*/ 1257098 w 1513249"/>
              <a:gd name="connsiteY4-52" fmla="*/ 898812 h 2887114"/>
              <a:gd name="connsiteX5-53" fmla="*/ 1264715 w 1513249"/>
              <a:gd name="connsiteY5-54" fmla="*/ 906947 h 2887114"/>
              <a:gd name="connsiteX6-55" fmla="*/ 1470608 w 1513249"/>
              <a:gd name="connsiteY6-56" fmla="*/ 906946 h 2887114"/>
              <a:gd name="connsiteX7-57" fmla="*/ 1470608 w 1513249"/>
              <a:gd name="connsiteY7-58" fmla="*/ 687063 h 2887114"/>
              <a:gd name="connsiteX8-59" fmla="*/ 1457063 w 1513249"/>
              <a:gd name="connsiteY8-60" fmla="*/ 672597 h 2887114"/>
              <a:gd name="connsiteX9-61" fmla="*/ 1450145 w 1513249"/>
              <a:gd name="connsiteY9-62" fmla="*/ 663080 h 2887114"/>
              <a:gd name="connsiteX10-63" fmla="*/ 883282 w 1513249"/>
              <a:gd name="connsiteY10-64" fmla="*/ 57693 h 2887114"/>
              <a:gd name="connsiteX11-65" fmla="*/ 752860 w 1513249"/>
              <a:gd name="connsiteY11-66" fmla="*/ 0 h 2887114"/>
              <a:gd name="connsiteX12-67" fmla="*/ 622439 w 1513249"/>
              <a:gd name="connsiteY12-68" fmla="*/ 57693 h 2887114"/>
              <a:gd name="connsiteX13-69" fmla="*/ 55574 w 1513249"/>
              <a:gd name="connsiteY13-70" fmla="*/ 663080 h 2887114"/>
              <a:gd name="connsiteX14-71" fmla="*/ 48655 w 1513249"/>
              <a:gd name="connsiteY14-72" fmla="*/ 672600 h 2887114"/>
              <a:gd name="connsiteX15-73" fmla="*/ 35113 w 1513249"/>
              <a:gd name="connsiteY15-74" fmla="*/ 687063 h 2887114"/>
              <a:gd name="connsiteX16-75" fmla="*/ 35113 w 1513249"/>
              <a:gd name="connsiteY16-76" fmla="*/ 906946 h 2887114"/>
              <a:gd name="connsiteX17-77" fmla="*/ 248621 w 1513249"/>
              <a:gd name="connsiteY17-78" fmla="*/ 2323543 h 2887114"/>
              <a:gd name="connsiteX18-79" fmla="*/ 248044 w 1513249"/>
              <a:gd name="connsiteY18-80" fmla="*/ 2323543 h 2887114"/>
              <a:gd name="connsiteX19-81" fmla="*/ 248045 w 1513249"/>
              <a:gd name="connsiteY19-82" fmla="*/ 2887114 h 2887114"/>
              <a:gd name="connsiteX0-83" fmla="*/ 248045 w 1513249"/>
              <a:gd name="connsiteY0-84" fmla="*/ 2887114 h 2887114"/>
              <a:gd name="connsiteX1-85" fmla="*/ 1257254 w 1513249"/>
              <a:gd name="connsiteY1-86" fmla="*/ 2887114 h 2887114"/>
              <a:gd name="connsiteX2-87" fmla="*/ 1257254 w 1513249"/>
              <a:gd name="connsiteY2-88" fmla="*/ 2323543 h 2887114"/>
              <a:gd name="connsiteX3-89" fmla="*/ 1257099 w 1513249"/>
              <a:gd name="connsiteY3-90" fmla="*/ 2323543 h 2887114"/>
              <a:gd name="connsiteX4-91" fmla="*/ 1257098 w 1513249"/>
              <a:gd name="connsiteY4-92" fmla="*/ 898812 h 2887114"/>
              <a:gd name="connsiteX5-93" fmla="*/ 1470608 w 1513249"/>
              <a:gd name="connsiteY5-94" fmla="*/ 906946 h 2887114"/>
              <a:gd name="connsiteX6-95" fmla="*/ 1470608 w 1513249"/>
              <a:gd name="connsiteY6-96" fmla="*/ 687063 h 2887114"/>
              <a:gd name="connsiteX7-97" fmla="*/ 1457063 w 1513249"/>
              <a:gd name="connsiteY7-98" fmla="*/ 672597 h 2887114"/>
              <a:gd name="connsiteX8-99" fmla="*/ 1450145 w 1513249"/>
              <a:gd name="connsiteY8-100" fmla="*/ 663080 h 2887114"/>
              <a:gd name="connsiteX9-101" fmla="*/ 883282 w 1513249"/>
              <a:gd name="connsiteY9-102" fmla="*/ 57693 h 2887114"/>
              <a:gd name="connsiteX10-103" fmla="*/ 752860 w 1513249"/>
              <a:gd name="connsiteY10-104" fmla="*/ 0 h 2887114"/>
              <a:gd name="connsiteX11-105" fmla="*/ 622439 w 1513249"/>
              <a:gd name="connsiteY11-106" fmla="*/ 57693 h 2887114"/>
              <a:gd name="connsiteX12-107" fmla="*/ 55574 w 1513249"/>
              <a:gd name="connsiteY12-108" fmla="*/ 663080 h 2887114"/>
              <a:gd name="connsiteX13-109" fmla="*/ 48655 w 1513249"/>
              <a:gd name="connsiteY13-110" fmla="*/ 672600 h 2887114"/>
              <a:gd name="connsiteX14-111" fmla="*/ 35113 w 1513249"/>
              <a:gd name="connsiteY14-112" fmla="*/ 687063 h 2887114"/>
              <a:gd name="connsiteX15-113" fmla="*/ 35113 w 1513249"/>
              <a:gd name="connsiteY15-114" fmla="*/ 906946 h 2887114"/>
              <a:gd name="connsiteX16-115" fmla="*/ 248621 w 1513249"/>
              <a:gd name="connsiteY16-116" fmla="*/ 2323543 h 2887114"/>
              <a:gd name="connsiteX17-117" fmla="*/ 248044 w 1513249"/>
              <a:gd name="connsiteY17-118" fmla="*/ 2323543 h 2887114"/>
              <a:gd name="connsiteX18-119" fmla="*/ 248045 w 1513249"/>
              <a:gd name="connsiteY18-120" fmla="*/ 2887114 h 2887114"/>
              <a:gd name="connsiteX0-121" fmla="*/ 248045 w 1513249"/>
              <a:gd name="connsiteY0-122" fmla="*/ 2887114 h 2887114"/>
              <a:gd name="connsiteX1-123" fmla="*/ 1257254 w 1513249"/>
              <a:gd name="connsiteY1-124" fmla="*/ 2887114 h 2887114"/>
              <a:gd name="connsiteX2-125" fmla="*/ 1257254 w 1513249"/>
              <a:gd name="connsiteY2-126" fmla="*/ 2323543 h 2887114"/>
              <a:gd name="connsiteX3-127" fmla="*/ 1257099 w 1513249"/>
              <a:gd name="connsiteY3-128" fmla="*/ 2323543 h 2887114"/>
              <a:gd name="connsiteX4-129" fmla="*/ 1470608 w 1513249"/>
              <a:gd name="connsiteY4-130" fmla="*/ 906946 h 2887114"/>
              <a:gd name="connsiteX5-131" fmla="*/ 1470608 w 1513249"/>
              <a:gd name="connsiteY5-132" fmla="*/ 687063 h 2887114"/>
              <a:gd name="connsiteX6-133" fmla="*/ 1457063 w 1513249"/>
              <a:gd name="connsiteY6-134" fmla="*/ 672597 h 2887114"/>
              <a:gd name="connsiteX7-135" fmla="*/ 1450145 w 1513249"/>
              <a:gd name="connsiteY7-136" fmla="*/ 663080 h 2887114"/>
              <a:gd name="connsiteX8-137" fmla="*/ 883282 w 1513249"/>
              <a:gd name="connsiteY8-138" fmla="*/ 57693 h 2887114"/>
              <a:gd name="connsiteX9-139" fmla="*/ 752860 w 1513249"/>
              <a:gd name="connsiteY9-140" fmla="*/ 0 h 2887114"/>
              <a:gd name="connsiteX10-141" fmla="*/ 622439 w 1513249"/>
              <a:gd name="connsiteY10-142" fmla="*/ 57693 h 2887114"/>
              <a:gd name="connsiteX11-143" fmla="*/ 55574 w 1513249"/>
              <a:gd name="connsiteY11-144" fmla="*/ 663080 h 2887114"/>
              <a:gd name="connsiteX12-145" fmla="*/ 48655 w 1513249"/>
              <a:gd name="connsiteY12-146" fmla="*/ 672600 h 2887114"/>
              <a:gd name="connsiteX13-147" fmla="*/ 35113 w 1513249"/>
              <a:gd name="connsiteY13-148" fmla="*/ 687063 h 2887114"/>
              <a:gd name="connsiteX14-149" fmla="*/ 35113 w 1513249"/>
              <a:gd name="connsiteY14-150" fmla="*/ 906946 h 2887114"/>
              <a:gd name="connsiteX15-151" fmla="*/ 248621 w 1513249"/>
              <a:gd name="connsiteY15-152" fmla="*/ 2323543 h 2887114"/>
              <a:gd name="connsiteX16-153" fmla="*/ 248044 w 1513249"/>
              <a:gd name="connsiteY16-154" fmla="*/ 2323543 h 2887114"/>
              <a:gd name="connsiteX17-155" fmla="*/ 248045 w 1513249"/>
              <a:gd name="connsiteY17-156" fmla="*/ 2887114 h 2887114"/>
              <a:gd name="connsiteX0-157" fmla="*/ 212932 w 1478136"/>
              <a:gd name="connsiteY0-158" fmla="*/ 2887114 h 2887114"/>
              <a:gd name="connsiteX1-159" fmla="*/ 1222141 w 1478136"/>
              <a:gd name="connsiteY1-160" fmla="*/ 2887114 h 2887114"/>
              <a:gd name="connsiteX2-161" fmla="*/ 1222141 w 1478136"/>
              <a:gd name="connsiteY2-162" fmla="*/ 2323543 h 2887114"/>
              <a:gd name="connsiteX3-163" fmla="*/ 1221986 w 1478136"/>
              <a:gd name="connsiteY3-164" fmla="*/ 2323543 h 2887114"/>
              <a:gd name="connsiteX4-165" fmla="*/ 1435495 w 1478136"/>
              <a:gd name="connsiteY4-166" fmla="*/ 906946 h 2887114"/>
              <a:gd name="connsiteX5-167" fmla="*/ 1435495 w 1478136"/>
              <a:gd name="connsiteY5-168" fmla="*/ 687063 h 2887114"/>
              <a:gd name="connsiteX6-169" fmla="*/ 1421950 w 1478136"/>
              <a:gd name="connsiteY6-170" fmla="*/ 672597 h 2887114"/>
              <a:gd name="connsiteX7-171" fmla="*/ 1415032 w 1478136"/>
              <a:gd name="connsiteY7-172" fmla="*/ 663080 h 2887114"/>
              <a:gd name="connsiteX8-173" fmla="*/ 848169 w 1478136"/>
              <a:gd name="connsiteY8-174" fmla="*/ 57693 h 2887114"/>
              <a:gd name="connsiteX9-175" fmla="*/ 717747 w 1478136"/>
              <a:gd name="connsiteY9-176" fmla="*/ 0 h 2887114"/>
              <a:gd name="connsiteX10-177" fmla="*/ 587326 w 1478136"/>
              <a:gd name="connsiteY10-178" fmla="*/ 57693 h 2887114"/>
              <a:gd name="connsiteX11-179" fmla="*/ 20461 w 1478136"/>
              <a:gd name="connsiteY11-180" fmla="*/ 663080 h 2887114"/>
              <a:gd name="connsiteX12-181" fmla="*/ 13542 w 1478136"/>
              <a:gd name="connsiteY12-182" fmla="*/ 672600 h 2887114"/>
              <a:gd name="connsiteX13-183" fmla="*/ 0 w 1478136"/>
              <a:gd name="connsiteY13-184" fmla="*/ 906946 h 2887114"/>
              <a:gd name="connsiteX14-185" fmla="*/ 213508 w 1478136"/>
              <a:gd name="connsiteY14-186" fmla="*/ 2323543 h 2887114"/>
              <a:gd name="connsiteX15-187" fmla="*/ 212931 w 1478136"/>
              <a:gd name="connsiteY15-188" fmla="*/ 2323543 h 2887114"/>
              <a:gd name="connsiteX16-189" fmla="*/ 212932 w 1478136"/>
              <a:gd name="connsiteY16-190" fmla="*/ 2887114 h 2887114"/>
              <a:gd name="connsiteX0-191" fmla="*/ 212932 w 1478136"/>
              <a:gd name="connsiteY0-192" fmla="*/ 2887114 h 2887114"/>
              <a:gd name="connsiteX1-193" fmla="*/ 1222141 w 1478136"/>
              <a:gd name="connsiteY1-194" fmla="*/ 2887114 h 2887114"/>
              <a:gd name="connsiteX2-195" fmla="*/ 1222141 w 1478136"/>
              <a:gd name="connsiteY2-196" fmla="*/ 2323543 h 2887114"/>
              <a:gd name="connsiteX3-197" fmla="*/ 1221986 w 1478136"/>
              <a:gd name="connsiteY3-198" fmla="*/ 2323543 h 2887114"/>
              <a:gd name="connsiteX4-199" fmla="*/ 1435495 w 1478136"/>
              <a:gd name="connsiteY4-200" fmla="*/ 906946 h 2887114"/>
              <a:gd name="connsiteX5-201" fmla="*/ 1435495 w 1478136"/>
              <a:gd name="connsiteY5-202" fmla="*/ 687063 h 2887114"/>
              <a:gd name="connsiteX6-203" fmla="*/ 1421950 w 1478136"/>
              <a:gd name="connsiteY6-204" fmla="*/ 672597 h 2887114"/>
              <a:gd name="connsiteX7-205" fmla="*/ 848169 w 1478136"/>
              <a:gd name="connsiteY7-206" fmla="*/ 57693 h 2887114"/>
              <a:gd name="connsiteX8-207" fmla="*/ 717747 w 1478136"/>
              <a:gd name="connsiteY8-208" fmla="*/ 0 h 2887114"/>
              <a:gd name="connsiteX9-209" fmla="*/ 587326 w 1478136"/>
              <a:gd name="connsiteY9-210" fmla="*/ 57693 h 2887114"/>
              <a:gd name="connsiteX10-211" fmla="*/ 20461 w 1478136"/>
              <a:gd name="connsiteY10-212" fmla="*/ 663080 h 2887114"/>
              <a:gd name="connsiteX11-213" fmla="*/ 13542 w 1478136"/>
              <a:gd name="connsiteY11-214" fmla="*/ 672600 h 2887114"/>
              <a:gd name="connsiteX12-215" fmla="*/ 0 w 1478136"/>
              <a:gd name="connsiteY12-216" fmla="*/ 906946 h 2887114"/>
              <a:gd name="connsiteX13-217" fmla="*/ 213508 w 1478136"/>
              <a:gd name="connsiteY13-218" fmla="*/ 2323543 h 2887114"/>
              <a:gd name="connsiteX14-219" fmla="*/ 212931 w 1478136"/>
              <a:gd name="connsiteY14-220" fmla="*/ 2323543 h 2887114"/>
              <a:gd name="connsiteX15-221" fmla="*/ 212932 w 1478136"/>
              <a:gd name="connsiteY15-222" fmla="*/ 2887114 h 2887114"/>
              <a:gd name="connsiteX0-223" fmla="*/ 212932 w 1478136"/>
              <a:gd name="connsiteY0-224" fmla="*/ 2887114 h 2887114"/>
              <a:gd name="connsiteX1-225" fmla="*/ 1222141 w 1478136"/>
              <a:gd name="connsiteY1-226" fmla="*/ 2887114 h 2887114"/>
              <a:gd name="connsiteX2-227" fmla="*/ 1222141 w 1478136"/>
              <a:gd name="connsiteY2-228" fmla="*/ 2323543 h 2887114"/>
              <a:gd name="connsiteX3-229" fmla="*/ 1221986 w 1478136"/>
              <a:gd name="connsiteY3-230" fmla="*/ 2323543 h 2887114"/>
              <a:gd name="connsiteX4-231" fmla="*/ 1435495 w 1478136"/>
              <a:gd name="connsiteY4-232" fmla="*/ 906946 h 2887114"/>
              <a:gd name="connsiteX5-233" fmla="*/ 1435495 w 1478136"/>
              <a:gd name="connsiteY5-234" fmla="*/ 687063 h 2887114"/>
              <a:gd name="connsiteX6-235" fmla="*/ 848169 w 1478136"/>
              <a:gd name="connsiteY6-236" fmla="*/ 57693 h 2887114"/>
              <a:gd name="connsiteX7-237" fmla="*/ 717747 w 1478136"/>
              <a:gd name="connsiteY7-238" fmla="*/ 0 h 2887114"/>
              <a:gd name="connsiteX8-239" fmla="*/ 587326 w 1478136"/>
              <a:gd name="connsiteY8-240" fmla="*/ 57693 h 2887114"/>
              <a:gd name="connsiteX9-241" fmla="*/ 20461 w 1478136"/>
              <a:gd name="connsiteY9-242" fmla="*/ 663080 h 2887114"/>
              <a:gd name="connsiteX10-243" fmla="*/ 13542 w 1478136"/>
              <a:gd name="connsiteY10-244" fmla="*/ 672600 h 2887114"/>
              <a:gd name="connsiteX11-245" fmla="*/ 0 w 1478136"/>
              <a:gd name="connsiteY11-246" fmla="*/ 906946 h 2887114"/>
              <a:gd name="connsiteX12-247" fmla="*/ 213508 w 1478136"/>
              <a:gd name="connsiteY12-248" fmla="*/ 2323543 h 2887114"/>
              <a:gd name="connsiteX13-249" fmla="*/ 212931 w 1478136"/>
              <a:gd name="connsiteY13-250" fmla="*/ 2323543 h 2887114"/>
              <a:gd name="connsiteX14-251" fmla="*/ 212932 w 1478136"/>
              <a:gd name="connsiteY14-252" fmla="*/ 2887114 h 2887114"/>
              <a:gd name="connsiteX0-253" fmla="*/ 212932 w 1435495"/>
              <a:gd name="connsiteY0-254" fmla="*/ 2915686 h 2915686"/>
              <a:gd name="connsiteX1-255" fmla="*/ 1222141 w 1435495"/>
              <a:gd name="connsiteY1-256" fmla="*/ 2915686 h 2915686"/>
              <a:gd name="connsiteX2-257" fmla="*/ 1222141 w 1435495"/>
              <a:gd name="connsiteY2-258" fmla="*/ 2352115 h 2915686"/>
              <a:gd name="connsiteX3-259" fmla="*/ 1221986 w 1435495"/>
              <a:gd name="connsiteY3-260" fmla="*/ 2352115 h 2915686"/>
              <a:gd name="connsiteX4-261" fmla="*/ 1435495 w 1435495"/>
              <a:gd name="connsiteY4-262" fmla="*/ 935518 h 2915686"/>
              <a:gd name="connsiteX5-263" fmla="*/ 848169 w 1435495"/>
              <a:gd name="connsiteY5-264" fmla="*/ 86265 h 2915686"/>
              <a:gd name="connsiteX6-265" fmla="*/ 717747 w 1435495"/>
              <a:gd name="connsiteY6-266" fmla="*/ 28572 h 2915686"/>
              <a:gd name="connsiteX7-267" fmla="*/ 587326 w 1435495"/>
              <a:gd name="connsiteY7-268" fmla="*/ 86265 h 2915686"/>
              <a:gd name="connsiteX8-269" fmla="*/ 20461 w 1435495"/>
              <a:gd name="connsiteY8-270" fmla="*/ 691652 h 2915686"/>
              <a:gd name="connsiteX9-271" fmla="*/ 13542 w 1435495"/>
              <a:gd name="connsiteY9-272" fmla="*/ 701172 h 2915686"/>
              <a:gd name="connsiteX10-273" fmla="*/ 0 w 1435495"/>
              <a:gd name="connsiteY10-274" fmla="*/ 935518 h 2915686"/>
              <a:gd name="connsiteX11-275" fmla="*/ 213508 w 1435495"/>
              <a:gd name="connsiteY11-276" fmla="*/ 2352115 h 2915686"/>
              <a:gd name="connsiteX12-277" fmla="*/ 212931 w 1435495"/>
              <a:gd name="connsiteY12-278" fmla="*/ 2352115 h 2915686"/>
              <a:gd name="connsiteX13-279" fmla="*/ 212932 w 1435495"/>
              <a:gd name="connsiteY13-280" fmla="*/ 2915686 h 2915686"/>
              <a:gd name="connsiteX0-281" fmla="*/ 212932 w 1435495"/>
              <a:gd name="connsiteY0-282" fmla="*/ 2915686 h 2915686"/>
              <a:gd name="connsiteX1-283" fmla="*/ 1222141 w 1435495"/>
              <a:gd name="connsiteY1-284" fmla="*/ 2915686 h 2915686"/>
              <a:gd name="connsiteX2-285" fmla="*/ 1222141 w 1435495"/>
              <a:gd name="connsiteY2-286" fmla="*/ 2352115 h 2915686"/>
              <a:gd name="connsiteX3-287" fmla="*/ 1221986 w 1435495"/>
              <a:gd name="connsiteY3-288" fmla="*/ 2352115 h 2915686"/>
              <a:gd name="connsiteX4-289" fmla="*/ 1435495 w 1435495"/>
              <a:gd name="connsiteY4-290" fmla="*/ 935518 h 2915686"/>
              <a:gd name="connsiteX5-291" fmla="*/ 848169 w 1435495"/>
              <a:gd name="connsiteY5-292" fmla="*/ 86265 h 2915686"/>
              <a:gd name="connsiteX6-293" fmla="*/ 717747 w 1435495"/>
              <a:gd name="connsiteY6-294" fmla="*/ 28572 h 2915686"/>
              <a:gd name="connsiteX7-295" fmla="*/ 587326 w 1435495"/>
              <a:gd name="connsiteY7-296" fmla="*/ 86265 h 2915686"/>
              <a:gd name="connsiteX8-297" fmla="*/ 20461 w 1435495"/>
              <a:gd name="connsiteY8-298" fmla="*/ 691652 h 2915686"/>
              <a:gd name="connsiteX9-299" fmla="*/ 0 w 1435495"/>
              <a:gd name="connsiteY9-300" fmla="*/ 935518 h 2915686"/>
              <a:gd name="connsiteX10-301" fmla="*/ 213508 w 1435495"/>
              <a:gd name="connsiteY10-302" fmla="*/ 2352115 h 2915686"/>
              <a:gd name="connsiteX11-303" fmla="*/ 212931 w 1435495"/>
              <a:gd name="connsiteY11-304" fmla="*/ 2352115 h 2915686"/>
              <a:gd name="connsiteX12-305" fmla="*/ 212932 w 1435495"/>
              <a:gd name="connsiteY12-306" fmla="*/ 2915686 h 2915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rgbClr val="007033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733486" y="3152587"/>
            <a:ext cx="1485513" cy="428513"/>
          </a:xfrm>
          <a:prstGeom prst="rect">
            <a:avLst/>
          </a:prstGeom>
          <a:gradFill>
            <a:gsLst>
              <a:gs pos="21000">
                <a:schemeClr val="tx1">
                  <a:alpha val="40000"/>
                </a:schemeClr>
              </a:gs>
              <a:gs pos="0">
                <a:schemeClr val="tx1">
                  <a:alpha val="63000"/>
                </a:schemeClr>
              </a:gs>
              <a:gs pos="68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33"/>
              </a:solidFill>
            </a:endParaRPr>
          </a:p>
        </p:txBody>
      </p:sp>
      <p:sp>
        <p:nvSpPr>
          <p:cNvPr id="77" name="任意多边形 76"/>
          <p:cNvSpPr/>
          <p:nvPr/>
        </p:nvSpPr>
        <p:spPr>
          <a:xfrm rot="2700000" flipV="1">
            <a:off x="3134862" y="1429961"/>
            <a:ext cx="1140287" cy="2936355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EA61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rgbClr val="007033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2700000" flipH="1">
            <a:off x="4677424" y="1022010"/>
            <a:ext cx="1140287" cy="2936355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8CA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rgbClr val="007033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 rot="2700000" flipH="1" flipV="1">
            <a:off x="4977860" y="2320258"/>
            <a:ext cx="752461" cy="126739"/>
          </a:xfrm>
          <a:prstGeom prst="rect">
            <a:avLst/>
          </a:prstGeom>
          <a:gradFill>
            <a:gsLst>
              <a:gs pos="63000">
                <a:srgbClr val="000000">
                  <a:alpha val="5000"/>
                </a:srgbClr>
              </a:gs>
              <a:gs pos="17000">
                <a:schemeClr val="tx1">
                  <a:alpha val="20000"/>
                </a:schemeClr>
              </a:gs>
              <a:gs pos="0">
                <a:schemeClr val="tx1">
                  <a:alpha val="4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33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18900000">
            <a:off x="3135232" y="1022011"/>
            <a:ext cx="1140287" cy="2936355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rgbClr val="007033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18900000" flipH="1" flipV="1">
            <a:off x="4677055" y="1429961"/>
            <a:ext cx="1140287" cy="2936355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FFAB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rgbClr val="007033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 rot="2700000">
            <a:off x="3221300" y="2941435"/>
            <a:ext cx="752461" cy="126739"/>
          </a:xfrm>
          <a:prstGeom prst="rect">
            <a:avLst/>
          </a:prstGeom>
          <a:gradFill>
            <a:gsLst>
              <a:gs pos="74000">
                <a:srgbClr val="000000">
                  <a:alpha val="5000"/>
                </a:srgbClr>
              </a:gs>
              <a:gs pos="27000">
                <a:schemeClr val="tx1">
                  <a:alpha val="25000"/>
                </a:schemeClr>
              </a:gs>
              <a:gs pos="0">
                <a:schemeClr val="tx1">
                  <a:alpha val="5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7033"/>
              </a:solidFill>
            </a:endParaRPr>
          </a:p>
        </p:txBody>
      </p:sp>
      <p:sp>
        <p:nvSpPr>
          <p:cNvPr id="83" name="文本框 4"/>
          <p:cNvSpPr txBox="1"/>
          <p:nvPr/>
        </p:nvSpPr>
        <p:spPr>
          <a:xfrm rot="2700000">
            <a:off x="2568929" y="1809220"/>
            <a:ext cx="1384751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严重污染大气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84" name="文本框 16"/>
          <p:cNvSpPr txBox="1"/>
          <p:nvPr/>
        </p:nvSpPr>
        <p:spPr>
          <a:xfrm rot="-2700000">
            <a:off x="2511690" y="3168214"/>
            <a:ext cx="1384751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严重污染水体</a:t>
            </a:r>
          </a:p>
        </p:txBody>
      </p:sp>
      <p:sp>
        <p:nvSpPr>
          <p:cNvPr id="85" name="文本框 19"/>
          <p:cNvSpPr txBox="1"/>
          <p:nvPr/>
        </p:nvSpPr>
        <p:spPr>
          <a:xfrm rot="18900000" flipH="1">
            <a:off x="4988243" y="1806337"/>
            <a:ext cx="1384751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生物性污染</a:t>
            </a:r>
            <a:endParaRPr lang="zh-CN" altLang="en-US" sz="1400" b="1" dirty="0"/>
          </a:p>
        </p:txBody>
      </p:sp>
      <p:sp>
        <p:nvSpPr>
          <p:cNvPr id="86" name="文本框 20"/>
          <p:cNvSpPr txBox="1"/>
          <p:nvPr/>
        </p:nvSpPr>
        <p:spPr>
          <a:xfrm rot="2700000" flipH="1">
            <a:off x="5047863" y="3153295"/>
            <a:ext cx="1384751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侵占大量土地</a:t>
            </a:r>
            <a:endParaRPr lang="zh-CN" altLang="en-US" sz="1400" b="1" dirty="0"/>
          </a:p>
        </p:txBody>
      </p:sp>
      <p:grpSp>
        <p:nvGrpSpPr>
          <p:cNvPr id="87" name="Group 4"/>
          <p:cNvGrpSpPr>
            <a:grpSpLocks noChangeAspect="1"/>
          </p:cNvGrpSpPr>
          <p:nvPr/>
        </p:nvGrpSpPr>
        <p:grpSpPr bwMode="auto">
          <a:xfrm>
            <a:off x="6500236" y="1481981"/>
            <a:ext cx="308410" cy="238480"/>
            <a:chOff x="3494" y="1896"/>
            <a:chExt cx="688" cy="532"/>
          </a:xfrm>
          <a:solidFill>
            <a:srgbClr val="8CAF00"/>
          </a:solidFill>
        </p:grpSpPr>
        <p:sp>
          <p:nvSpPr>
            <p:cNvPr id="88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007033"/>
                </a:solidFill>
              </a:endParaRPr>
            </a:p>
          </p:txBody>
        </p:sp>
        <p:sp>
          <p:nvSpPr>
            <p:cNvPr id="89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007033"/>
                </a:solidFill>
              </a:endParaRPr>
            </a:p>
          </p:txBody>
        </p:sp>
        <p:sp>
          <p:nvSpPr>
            <p:cNvPr id="90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007033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507066" y="3150493"/>
            <a:ext cx="264312" cy="265085"/>
            <a:chOff x="458010" y="4063526"/>
            <a:chExt cx="1087437" cy="1090612"/>
          </a:xfrm>
          <a:solidFill>
            <a:srgbClr val="FFC000"/>
          </a:solidFill>
        </p:grpSpPr>
        <p:sp>
          <p:nvSpPr>
            <p:cNvPr id="92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007033"/>
                </a:solidFill>
              </a:endParaRPr>
            </a:p>
          </p:txBody>
        </p:sp>
        <p:sp>
          <p:nvSpPr>
            <p:cNvPr id="93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007033"/>
                </a:solidFill>
              </a:endParaRPr>
            </a:p>
          </p:txBody>
        </p:sp>
        <p:sp>
          <p:nvSpPr>
            <p:cNvPr id="94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007033"/>
                </a:solidFill>
              </a:endParaRPr>
            </a:p>
          </p:txBody>
        </p:sp>
        <p:sp>
          <p:nvSpPr>
            <p:cNvPr id="95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007033"/>
                </a:solidFill>
              </a:endParaRPr>
            </a:p>
          </p:txBody>
        </p:sp>
      </p:grpSp>
      <p:grpSp>
        <p:nvGrpSpPr>
          <p:cNvPr id="96" name="Group 17"/>
          <p:cNvGrpSpPr>
            <a:grpSpLocks noChangeAspect="1"/>
          </p:cNvGrpSpPr>
          <p:nvPr/>
        </p:nvGrpSpPr>
        <p:grpSpPr bwMode="auto">
          <a:xfrm>
            <a:off x="1195215" y="3105123"/>
            <a:ext cx="318406" cy="341790"/>
            <a:chOff x="231" y="1205"/>
            <a:chExt cx="640" cy="687"/>
          </a:xfrm>
          <a:solidFill>
            <a:schemeClr val="accent6"/>
          </a:solidFill>
        </p:grpSpPr>
        <p:sp>
          <p:nvSpPr>
            <p:cNvPr id="97" name="Freeform 18"/>
            <p:cNvSpPr/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007033"/>
                </a:solidFill>
              </a:endParaRPr>
            </a:p>
          </p:txBody>
        </p:sp>
        <p:sp>
          <p:nvSpPr>
            <p:cNvPr id="98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007033"/>
                </a:solidFill>
              </a:endParaRPr>
            </a:p>
          </p:txBody>
        </p:sp>
      </p:grpSp>
      <p:sp>
        <p:nvSpPr>
          <p:cNvPr id="99" name="Freeform 310"/>
          <p:cNvSpPr>
            <a:spLocks noEditPoints="1"/>
          </p:cNvSpPr>
          <p:nvPr/>
        </p:nvSpPr>
        <p:spPr bwMode="auto">
          <a:xfrm>
            <a:off x="1200753" y="1447616"/>
            <a:ext cx="313983" cy="309853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rgbClr val="007033"/>
              </a:solidFill>
            </a:endParaRPr>
          </a:p>
        </p:txBody>
      </p:sp>
      <p:sp>
        <p:nvSpPr>
          <p:cNvPr id="100" name="文本框 35"/>
          <p:cNvSpPr txBox="1"/>
          <p:nvPr/>
        </p:nvSpPr>
        <p:spPr>
          <a:xfrm>
            <a:off x="1483923" y="1470718"/>
            <a:ext cx="11200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严重污染大气</a:t>
            </a:r>
            <a:endParaRPr lang="zh-CN" altLang="en-US" sz="1100" b="1" dirty="0">
              <a:solidFill>
                <a:srgbClr val="007033"/>
              </a:solidFill>
            </a:endParaRPr>
          </a:p>
        </p:txBody>
      </p:sp>
      <p:sp>
        <p:nvSpPr>
          <p:cNvPr id="101" name="文本框 36"/>
          <p:cNvSpPr txBox="1"/>
          <p:nvPr/>
        </p:nvSpPr>
        <p:spPr>
          <a:xfrm>
            <a:off x="1122418" y="1766504"/>
            <a:ext cx="1494281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垃圾露天堆放大量氨、硫化物等有害气体释放，严重污染了大气和城市的生活环境。</a:t>
            </a:r>
          </a:p>
        </p:txBody>
      </p:sp>
      <p:sp>
        <p:nvSpPr>
          <p:cNvPr id="102" name="文本框 37"/>
          <p:cNvSpPr txBox="1"/>
          <p:nvPr/>
        </p:nvSpPr>
        <p:spPr>
          <a:xfrm>
            <a:off x="1483923" y="3147595"/>
            <a:ext cx="1120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严重污染水体</a:t>
            </a:r>
          </a:p>
        </p:txBody>
      </p:sp>
      <p:sp>
        <p:nvSpPr>
          <p:cNvPr id="103" name="文本框 38"/>
          <p:cNvSpPr txBox="1"/>
          <p:nvPr/>
        </p:nvSpPr>
        <p:spPr>
          <a:xfrm>
            <a:off x="1128131" y="3443381"/>
            <a:ext cx="1475886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生物性污染。垃圾中有许多致病微生物，同时垃圾往往是蚊、蝇、蟑螂和老鼠的孳生地，这些必然危害着广大市民的身体健康。</a:t>
            </a:r>
          </a:p>
        </p:txBody>
      </p:sp>
      <p:sp>
        <p:nvSpPr>
          <p:cNvPr id="104" name="文本框 39"/>
          <p:cNvSpPr txBox="1"/>
          <p:nvPr/>
        </p:nvSpPr>
        <p:spPr>
          <a:xfrm>
            <a:off x="6787555" y="1470718"/>
            <a:ext cx="1120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生物性污染</a:t>
            </a:r>
            <a:endParaRPr lang="zh-CN" altLang="en-US" sz="1200" b="1" dirty="0">
              <a:solidFill>
                <a:srgbClr val="007033"/>
              </a:solidFill>
            </a:endParaRPr>
          </a:p>
        </p:txBody>
      </p:sp>
      <p:sp>
        <p:nvSpPr>
          <p:cNvPr id="105" name="文本框 40"/>
          <p:cNvSpPr txBox="1"/>
          <p:nvPr/>
        </p:nvSpPr>
        <p:spPr>
          <a:xfrm>
            <a:off x="6426051" y="1766504"/>
            <a:ext cx="148160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垃圾堆积发酵产生甲烷</a:t>
            </a:r>
            <a:r>
              <a:rPr lang="en-US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甲烷是可燃性气体</a:t>
            </a:r>
            <a:r>
              <a:rPr lang="en-US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浓度达到一定量遇到明火即可发生爆炸</a:t>
            </a:r>
          </a:p>
        </p:txBody>
      </p:sp>
      <p:sp>
        <p:nvSpPr>
          <p:cNvPr id="106" name="文本框 41"/>
          <p:cNvSpPr txBox="1"/>
          <p:nvPr/>
        </p:nvSpPr>
        <p:spPr>
          <a:xfrm>
            <a:off x="6787555" y="3147595"/>
            <a:ext cx="1120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侵占大量土地</a:t>
            </a:r>
            <a:endParaRPr lang="zh-CN" altLang="en-US" sz="1200" b="1" dirty="0">
              <a:solidFill>
                <a:srgbClr val="007033"/>
              </a:solidFill>
            </a:endParaRPr>
          </a:p>
        </p:txBody>
      </p:sp>
      <p:sp>
        <p:nvSpPr>
          <p:cNvPr id="107" name="文本框 42"/>
          <p:cNvSpPr txBox="1"/>
          <p:nvPr/>
        </p:nvSpPr>
        <p:spPr>
          <a:xfrm>
            <a:off x="6431764" y="3443381"/>
            <a:ext cx="1681168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侵占大量土地。据初步调查，</a:t>
            </a:r>
            <a:r>
              <a:rPr lang="en-US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</a:t>
            </a:r>
            <a:r>
              <a:rPr lang="en-US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668</a:t>
            </a:r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座城市中已有</a:t>
            </a:r>
            <a:r>
              <a:rPr lang="en-US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2/3</a:t>
            </a:r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被垃圾带所包围全国垃圾存占地累计</a:t>
            </a:r>
            <a:r>
              <a:rPr lang="en-US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万亩。</a:t>
            </a:r>
          </a:p>
        </p:txBody>
      </p:sp>
    </p:spTree>
    <p:extLst>
      <p:ext uri="{BB962C8B-B14F-4D97-AF65-F5344CB8AC3E}">
        <p14:creationId xmlns:p14="http://schemas.microsoft.com/office/powerpoint/2010/main" val="4264524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99" grpId="0" bldLvl="0" animBg="1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淘宝网chenying0907出品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0591" y="1076001"/>
            <a:ext cx="2288334" cy="146999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梯形 19"/>
          <p:cNvSpPr/>
          <p:nvPr/>
        </p:nvSpPr>
        <p:spPr>
          <a:xfrm>
            <a:off x="3267858" y="2808512"/>
            <a:ext cx="2362200" cy="295275"/>
          </a:xfrm>
          <a:prstGeom prst="trapezoid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1017" y="1076001"/>
            <a:ext cx="2197325" cy="147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6145238" y="1076001"/>
            <a:ext cx="2371224" cy="147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635841" y="3357831"/>
            <a:ext cx="2114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由于废旧塑料包装物（聚乙烯、聚氯乙烯、聚苯乙烯等）大多呈白色，因此造成的环境污染被称为“白色污染。</a:t>
            </a:r>
            <a:endParaRPr lang="zh-CN" altLang="en-US" sz="1050" dirty="0">
              <a:solidFill>
                <a:srgbClr val="007033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121175" y="2808287"/>
            <a:ext cx="2419350" cy="505610"/>
            <a:chOff x="6419850" y="2169234"/>
            <a:chExt cx="2419350" cy="505610"/>
          </a:xfrm>
        </p:grpSpPr>
        <p:sp>
          <p:nvSpPr>
            <p:cNvPr id="21" name="梯形 20"/>
            <p:cNvSpPr/>
            <p:nvPr/>
          </p:nvSpPr>
          <p:spPr>
            <a:xfrm>
              <a:off x="6419850" y="2171700"/>
              <a:ext cx="2419350" cy="295275"/>
            </a:xfrm>
            <a:prstGeom prst="trapezoi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16"/>
            <p:cNvSpPr/>
            <p:nvPr/>
          </p:nvSpPr>
          <p:spPr>
            <a:xfrm flipV="1">
              <a:off x="6503333" y="2169234"/>
              <a:ext cx="2226834" cy="505610"/>
            </a:xfrm>
            <a:prstGeom prst="trapezoid">
              <a:avLst>
                <a:gd name="adj" fmla="val 16489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713758" y="2233782"/>
              <a:ext cx="18018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洋垃圾污染</a:t>
              </a:r>
            </a:p>
          </p:txBody>
        </p:sp>
      </p:grpSp>
      <p:sp>
        <p:nvSpPr>
          <p:cNvPr id="18" name="梯形 17"/>
          <p:cNvSpPr/>
          <p:nvPr/>
        </p:nvSpPr>
        <p:spPr>
          <a:xfrm flipV="1">
            <a:off x="3331508" y="2810753"/>
            <a:ext cx="2226834" cy="505610"/>
          </a:xfrm>
          <a:prstGeom prst="trapezoid">
            <a:avLst>
              <a:gd name="adj" fmla="val 1648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654891" y="2823497"/>
            <a:ext cx="2095500" cy="505610"/>
            <a:chOff x="371475" y="468966"/>
            <a:chExt cx="2095500" cy="505610"/>
          </a:xfrm>
        </p:grpSpPr>
        <p:sp>
          <p:nvSpPr>
            <p:cNvPr id="6" name="梯形 5"/>
            <p:cNvSpPr/>
            <p:nvPr/>
          </p:nvSpPr>
          <p:spPr>
            <a:xfrm>
              <a:off x="371475" y="476250"/>
              <a:ext cx="2095500" cy="295275"/>
            </a:xfrm>
            <a:prstGeom prst="trapezoid">
              <a:avLst/>
            </a:prstGeom>
            <a:solidFill>
              <a:srgbClr val="007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 flipV="1">
              <a:off x="454175" y="468966"/>
              <a:ext cx="1927075" cy="505610"/>
            </a:xfrm>
            <a:prstGeom prst="trapezoid">
              <a:avLst>
                <a:gd name="adj" fmla="val 16489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54225" y="285386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“白色污染”</a:t>
            </a:r>
          </a:p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65265" y="3377652"/>
            <a:ext cx="2513360" cy="1518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所谓”洋垃圾“大多数是混杂着大量生活垃圾的</a:t>
            </a:r>
            <a:r>
              <a:rPr lang="zh-CN" altLang="zh-CN" sz="1050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</a:t>
            </a:r>
            <a:r>
              <a:rPr lang="zh-CN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废料等。在发达国家，处理1吨有毒废物，需要花费400多美元，而向境外倾倒有毒废料只需花几十美元， 甚至还能带来微薄利润</a:t>
            </a:r>
            <a:r>
              <a:rPr lang="zh-CN" altLang="zh-CN" sz="1050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05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05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67858" y="3338140"/>
            <a:ext cx="2362200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1050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废旧电池的危害主要集中在其中所含的少量的重金属上，如铅、汞、镉等。这些有毒物质通过各种途径进入人体内，长期积蓄难以排除，损害神经系统、造血功能和骨骼，甚至可以致癌。 </a:t>
            </a:r>
          </a:p>
          <a:p>
            <a:endParaRPr lang="zh-CN" altLang="en-US" sz="1050" dirty="0">
              <a:solidFill>
                <a:srgbClr val="007033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587937" y="2853864"/>
            <a:ext cx="19086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废旧电池污染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290202" y="295275"/>
            <a:ext cx="3203231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800" b="1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</a:t>
            </a:r>
            <a:r>
              <a:rPr lang="zh-CN" altLang="en-US" sz="28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污染的</a:t>
            </a:r>
            <a:r>
              <a:rPr lang="zh-CN" altLang="en-US" sz="2800" b="1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种类</a:t>
            </a:r>
            <a:endParaRPr lang="zh-CN" altLang="en-US" sz="2800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-19050" y="352425"/>
            <a:ext cx="771525" cy="419100"/>
          </a:xfrm>
          <a:prstGeom prst="homePlate">
            <a:avLst>
              <a:gd name="adj" fmla="val 34091"/>
            </a:avLst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248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8" grpId="0" animBg="1"/>
      <p:bldP spid="8" grpId="0"/>
      <p:bldP spid="14" grpId="0"/>
      <p:bldP spid="13" grpId="0"/>
      <p:bldP spid="9" grpId="0"/>
      <p:bldP spid="22" grpId="0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淘宝网chenying0907出品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  <p:pic>
        <p:nvPicPr>
          <p:cNvPr id="39" name="Picture 2" descr="E:\其他工作\【策    划】\兼职 我图网\觅知网\9.17垃圾分类\垃圾分类\45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86558" y="-34185"/>
            <a:ext cx="3172115" cy="160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39"/>
          <p:cNvGrpSpPr>
            <a:grpSpLocks/>
          </p:cNvGrpSpPr>
          <p:nvPr/>
        </p:nvGrpSpPr>
        <p:grpSpPr bwMode="auto">
          <a:xfrm>
            <a:off x="2212625" y="734392"/>
            <a:ext cx="1438640" cy="547743"/>
            <a:chOff x="0" y="0"/>
            <a:chExt cx="1763279" cy="671371"/>
          </a:xfrm>
        </p:grpSpPr>
        <p:sp>
          <p:nvSpPr>
            <p:cNvPr id="3" name="TextBox 648"/>
            <p:cNvSpPr txBox="1">
              <a:spLocks noChangeArrowheads="1"/>
            </p:cNvSpPr>
            <p:nvPr/>
          </p:nvSpPr>
          <p:spPr bwMode="auto">
            <a:xfrm>
              <a:off x="246214" y="0"/>
              <a:ext cx="1315502" cy="37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b="1" dirty="0" smtClean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焚烧发电</a:t>
              </a:r>
              <a:endParaRPr lang="zh-CN" altLang="en-US" sz="1400" b="1" dirty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0" y="331852"/>
              <a:ext cx="1763279" cy="339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 smtClean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dirty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此处添加内容</a:t>
              </a:r>
            </a:p>
          </p:txBody>
        </p:sp>
      </p:grpSp>
      <p:grpSp>
        <p:nvGrpSpPr>
          <p:cNvPr id="5" name="组合 43"/>
          <p:cNvGrpSpPr>
            <a:grpSpLocks/>
          </p:cNvGrpSpPr>
          <p:nvPr/>
        </p:nvGrpSpPr>
        <p:grpSpPr bwMode="auto">
          <a:xfrm>
            <a:off x="1281587" y="2902064"/>
            <a:ext cx="1437346" cy="535303"/>
            <a:chOff x="0" y="0"/>
            <a:chExt cx="1763279" cy="657460"/>
          </a:xfrm>
        </p:grpSpPr>
        <p:sp>
          <p:nvSpPr>
            <p:cNvPr id="6" name="TextBox 652"/>
            <p:cNvSpPr txBox="1">
              <a:spLocks noChangeArrowheads="1"/>
            </p:cNvSpPr>
            <p:nvPr/>
          </p:nvSpPr>
          <p:spPr bwMode="auto">
            <a:xfrm>
              <a:off x="319812" y="0"/>
              <a:ext cx="796826" cy="37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堆  肥</a:t>
              </a:r>
            </a:p>
          </p:txBody>
        </p:sp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0" y="317250"/>
              <a:ext cx="1763279" cy="340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单击此处添加内容</a:t>
              </a:r>
            </a:p>
          </p:txBody>
        </p:sp>
      </p:grpSp>
      <p:grpSp>
        <p:nvGrpSpPr>
          <p:cNvPr id="8" name="组合 49"/>
          <p:cNvGrpSpPr>
            <a:grpSpLocks/>
          </p:cNvGrpSpPr>
          <p:nvPr/>
        </p:nvGrpSpPr>
        <p:grpSpPr bwMode="auto">
          <a:xfrm>
            <a:off x="2476786" y="4110211"/>
            <a:ext cx="1438640" cy="560548"/>
            <a:chOff x="0" y="0"/>
            <a:chExt cx="1763279" cy="686670"/>
          </a:xfrm>
        </p:grpSpPr>
        <p:sp>
          <p:nvSpPr>
            <p:cNvPr id="9" name="TextBox 654"/>
            <p:cNvSpPr txBox="1">
              <a:spLocks noChangeArrowheads="1"/>
            </p:cNvSpPr>
            <p:nvPr/>
          </p:nvSpPr>
          <p:spPr bwMode="auto">
            <a:xfrm>
              <a:off x="236275" y="0"/>
              <a:ext cx="1195962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b="1" dirty="0" smtClean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卫生填</a:t>
              </a:r>
              <a:r>
                <a:rPr lang="zh-CN" altLang="en-US" sz="1400" b="1" dirty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埋</a:t>
              </a:r>
            </a:p>
          </p:txBody>
        </p: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0" y="347347"/>
              <a:ext cx="1763279" cy="339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单击此处添加内容</a:t>
              </a:r>
            </a:p>
          </p:txBody>
        </p:sp>
      </p:grpSp>
      <p:grpSp>
        <p:nvGrpSpPr>
          <p:cNvPr id="11" name="组合 52"/>
          <p:cNvGrpSpPr>
            <a:grpSpLocks/>
          </p:cNvGrpSpPr>
          <p:nvPr/>
        </p:nvGrpSpPr>
        <p:grpSpPr bwMode="auto">
          <a:xfrm>
            <a:off x="4588777" y="2924077"/>
            <a:ext cx="1438641" cy="540217"/>
            <a:chOff x="0" y="0"/>
            <a:chExt cx="1763279" cy="662795"/>
          </a:xfrm>
        </p:grpSpPr>
        <p:sp>
          <p:nvSpPr>
            <p:cNvPr id="12" name="TextBox 650"/>
            <p:cNvSpPr txBox="1">
              <a:spLocks noChangeArrowheads="1"/>
            </p:cNvSpPr>
            <p:nvPr/>
          </p:nvSpPr>
          <p:spPr bwMode="auto">
            <a:xfrm>
              <a:off x="294771" y="0"/>
              <a:ext cx="1106536" cy="377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b="1" dirty="0" smtClean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资源返还</a:t>
              </a:r>
              <a:endParaRPr lang="zh-CN" altLang="en-US" sz="1400" b="1" dirty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0" y="322944"/>
              <a:ext cx="1763279" cy="339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 smtClean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单击此处</a:t>
              </a:r>
              <a:r>
                <a:rPr lang="zh-CN" altLang="en-US" sz="1200" dirty="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4" name="组合 70"/>
          <p:cNvGrpSpPr>
            <a:grpSpLocks/>
          </p:cNvGrpSpPr>
          <p:nvPr/>
        </p:nvGrpSpPr>
        <p:grpSpPr bwMode="auto">
          <a:xfrm>
            <a:off x="3256319" y="2299933"/>
            <a:ext cx="779533" cy="685004"/>
            <a:chOff x="0" y="0"/>
            <a:chExt cx="954983" cy="840460"/>
          </a:xfrm>
        </p:grpSpPr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0" y="219813"/>
              <a:ext cx="476568" cy="507969"/>
            </a:xfrm>
            <a:custGeom>
              <a:avLst/>
              <a:gdLst>
                <a:gd name="T0" fmla="*/ 173 w 173"/>
                <a:gd name="T1" fmla="*/ 152 h 185"/>
                <a:gd name="T2" fmla="*/ 68 w 173"/>
                <a:gd name="T3" fmla="*/ 152 h 185"/>
                <a:gd name="T4" fmla="*/ 45 w 173"/>
                <a:gd name="T5" fmla="*/ 108 h 185"/>
                <a:gd name="T6" fmla="*/ 65 w 173"/>
                <a:gd name="T7" fmla="*/ 78 h 185"/>
                <a:gd name="T8" fmla="*/ 99 w 173"/>
                <a:gd name="T9" fmla="*/ 101 h 185"/>
                <a:gd name="T10" fmla="*/ 103 w 173"/>
                <a:gd name="T11" fmla="*/ 23 h 185"/>
                <a:gd name="T12" fmla="*/ 104 w 173"/>
                <a:gd name="T13" fmla="*/ 0 h 185"/>
                <a:gd name="T14" fmla="*/ 71 w 173"/>
                <a:gd name="T15" fmla="*/ 12 h 185"/>
                <a:gd name="T16" fmla="*/ 4 w 173"/>
                <a:gd name="T17" fmla="*/ 37 h 185"/>
                <a:gd name="T18" fmla="*/ 38 w 173"/>
                <a:gd name="T19" fmla="*/ 60 h 185"/>
                <a:gd name="T20" fmla="*/ 18 w 173"/>
                <a:gd name="T21" fmla="*/ 90 h 185"/>
                <a:gd name="T22" fmla="*/ 10 w 173"/>
                <a:gd name="T23" fmla="*/ 155 h 185"/>
                <a:gd name="T24" fmla="*/ 68 w 173"/>
                <a:gd name="T25" fmla="*/ 185 h 185"/>
                <a:gd name="T26" fmla="*/ 172 w 173"/>
                <a:gd name="T27" fmla="*/ 184 h 185"/>
                <a:gd name="T28" fmla="*/ 146 w 173"/>
                <a:gd name="T29" fmla="*/ 169 h 185"/>
                <a:gd name="T30" fmla="*/ 173 w 173"/>
                <a:gd name="T31" fmla="*/ 15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85">
                  <a:moveTo>
                    <a:pt x="173" y="152"/>
                  </a:moveTo>
                  <a:cubicBezTo>
                    <a:pt x="68" y="152"/>
                    <a:pt x="68" y="152"/>
                    <a:pt x="68" y="152"/>
                  </a:cubicBezTo>
                  <a:cubicBezTo>
                    <a:pt x="38" y="152"/>
                    <a:pt x="28" y="133"/>
                    <a:pt x="45" y="10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3" y="111"/>
                    <a:pt x="0" y="135"/>
                    <a:pt x="10" y="155"/>
                  </a:cubicBezTo>
                  <a:cubicBezTo>
                    <a:pt x="21" y="174"/>
                    <a:pt x="42" y="185"/>
                    <a:pt x="68" y="185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46" y="169"/>
                    <a:pt x="146" y="169"/>
                    <a:pt x="146" y="169"/>
                  </a:cubicBezTo>
                  <a:lnTo>
                    <a:pt x="173" y="152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007033"/>
                </a:solidFill>
              </a:endParaRPr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225353" y="0"/>
              <a:ext cx="585552" cy="410070"/>
            </a:xfrm>
            <a:custGeom>
              <a:avLst/>
              <a:gdLst>
                <a:gd name="T0" fmla="*/ 201 w 213"/>
                <a:gd name="T1" fmla="*/ 105 h 149"/>
                <a:gd name="T2" fmla="*/ 186 w 213"/>
                <a:gd name="T3" fmla="*/ 51 h 149"/>
                <a:gd name="T4" fmla="*/ 170 w 213"/>
                <a:gd name="T5" fmla="*/ 64 h 149"/>
                <a:gd name="T6" fmla="*/ 145 w 213"/>
                <a:gd name="T7" fmla="*/ 31 h 149"/>
                <a:gd name="T8" fmla="*/ 86 w 213"/>
                <a:gd name="T9" fmla="*/ 0 h 149"/>
                <a:gd name="T10" fmla="*/ 29 w 213"/>
                <a:gd name="T11" fmla="*/ 34 h 149"/>
                <a:gd name="T12" fmla="*/ 0 w 213"/>
                <a:gd name="T13" fmla="*/ 75 h 149"/>
                <a:gd name="T14" fmla="*/ 29 w 213"/>
                <a:gd name="T15" fmla="*/ 69 h 149"/>
                <a:gd name="T16" fmla="*/ 28 w 213"/>
                <a:gd name="T17" fmla="*/ 92 h 149"/>
                <a:gd name="T18" fmla="*/ 55 w 213"/>
                <a:gd name="T19" fmla="*/ 52 h 149"/>
                <a:gd name="T20" fmla="*/ 119 w 213"/>
                <a:gd name="T21" fmla="*/ 51 h 149"/>
                <a:gd name="T22" fmla="*/ 144 w 213"/>
                <a:gd name="T23" fmla="*/ 84 h 149"/>
                <a:gd name="T24" fmla="*/ 103 w 213"/>
                <a:gd name="T25" fmla="*/ 117 h 149"/>
                <a:gd name="T26" fmla="*/ 188 w 213"/>
                <a:gd name="T27" fmla="*/ 142 h 149"/>
                <a:gd name="T28" fmla="*/ 213 w 213"/>
                <a:gd name="T29" fmla="*/ 149 h 149"/>
                <a:gd name="T30" fmla="*/ 201 w 213"/>
                <a:gd name="T31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149">
                  <a:moveTo>
                    <a:pt x="201" y="105"/>
                  </a:moveTo>
                  <a:cubicBezTo>
                    <a:pt x="186" y="51"/>
                    <a:pt x="186" y="51"/>
                    <a:pt x="186" y="51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30" y="11"/>
                    <a:pt x="108" y="0"/>
                    <a:pt x="86" y="0"/>
                  </a:cubicBezTo>
                  <a:cubicBezTo>
                    <a:pt x="63" y="1"/>
                    <a:pt x="42" y="13"/>
                    <a:pt x="29" y="3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72" y="27"/>
                    <a:pt x="101" y="27"/>
                    <a:pt x="119" y="51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88" y="142"/>
                    <a:pt x="188" y="142"/>
                    <a:pt x="188" y="142"/>
                  </a:cubicBezTo>
                  <a:cubicBezTo>
                    <a:pt x="213" y="149"/>
                    <a:pt x="213" y="149"/>
                    <a:pt x="213" y="149"/>
                  </a:cubicBezTo>
                  <a:lnTo>
                    <a:pt x="201" y="105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007033"/>
                </a:solidFill>
              </a:endParaRPr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437778" y="362045"/>
              <a:ext cx="517205" cy="478415"/>
            </a:xfrm>
            <a:custGeom>
              <a:avLst/>
              <a:gdLst>
                <a:gd name="T0" fmla="*/ 168 w 188"/>
                <a:gd name="T1" fmla="*/ 35 h 174"/>
                <a:gd name="T2" fmla="*/ 142 w 188"/>
                <a:gd name="T3" fmla="*/ 0 h 174"/>
                <a:gd name="T4" fmla="*/ 141 w 188"/>
                <a:gd name="T5" fmla="*/ 26 h 174"/>
                <a:gd name="T6" fmla="*/ 116 w 188"/>
                <a:gd name="T7" fmla="*/ 19 h 174"/>
                <a:gd name="T8" fmla="*/ 143 w 188"/>
                <a:gd name="T9" fmla="*/ 54 h 174"/>
                <a:gd name="T10" fmla="*/ 121 w 188"/>
                <a:gd name="T11" fmla="*/ 98 h 174"/>
                <a:gd name="T12" fmla="*/ 97 w 188"/>
                <a:gd name="T13" fmla="*/ 98 h 174"/>
                <a:gd name="T14" fmla="*/ 97 w 188"/>
                <a:gd name="T15" fmla="*/ 72 h 174"/>
                <a:gd name="T16" fmla="*/ 38 w 188"/>
                <a:gd name="T17" fmla="*/ 98 h 174"/>
                <a:gd name="T18" fmla="*/ 0 w 188"/>
                <a:gd name="T19" fmla="*/ 115 h 174"/>
                <a:gd name="T20" fmla="*/ 26 w 188"/>
                <a:gd name="T21" fmla="*/ 131 h 174"/>
                <a:gd name="T22" fmla="*/ 99 w 188"/>
                <a:gd name="T23" fmla="*/ 174 h 174"/>
                <a:gd name="T24" fmla="*/ 98 w 188"/>
                <a:gd name="T25" fmla="*/ 130 h 174"/>
                <a:gd name="T26" fmla="*/ 121 w 188"/>
                <a:gd name="T27" fmla="*/ 130 h 174"/>
                <a:gd name="T28" fmla="*/ 124 w 188"/>
                <a:gd name="T29" fmla="*/ 130 h 174"/>
                <a:gd name="T30" fmla="*/ 179 w 188"/>
                <a:gd name="T31" fmla="*/ 98 h 174"/>
                <a:gd name="T32" fmla="*/ 168 w 188"/>
                <a:gd name="T33" fmla="*/ 3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74">
                  <a:moveTo>
                    <a:pt x="168" y="35"/>
                  </a:moveTo>
                  <a:cubicBezTo>
                    <a:pt x="142" y="0"/>
                    <a:pt x="142" y="0"/>
                    <a:pt x="142" y="0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43" y="54"/>
                    <a:pt x="143" y="54"/>
                    <a:pt x="143" y="54"/>
                  </a:cubicBezTo>
                  <a:cubicBezTo>
                    <a:pt x="160" y="78"/>
                    <a:pt x="151" y="98"/>
                    <a:pt x="121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150" y="129"/>
                    <a:pt x="170" y="118"/>
                    <a:pt x="179" y="98"/>
                  </a:cubicBezTo>
                  <a:cubicBezTo>
                    <a:pt x="188" y="79"/>
                    <a:pt x="185" y="56"/>
                    <a:pt x="168" y="35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007033"/>
                </a:solidFill>
              </a:endParaRPr>
            </a:p>
          </p:txBody>
        </p:sp>
      </p:grpSp>
      <p:grpSp>
        <p:nvGrpSpPr>
          <p:cNvPr id="18" name="组合 75"/>
          <p:cNvGrpSpPr>
            <a:grpSpLocks/>
          </p:cNvGrpSpPr>
          <p:nvPr/>
        </p:nvGrpSpPr>
        <p:grpSpPr bwMode="auto">
          <a:xfrm>
            <a:off x="3005107" y="3304780"/>
            <a:ext cx="1297496" cy="648747"/>
            <a:chOff x="0" y="0"/>
            <a:chExt cx="1590409" cy="796127"/>
          </a:xfrm>
        </p:grpSpPr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0" y="0"/>
              <a:ext cx="1590409" cy="796127"/>
            </a:xfrm>
            <a:custGeom>
              <a:avLst/>
              <a:gdLst>
                <a:gd name="T0" fmla="*/ 861 w 861"/>
                <a:gd name="T1" fmla="*/ 0 h 431"/>
                <a:gd name="T2" fmla="*/ 431 w 861"/>
                <a:gd name="T3" fmla="*/ 431 h 431"/>
                <a:gd name="T4" fmla="*/ 0 w 861"/>
                <a:gd name="T5" fmla="*/ 0 h 431"/>
                <a:gd name="T6" fmla="*/ 861 w 861"/>
                <a:gd name="T7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1" h="431">
                  <a:moveTo>
                    <a:pt x="861" y="0"/>
                  </a:moveTo>
                  <a:lnTo>
                    <a:pt x="431" y="431"/>
                  </a:lnTo>
                  <a:lnTo>
                    <a:pt x="0" y="0"/>
                  </a:lnTo>
                  <a:lnTo>
                    <a:pt x="861" y="0"/>
                  </a:lnTo>
                  <a:close/>
                </a:path>
              </a:pathLst>
            </a:custGeom>
            <a:solidFill>
              <a:srgbClr val="84C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007033"/>
                </a:solidFill>
              </a:endParaRPr>
            </a:p>
          </p:txBody>
        </p:sp>
        <p:sp>
          <p:nvSpPr>
            <p:cNvPr id="20" name="TextBox 682"/>
            <p:cNvSpPr txBox="1">
              <a:spLocks noChangeArrowheads="1"/>
            </p:cNvSpPr>
            <p:nvPr/>
          </p:nvSpPr>
          <p:spPr bwMode="auto">
            <a:xfrm>
              <a:off x="421462" y="99749"/>
              <a:ext cx="723470" cy="453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15</a:t>
              </a:r>
              <a:r>
                <a:rPr lang="en-US" altLang="zh-CN" sz="120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20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78"/>
          <p:cNvGrpSpPr>
            <a:grpSpLocks/>
          </p:cNvGrpSpPr>
          <p:nvPr/>
        </p:nvGrpSpPr>
        <p:grpSpPr bwMode="auto">
          <a:xfrm>
            <a:off x="4309077" y="1995630"/>
            <a:ext cx="648748" cy="1297495"/>
            <a:chOff x="0" y="0"/>
            <a:chExt cx="796128" cy="1590406"/>
          </a:xfrm>
        </p:grpSpPr>
        <p:sp>
          <p:nvSpPr>
            <p:cNvPr id="22" name="Freeform 28"/>
            <p:cNvSpPr>
              <a:spLocks/>
            </p:cNvSpPr>
            <p:nvPr/>
          </p:nvSpPr>
          <p:spPr bwMode="auto">
            <a:xfrm>
              <a:off x="0" y="0"/>
              <a:ext cx="796128" cy="1590406"/>
            </a:xfrm>
            <a:custGeom>
              <a:avLst/>
              <a:gdLst>
                <a:gd name="T0" fmla="*/ 0 w 431"/>
                <a:gd name="T1" fmla="*/ 0 h 861"/>
                <a:gd name="T2" fmla="*/ 431 w 431"/>
                <a:gd name="T3" fmla="*/ 430 h 861"/>
                <a:gd name="T4" fmla="*/ 0 w 431"/>
                <a:gd name="T5" fmla="*/ 861 h 861"/>
                <a:gd name="T6" fmla="*/ 0 w 431"/>
                <a:gd name="T7" fmla="*/ 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861">
                  <a:moveTo>
                    <a:pt x="0" y="0"/>
                  </a:moveTo>
                  <a:lnTo>
                    <a:pt x="431" y="430"/>
                  </a:lnTo>
                  <a:lnTo>
                    <a:pt x="0" y="8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72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007033"/>
                </a:solidFill>
              </a:endParaRPr>
            </a:p>
          </p:txBody>
        </p:sp>
        <p:sp>
          <p:nvSpPr>
            <p:cNvPr id="23" name="TextBox 682"/>
            <p:cNvSpPr txBox="1">
              <a:spLocks noChangeArrowheads="1"/>
            </p:cNvSpPr>
            <p:nvPr/>
          </p:nvSpPr>
          <p:spPr bwMode="auto">
            <a:xfrm>
              <a:off x="2951" y="583141"/>
              <a:ext cx="724310" cy="452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38</a:t>
              </a:r>
              <a:r>
                <a:rPr lang="en-US" altLang="zh-CN" sz="120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20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81"/>
          <p:cNvGrpSpPr>
            <a:grpSpLocks/>
          </p:cNvGrpSpPr>
          <p:nvPr/>
        </p:nvGrpSpPr>
        <p:grpSpPr bwMode="auto">
          <a:xfrm>
            <a:off x="2334346" y="1995630"/>
            <a:ext cx="660929" cy="1297495"/>
            <a:chOff x="0" y="0"/>
            <a:chExt cx="809726" cy="1590406"/>
          </a:xfrm>
        </p:grpSpPr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0" y="0"/>
              <a:ext cx="797975" cy="1590406"/>
            </a:xfrm>
            <a:custGeom>
              <a:avLst/>
              <a:gdLst>
                <a:gd name="T0" fmla="*/ 432 w 432"/>
                <a:gd name="T1" fmla="*/ 861 h 861"/>
                <a:gd name="T2" fmla="*/ 0 w 432"/>
                <a:gd name="T3" fmla="*/ 430 h 861"/>
                <a:gd name="T4" fmla="*/ 432 w 432"/>
                <a:gd name="T5" fmla="*/ 0 h 861"/>
                <a:gd name="T6" fmla="*/ 432 w 432"/>
                <a:gd name="T7" fmla="*/ 861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861">
                  <a:moveTo>
                    <a:pt x="432" y="861"/>
                  </a:moveTo>
                  <a:lnTo>
                    <a:pt x="0" y="430"/>
                  </a:lnTo>
                  <a:lnTo>
                    <a:pt x="432" y="0"/>
                  </a:lnTo>
                  <a:lnTo>
                    <a:pt x="432" y="861"/>
                  </a:lnTo>
                  <a:close/>
                </a:path>
              </a:pathLst>
            </a:custGeom>
            <a:solidFill>
              <a:srgbClr val="7CC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007033"/>
                </a:solidFill>
              </a:endParaRPr>
            </a:p>
          </p:txBody>
        </p:sp>
        <p:sp>
          <p:nvSpPr>
            <p:cNvPr id="26" name="TextBox 682"/>
            <p:cNvSpPr txBox="1">
              <a:spLocks noChangeArrowheads="1"/>
            </p:cNvSpPr>
            <p:nvPr/>
          </p:nvSpPr>
          <p:spPr bwMode="auto">
            <a:xfrm>
              <a:off x="86622" y="609477"/>
              <a:ext cx="723104" cy="452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62</a:t>
              </a:r>
              <a:r>
                <a:rPr lang="en-US" altLang="zh-CN" sz="120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20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84"/>
          <p:cNvGrpSpPr>
            <a:grpSpLocks/>
          </p:cNvGrpSpPr>
          <p:nvPr/>
        </p:nvGrpSpPr>
        <p:grpSpPr bwMode="auto">
          <a:xfrm>
            <a:off x="2994748" y="1333934"/>
            <a:ext cx="1298790" cy="647453"/>
            <a:chOff x="0" y="0"/>
            <a:chExt cx="1592255" cy="794280"/>
          </a:xfrm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0" y="0"/>
              <a:ext cx="1592255" cy="794280"/>
            </a:xfrm>
            <a:custGeom>
              <a:avLst/>
              <a:gdLst>
                <a:gd name="T0" fmla="*/ 0 w 862"/>
                <a:gd name="T1" fmla="*/ 430 h 430"/>
                <a:gd name="T2" fmla="*/ 432 w 862"/>
                <a:gd name="T3" fmla="*/ 0 h 430"/>
                <a:gd name="T4" fmla="*/ 862 w 862"/>
                <a:gd name="T5" fmla="*/ 430 h 430"/>
                <a:gd name="T6" fmla="*/ 0 w 862"/>
                <a:gd name="T7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2" h="430">
                  <a:moveTo>
                    <a:pt x="0" y="430"/>
                  </a:moveTo>
                  <a:lnTo>
                    <a:pt x="432" y="0"/>
                  </a:lnTo>
                  <a:lnTo>
                    <a:pt x="862" y="430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F8D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rgbClr val="007033"/>
                </a:solidFill>
              </a:endParaRPr>
            </a:p>
          </p:txBody>
        </p:sp>
        <p:sp>
          <p:nvSpPr>
            <p:cNvPr id="29" name="TextBox 682"/>
            <p:cNvSpPr txBox="1">
              <a:spLocks noChangeArrowheads="1"/>
            </p:cNvSpPr>
            <p:nvPr/>
          </p:nvSpPr>
          <p:spPr bwMode="auto">
            <a:xfrm>
              <a:off x="434334" y="307569"/>
              <a:ext cx="723588" cy="45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78</a:t>
              </a:r>
              <a:r>
                <a:rPr lang="en-US" altLang="zh-CN" sz="1200">
                  <a:solidFill>
                    <a:srgbClr val="007033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20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3486812" y="643749"/>
            <a:ext cx="7769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 dirty="0">
                <a:solidFill>
                  <a:srgbClr val="007033"/>
                </a:solidFill>
              </a:rPr>
              <a:t>01</a:t>
            </a:r>
            <a:endParaRPr lang="zh-CN" altLang="en-US" sz="4400" b="1" dirty="0">
              <a:solidFill>
                <a:srgbClr val="007033"/>
              </a:solidFill>
            </a:endParaRPr>
          </a:p>
        </p:txBody>
      </p:sp>
      <p:sp>
        <p:nvSpPr>
          <p:cNvPr id="31" name="文本框 92"/>
          <p:cNvSpPr txBox="1">
            <a:spLocks noChangeArrowheads="1"/>
          </p:cNvSpPr>
          <p:nvPr/>
        </p:nvSpPr>
        <p:spPr bwMode="auto">
          <a:xfrm>
            <a:off x="5057533" y="2346551"/>
            <a:ext cx="7769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 dirty="0">
                <a:solidFill>
                  <a:srgbClr val="007033"/>
                </a:solidFill>
              </a:rPr>
              <a:t>02</a:t>
            </a:r>
            <a:endParaRPr lang="zh-CN" altLang="en-US" sz="4400" b="1" dirty="0">
              <a:solidFill>
                <a:srgbClr val="007033"/>
              </a:solidFill>
            </a:endParaRPr>
          </a:p>
        </p:txBody>
      </p:sp>
      <p:sp>
        <p:nvSpPr>
          <p:cNvPr id="32" name="文本框 93"/>
          <p:cNvSpPr txBox="1">
            <a:spLocks noChangeArrowheads="1"/>
          </p:cNvSpPr>
          <p:nvPr/>
        </p:nvSpPr>
        <p:spPr bwMode="auto">
          <a:xfrm>
            <a:off x="3772986" y="3818857"/>
            <a:ext cx="7769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 dirty="0">
                <a:solidFill>
                  <a:srgbClr val="007033"/>
                </a:solidFill>
              </a:rPr>
              <a:t>03</a:t>
            </a:r>
            <a:endParaRPr lang="zh-CN" altLang="en-US" sz="4400" b="1" dirty="0">
              <a:solidFill>
                <a:srgbClr val="007033"/>
              </a:solidFill>
            </a:endParaRPr>
          </a:p>
        </p:txBody>
      </p:sp>
      <p:sp>
        <p:nvSpPr>
          <p:cNvPr id="33" name="文本框 94"/>
          <p:cNvSpPr txBox="1">
            <a:spLocks noChangeArrowheads="1"/>
          </p:cNvSpPr>
          <p:nvPr/>
        </p:nvSpPr>
        <p:spPr bwMode="auto">
          <a:xfrm>
            <a:off x="1600134" y="2333601"/>
            <a:ext cx="7769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 dirty="0">
                <a:solidFill>
                  <a:srgbClr val="007033"/>
                </a:solidFill>
              </a:rPr>
              <a:t>04</a:t>
            </a:r>
            <a:endParaRPr lang="zh-CN" altLang="en-US" sz="4400" b="1" dirty="0">
              <a:solidFill>
                <a:srgbClr val="007033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482756" y="397567"/>
            <a:ext cx="2137521" cy="4468665"/>
            <a:chOff x="6425454" y="721291"/>
            <a:chExt cx="1785096" cy="3731891"/>
          </a:xfrm>
        </p:grpSpPr>
        <p:pic>
          <p:nvPicPr>
            <p:cNvPr id="35" name="图片 2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425454" y="1799558"/>
              <a:ext cx="1775571" cy="1540285"/>
            </a:xfrm>
            <a:prstGeom prst="rect">
              <a:avLst/>
            </a:prstGeom>
            <a:noFill/>
            <a:ln w="38100">
              <a:noFill/>
            </a:ln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32166" y="3312661"/>
              <a:ext cx="1754648" cy="114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pic>
          <p:nvPicPr>
            <p:cNvPr id="37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436274" y="721291"/>
              <a:ext cx="1774276" cy="1092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</p:grpSp>
    </p:spTree>
    <p:extLst>
      <p:ext uri="{BB962C8B-B14F-4D97-AF65-F5344CB8AC3E}">
        <p14:creationId xmlns:p14="http://schemas.microsoft.com/office/powerpoint/2010/main" val="2931458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380892" y="2014219"/>
            <a:ext cx="44677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7033"/>
                </a:solidFill>
                <a:effectLst>
                  <a:innerShdw blurRad="50800" dist="50800" dir="16200000">
                    <a:schemeClr val="tx1"/>
                  </a:innerShdw>
                </a:effectLst>
                <a:latin typeface="微软雅黑" pitchFamily="34" charset="-122"/>
                <a:ea typeface="微软雅黑" pitchFamily="34" charset="-122"/>
              </a:rPr>
              <a:t>垃圾的分类</a:t>
            </a:r>
            <a:endParaRPr lang="zh-CN" altLang="en-US" sz="4000" dirty="0">
              <a:solidFill>
                <a:srgbClr val="007033"/>
              </a:solidFill>
              <a:effectLst>
                <a:innerShdw blurRad="50800" dist="50800" dir="16200000">
                  <a:schemeClr val="tx1"/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92148" y="2766501"/>
            <a:ext cx="1346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厨余垃圾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30907" y="2766501"/>
            <a:ext cx="1373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可回收垃圾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26196" y="2784967"/>
            <a:ext cx="1379367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n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有害垃圾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93523" y="2784967"/>
            <a:ext cx="1399427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n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其余垃圾</a:t>
            </a:r>
          </a:p>
        </p:txBody>
      </p:sp>
      <p:grpSp>
        <p:nvGrpSpPr>
          <p:cNvPr id="310" name="组合 309"/>
          <p:cNvGrpSpPr/>
          <p:nvPr/>
        </p:nvGrpSpPr>
        <p:grpSpPr>
          <a:xfrm>
            <a:off x="890385" y="1578017"/>
            <a:ext cx="2375418" cy="2395399"/>
            <a:chOff x="9114502" y="4283624"/>
            <a:chExt cx="2462981" cy="2577552"/>
          </a:xfrm>
        </p:grpSpPr>
        <p:sp>
          <p:nvSpPr>
            <p:cNvPr id="311" name="Freeform 5"/>
            <p:cNvSpPr/>
            <p:nvPr/>
          </p:nvSpPr>
          <p:spPr bwMode="auto">
            <a:xfrm>
              <a:off x="10010775" y="4283624"/>
              <a:ext cx="295706" cy="2577552"/>
            </a:xfrm>
            <a:custGeom>
              <a:avLst/>
              <a:gdLst>
                <a:gd name="T0" fmla="*/ 109 w 109"/>
                <a:gd name="T1" fmla="*/ 876 h 876"/>
                <a:gd name="T2" fmla="*/ 109 w 109"/>
                <a:gd name="T3" fmla="*/ 27 h 876"/>
                <a:gd name="T4" fmla="*/ 82 w 109"/>
                <a:gd name="T5" fmla="*/ 0 h 876"/>
                <a:gd name="T6" fmla="*/ 27 w 109"/>
                <a:gd name="T7" fmla="*/ 0 h 876"/>
                <a:gd name="T8" fmla="*/ 0 w 109"/>
                <a:gd name="T9" fmla="*/ 27 h 876"/>
                <a:gd name="T10" fmla="*/ 0 w 109"/>
                <a:gd name="T11" fmla="*/ 876 h 876"/>
                <a:gd name="T12" fmla="*/ 109 w 109"/>
                <a:gd name="T13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876">
                  <a:moveTo>
                    <a:pt x="109" y="876"/>
                  </a:moveTo>
                  <a:cubicBezTo>
                    <a:pt x="109" y="27"/>
                    <a:pt x="109" y="27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876"/>
                    <a:pt x="0" y="876"/>
                    <a:pt x="0" y="876"/>
                  </a:cubicBezTo>
                  <a:cubicBezTo>
                    <a:pt x="109" y="876"/>
                    <a:pt x="109" y="876"/>
                    <a:pt x="109" y="876"/>
                  </a:cubicBezTo>
                </a:path>
              </a:pathLst>
            </a:custGeom>
            <a:solidFill>
              <a:srgbClr val="434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6"/>
            <p:cNvSpPr/>
            <p:nvPr/>
          </p:nvSpPr>
          <p:spPr bwMode="auto">
            <a:xfrm>
              <a:off x="9114502" y="4671898"/>
              <a:ext cx="2462981" cy="804760"/>
            </a:xfrm>
            <a:custGeom>
              <a:avLst/>
              <a:gdLst>
                <a:gd name="T0" fmla="*/ 739 w 881"/>
                <a:gd name="T1" fmla="*/ 315 h 328"/>
                <a:gd name="T2" fmla="*/ 712 w 881"/>
                <a:gd name="T3" fmla="*/ 328 h 328"/>
                <a:gd name="T4" fmla="*/ 27 w 881"/>
                <a:gd name="T5" fmla="*/ 328 h 328"/>
                <a:gd name="T6" fmla="*/ 0 w 881"/>
                <a:gd name="T7" fmla="*/ 301 h 328"/>
                <a:gd name="T8" fmla="*/ 0 w 881"/>
                <a:gd name="T9" fmla="*/ 27 h 328"/>
                <a:gd name="T10" fmla="*/ 27 w 881"/>
                <a:gd name="T11" fmla="*/ 0 h 328"/>
                <a:gd name="T12" fmla="*/ 712 w 881"/>
                <a:gd name="T13" fmla="*/ 0 h 328"/>
                <a:gd name="T14" fmla="*/ 739 w 881"/>
                <a:gd name="T15" fmla="*/ 13 h 328"/>
                <a:gd name="T16" fmla="*/ 862 w 881"/>
                <a:gd name="T17" fmla="*/ 137 h 328"/>
                <a:gd name="T18" fmla="*/ 862 w 881"/>
                <a:gd name="T19" fmla="*/ 191 h 328"/>
                <a:gd name="T20" fmla="*/ 739 w 881"/>
                <a:gd name="T21" fmla="*/ 31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1" h="328">
                  <a:moveTo>
                    <a:pt x="739" y="315"/>
                  </a:moveTo>
                  <a:cubicBezTo>
                    <a:pt x="739" y="315"/>
                    <a:pt x="726" y="328"/>
                    <a:pt x="712" y="328"/>
                  </a:cubicBezTo>
                  <a:cubicBezTo>
                    <a:pt x="698" y="328"/>
                    <a:pt x="27" y="328"/>
                    <a:pt x="27" y="328"/>
                  </a:cubicBezTo>
                  <a:cubicBezTo>
                    <a:pt x="12" y="328"/>
                    <a:pt x="0" y="316"/>
                    <a:pt x="0" y="30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7" y="0"/>
                    <a:pt x="700" y="0"/>
                    <a:pt x="712" y="0"/>
                  </a:cubicBezTo>
                  <a:cubicBezTo>
                    <a:pt x="724" y="0"/>
                    <a:pt x="739" y="13"/>
                    <a:pt x="739" y="13"/>
                  </a:cubicBezTo>
                  <a:cubicBezTo>
                    <a:pt x="862" y="137"/>
                    <a:pt x="862" y="137"/>
                    <a:pt x="862" y="137"/>
                  </a:cubicBezTo>
                  <a:cubicBezTo>
                    <a:pt x="881" y="155"/>
                    <a:pt x="881" y="173"/>
                    <a:pt x="862" y="191"/>
                  </a:cubicBezTo>
                  <a:cubicBezTo>
                    <a:pt x="739" y="315"/>
                    <a:pt x="739" y="315"/>
                    <a:pt x="739" y="31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7"/>
            <p:cNvSpPr/>
            <p:nvPr/>
          </p:nvSpPr>
          <p:spPr bwMode="auto">
            <a:xfrm>
              <a:off x="10010775" y="5491406"/>
              <a:ext cx="296862" cy="73025"/>
            </a:xfrm>
            <a:custGeom>
              <a:avLst/>
              <a:gdLst>
                <a:gd name="T0" fmla="*/ 109 w 109"/>
                <a:gd name="T1" fmla="*/ 0 h 28"/>
                <a:gd name="T2" fmla="*/ 0 w 109"/>
                <a:gd name="T3" fmla="*/ 0 h 28"/>
                <a:gd name="T4" fmla="*/ 0 w 109"/>
                <a:gd name="T5" fmla="*/ 28 h 28"/>
                <a:gd name="T6" fmla="*/ 109 w 109"/>
                <a:gd name="T7" fmla="*/ 28 h 28"/>
                <a:gd name="T8" fmla="*/ 109 w 10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8">
                  <a:moveTo>
                    <a:pt x="109" y="0"/>
                  </a:moveTo>
                  <a:cubicBezTo>
                    <a:pt x="73" y="0"/>
                    <a:pt x="36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2F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"/>
            <p:cNvSpPr/>
            <p:nvPr/>
          </p:nvSpPr>
          <p:spPr bwMode="auto">
            <a:xfrm>
              <a:off x="10010775" y="5583238"/>
              <a:ext cx="296862" cy="0"/>
            </a:xfrm>
            <a:custGeom>
              <a:avLst/>
              <a:gdLst>
                <a:gd name="T0" fmla="*/ 109 w 109"/>
                <a:gd name="T1" fmla="*/ 0 w 109"/>
                <a:gd name="T2" fmla="*/ 109 w 109"/>
                <a:gd name="T3" fmla="*/ 109 w 10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9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73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A38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9"/>
            <p:cNvSpPr/>
            <p:nvPr/>
          </p:nvSpPr>
          <p:spPr bwMode="auto">
            <a:xfrm>
              <a:off x="9637713" y="6648450"/>
              <a:ext cx="334962" cy="212725"/>
            </a:xfrm>
            <a:custGeom>
              <a:avLst/>
              <a:gdLst>
                <a:gd name="T0" fmla="*/ 123 w 123"/>
                <a:gd name="T1" fmla="*/ 82 h 82"/>
                <a:gd name="T2" fmla="*/ 82 w 123"/>
                <a:gd name="T3" fmla="*/ 82 h 82"/>
                <a:gd name="T4" fmla="*/ 0 w 123"/>
                <a:gd name="T5" fmla="*/ 0 h 82"/>
                <a:gd name="T6" fmla="*/ 123 w 12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82">
                  <a:moveTo>
                    <a:pt x="123" y="82"/>
                  </a:moveTo>
                  <a:cubicBezTo>
                    <a:pt x="101" y="82"/>
                    <a:pt x="82" y="82"/>
                    <a:pt x="82" y="82"/>
                  </a:cubicBezTo>
                  <a:cubicBezTo>
                    <a:pt x="82" y="82"/>
                    <a:pt x="54" y="0"/>
                    <a:pt x="0" y="0"/>
                  </a:cubicBezTo>
                  <a:cubicBezTo>
                    <a:pt x="82" y="0"/>
                    <a:pt x="123" y="55"/>
                    <a:pt x="123" y="82"/>
                  </a:cubicBezTo>
                  <a:close/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0"/>
            <p:cNvSpPr/>
            <p:nvPr/>
          </p:nvSpPr>
          <p:spPr bwMode="auto">
            <a:xfrm>
              <a:off x="9785350" y="6505575"/>
              <a:ext cx="300037" cy="355600"/>
            </a:xfrm>
            <a:custGeom>
              <a:avLst/>
              <a:gdLst>
                <a:gd name="T0" fmla="*/ 0 w 110"/>
                <a:gd name="T1" fmla="*/ 0 h 137"/>
                <a:gd name="T2" fmla="*/ 110 w 110"/>
                <a:gd name="T3" fmla="*/ 137 h 137"/>
                <a:gd name="T4" fmla="*/ 70 w 110"/>
                <a:gd name="T5" fmla="*/ 137 h 137"/>
                <a:gd name="T6" fmla="*/ 0 w 110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37">
                  <a:moveTo>
                    <a:pt x="0" y="0"/>
                  </a:moveTo>
                  <a:cubicBezTo>
                    <a:pt x="83" y="0"/>
                    <a:pt x="110" y="110"/>
                    <a:pt x="110" y="137"/>
                  </a:cubicBezTo>
                  <a:cubicBezTo>
                    <a:pt x="88" y="137"/>
                    <a:pt x="70" y="137"/>
                    <a:pt x="70" y="137"/>
                  </a:cubicBezTo>
                  <a:cubicBezTo>
                    <a:pt x="70" y="137"/>
                    <a:pt x="55" y="28"/>
                    <a:pt x="0" y="0"/>
                  </a:cubicBezTo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1"/>
            <p:cNvSpPr/>
            <p:nvPr/>
          </p:nvSpPr>
          <p:spPr bwMode="auto">
            <a:xfrm>
              <a:off x="10344150" y="6648450"/>
              <a:ext cx="338137" cy="212725"/>
            </a:xfrm>
            <a:custGeom>
              <a:avLst/>
              <a:gdLst>
                <a:gd name="T0" fmla="*/ 124 w 124"/>
                <a:gd name="T1" fmla="*/ 0 h 82"/>
                <a:gd name="T2" fmla="*/ 42 w 124"/>
                <a:gd name="T3" fmla="*/ 82 h 82"/>
                <a:gd name="T4" fmla="*/ 0 w 124"/>
                <a:gd name="T5" fmla="*/ 82 h 82"/>
                <a:gd name="T6" fmla="*/ 124 w 124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82">
                  <a:moveTo>
                    <a:pt x="124" y="0"/>
                  </a:moveTo>
                  <a:cubicBezTo>
                    <a:pt x="69" y="0"/>
                    <a:pt x="42" y="82"/>
                    <a:pt x="42" y="82"/>
                  </a:cubicBezTo>
                  <a:cubicBezTo>
                    <a:pt x="42" y="82"/>
                    <a:pt x="23" y="82"/>
                    <a:pt x="0" y="82"/>
                  </a:cubicBezTo>
                  <a:cubicBezTo>
                    <a:pt x="0" y="55"/>
                    <a:pt x="42" y="0"/>
                    <a:pt x="124" y="0"/>
                  </a:cubicBezTo>
                  <a:close/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2"/>
            <p:cNvSpPr/>
            <p:nvPr/>
          </p:nvSpPr>
          <p:spPr bwMode="auto">
            <a:xfrm>
              <a:off x="10085388" y="6362700"/>
              <a:ext cx="446087" cy="498475"/>
            </a:xfrm>
            <a:custGeom>
              <a:avLst/>
              <a:gdLst>
                <a:gd name="T0" fmla="*/ 55 w 164"/>
                <a:gd name="T1" fmla="*/ 186 h 192"/>
                <a:gd name="T2" fmla="*/ 164 w 164"/>
                <a:gd name="T3" fmla="*/ 55 h 192"/>
                <a:gd name="T4" fmla="*/ 95 w 164"/>
                <a:gd name="T5" fmla="*/ 192 h 192"/>
                <a:gd name="T6" fmla="*/ 55 w 164"/>
                <a:gd name="T7" fmla="*/ 192 h 192"/>
                <a:gd name="T8" fmla="*/ 54 w 164"/>
                <a:gd name="T9" fmla="*/ 192 h 192"/>
                <a:gd name="T10" fmla="*/ 0 w 164"/>
                <a:gd name="T11" fmla="*/ 192 h 192"/>
                <a:gd name="T12" fmla="*/ 27 w 164"/>
                <a:gd name="T13" fmla="*/ 0 h 192"/>
                <a:gd name="T14" fmla="*/ 55 w 164"/>
                <a:gd name="T15" fmla="*/ 18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92">
                  <a:moveTo>
                    <a:pt x="55" y="186"/>
                  </a:moveTo>
                  <a:cubicBezTo>
                    <a:pt x="58" y="151"/>
                    <a:pt x="87" y="55"/>
                    <a:pt x="164" y="55"/>
                  </a:cubicBezTo>
                  <a:cubicBezTo>
                    <a:pt x="109" y="83"/>
                    <a:pt x="95" y="192"/>
                    <a:pt x="95" y="192"/>
                  </a:cubicBezTo>
                  <a:cubicBezTo>
                    <a:pt x="95" y="192"/>
                    <a:pt x="77" y="192"/>
                    <a:pt x="55" y="192"/>
                  </a:cubicBezTo>
                  <a:cubicBezTo>
                    <a:pt x="54" y="192"/>
                    <a:pt x="54" y="192"/>
                    <a:pt x="54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55"/>
                    <a:pt x="27" y="0"/>
                  </a:cubicBezTo>
                  <a:cubicBezTo>
                    <a:pt x="51" y="48"/>
                    <a:pt x="54" y="158"/>
                    <a:pt x="55" y="186"/>
                  </a:cubicBezTo>
                </a:path>
              </a:pathLst>
            </a:custGeom>
            <a:solidFill>
              <a:srgbClr val="3AA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3"/>
            <p:cNvSpPr/>
            <p:nvPr/>
          </p:nvSpPr>
          <p:spPr bwMode="auto">
            <a:xfrm>
              <a:off x="10010775" y="6205538"/>
              <a:ext cx="296862" cy="655637"/>
            </a:xfrm>
            <a:custGeom>
              <a:avLst/>
              <a:gdLst>
                <a:gd name="T0" fmla="*/ 54 w 109"/>
                <a:gd name="T1" fmla="*/ 0 h 253"/>
                <a:gd name="T2" fmla="*/ 30 w 109"/>
                <a:gd name="T3" fmla="*/ 49 h 253"/>
                <a:gd name="T4" fmla="*/ 8 w 109"/>
                <a:gd name="T5" fmla="*/ 133 h 253"/>
                <a:gd name="T6" fmla="*/ 0 w 109"/>
                <a:gd name="T7" fmla="*/ 124 h 253"/>
                <a:gd name="T8" fmla="*/ 0 w 109"/>
                <a:gd name="T9" fmla="*/ 168 h 253"/>
                <a:gd name="T10" fmla="*/ 27 w 109"/>
                <a:gd name="T11" fmla="*/ 253 h 253"/>
                <a:gd name="T12" fmla="*/ 27 w 109"/>
                <a:gd name="T13" fmla="*/ 253 h 253"/>
                <a:gd name="T14" fmla="*/ 54 w 109"/>
                <a:gd name="T15" fmla="*/ 61 h 253"/>
                <a:gd name="T16" fmla="*/ 54 w 109"/>
                <a:gd name="T17" fmla="*/ 61 h 253"/>
                <a:gd name="T18" fmla="*/ 82 w 109"/>
                <a:gd name="T19" fmla="*/ 247 h 253"/>
                <a:gd name="T20" fmla="*/ 82 w 109"/>
                <a:gd name="T21" fmla="*/ 247 h 253"/>
                <a:gd name="T22" fmla="*/ 85 w 109"/>
                <a:gd name="T23" fmla="*/ 227 h 253"/>
                <a:gd name="T24" fmla="*/ 89 w 109"/>
                <a:gd name="T25" fmla="*/ 211 h 253"/>
                <a:gd name="T26" fmla="*/ 89 w 109"/>
                <a:gd name="T27" fmla="*/ 211 h 253"/>
                <a:gd name="T28" fmla="*/ 109 w 109"/>
                <a:gd name="T29" fmla="*/ 168 h 253"/>
                <a:gd name="T30" fmla="*/ 109 w 109"/>
                <a:gd name="T31" fmla="*/ 123 h 253"/>
                <a:gd name="T32" fmla="*/ 101 w 109"/>
                <a:gd name="T33" fmla="*/ 132 h 253"/>
                <a:gd name="T34" fmla="*/ 79 w 109"/>
                <a:gd name="T35" fmla="*/ 49 h 253"/>
                <a:gd name="T36" fmla="*/ 54 w 109"/>
                <a:gd name="T3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253">
                  <a:moveTo>
                    <a:pt x="54" y="0"/>
                  </a:moveTo>
                  <a:cubicBezTo>
                    <a:pt x="30" y="49"/>
                    <a:pt x="30" y="49"/>
                    <a:pt x="30" y="49"/>
                  </a:cubicBezTo>
                  <a:cubicBezTo>
                    <a:pt x="19" y="71"/>
                    <a:pt x="12" y="101"/>
                    <a:pt x="8" y="133"/>
                  </a:cubicBezTo>
                  <a:cubicBezTo>
                    <a:pt x="5" y="130"/>
                    <a:pt x="2" y="127"/>
                    <a:pt x="0" y="1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9" y="201"/>
                    <a:pt x="27" y="238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116"/>
                    <a:pt x="54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78" y="109"/>
                    <a:pt x="81" y="219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1"/>
                    <a:pt x="83" y="234"/>
                    <a:pt x="85" y="227"/>
                  </a:cubicBezTo>
                  <a:cubicBezTo>
                    <a:pt x="86" y="222"/>
                    <a:pt x="88" y="217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94" y="197"/>
                    <a:pt x="100" y="182"/>
                    <a:pt x="109" y="168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6" y="126"/>
                    <a:pt x="103" y="129"/>
                    <a:pt x="101" y="132"/>
                  </a:cubicBezTo>
                  <a:cubicBezTo>
                    <a:pt x="96" y="101"/>
                    <a:pt x="89" y="70"/>
                    <a:pt x="79" y="49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2F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4"/>
            <p:cNvSpPr/>
            <p:nvPr/>
          </p:nvSpPr>
          <p:spPr bwMode="auto">
            <a:xfrm>
              <a:off x="10010775" y="6640513"/>
              <a:ext cx="74612" cy="220662"/>
            </a:xfrm>
            <a:custGeom>
              <a:avLst/>
              <a:gdLst>
                <a:gd name="T0" fmla="*/ 0 w 27"/>
                <a:gd name="T1" fmla="*/ 0 h 85"/>
                <a:gd name="T2" fmla="*/ 0 w 27"/>
                <a:gd name="T3" fmla="*/ 1 h 85"/>
                <a:gd name="T4" fmla="*/ 27 w 27"/>
                <a:gd name="T5" fmla="*/ 85 h 85"/>
                <a:gd name="T6" fmla="*/ 0 w 27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85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33"/>
                    <a:pt x="27" y="70"/>
                    <a:pt x="27" y="85"/>
                  </a:cubicBezTo>
                  <a:cubicBezTo>
                    <a:pt x="27" y="70"/>
                    <a:pt x="19" y="33"/>
                    <a:pt x="0" y="0"/>
                  </a:cubicBezTo>
                </a:path>
              </a:pathLst>
            </a:custGeom>
            <a:solidFill>
              <a:srgbClr val="287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5"/>
            <p:cNvSpPr>
              <a:spLocks noEditPoints="1"/>
            </p:cNvSpPr>
            <p:nvPr/>
          </p:nvSpPr>
          <p:spPr bwMode="auto">
            <a:xfrm>
              <a:off x="10085388" y="6362700"/>
              <a:ext cx="222250" cy="498475"/>
            </a:xfrm>
            <a:custGeom>
              <a:avLst/>
              <a:gdLst>
                <a:gd name="T0" fmla="*/ 58 w 82"/>
                <a:gd name="T1" fmla="*/ 166 h 192"/>
                <a:gd name="T2" fmla="*/ 55 w 82"/>
                <a:gd name="T3" fmla="*/ 186 h 192"/>
                <a:gd name="T4" fmla="*/ 57 w 82"/>
                <a:gd name="T5" fmla="*/ 170 h 192"/>
                <a:gd name="T6" fmla="*/ 57 w 82"/>
                <a:gd name="T7" fmla="*/ 170 h 192"/>
                <a:gd name="T8" fmla="*/ 58 w 82"/>
                <a:gd name="T9" fmla="*/ 166 h 192"/>
                <a:gd name="T10" fmla="*/ 82 w 82"/>
                <a:gd name="T11" fmla="*/ 107 h 192"/>
                <a:gd name="T12" fmla="*/ 82 w 82"/>
                <a:gd name="T13" fmla="*/ 107 h 192"/>
                <a:gd name="T14" fmla="*/ 62 w 82"/>
                <a:gd name="T15" fmla="*/ 150 h 192"/>
                <a:gd name="T16" fmla="*/ 62 w 82"/>
                <a:gd name="T17" fmla="*/ 150 h 192"/>
                <a:gd name="T18" fmla="*/ 82 w 82"/>
                <a:gd name="T19" fmla="*/ 107 h 192"/>
                <a:gd name="T20" fmla="*/ 82 w 82"/>
                <a:gd name="T21" fmla="*/ 107 h 192"/>
                <a:gd name="T22" fmla="*/ 27 w 82"/>
                <a:gd name="T23" fmla="*/ 0 h 192"/>
                <a:gd name="T24" fmla="*/ 0 w 82"/>
                <a:gd name="T25" fmla="*/ 192 h 192"/>
                <a:gd name="T26" fmla="*/ 0 w 82"/>
                <a:gd name="T27" fmla="*/ 192 h 192"/>
                <a:gd name="T28" fmla="*/ 6 w 82"/>
                <a:gd name="T29" fmla="*/ 95 h 192"/>
                <a:gd name="T30" fmla="*/ 6 w 82"/>
                <a:gd name="T31" fmla="*/ 92 h 192"/>
                <a:gd name="T32" fmla="*/ 7 w 82"/>
                <a:gd name="T33" fmla="*/ 80 h 192"/>
                <a:gd name="T34" fmla="*/ 8 w 82"/>
                <a:gd name="T35" fmla="*/ 76 h 192"/>
                <a:gd name="T36" fmla="*/ 9 w 82"/>
                <a:gd name="T37" fmla="*/ 66 h 192"/>
                <a:gd name="T38" fmla="*/ 10 w 82"/>
                <a:gd name="T39" fmla="*/ 60 h 192"/>
                <a:gd name="T40" fmla="*/ 12 w 82"/>
                <a:gd name="T41" fmla="*/ 51 h 192"/>
                <a:gd name="T42" fmla="*/ 13 w 82"/>
                <a:gd name="T43" fmla="*/ 44 h 192"/>
                <a:gd name="T44" fmla="*/ 15 w 82"/>
                <a:gd name="T45" fmla="*/ 37 h 192"/>
                <a:gd name="T46" fmla="*/ 17 w 82"/>
                <a:gd name="T47" fmla="*/ 29 h 192"/>
                <a:gd name="T48" fmla="*/ 19 w 82"/>
                <a:gd name="T49" fmla="*/ 24 h 192"/>
                <a:gd name="T50" fmla="*/ 21 w 82"/>
                <a:gd name="T51" fmla="*/ 15 h 192"/>
                <a:gd name="T52" fmla="*/ 23 w 82"/>
                <a:gd name="T53" fmla="*/ 11 h 192"/>
                <a:gd name="T54" fmla="*/ 27 w 82"/>
                <a:gd name="T5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192">
                  <a:moveTo>
                    <a:pt x="58" y="166"/>
                  </a:moveTo>
                  <a:cubicBezTo>
                    <a:pt x="56" y="173"/>
                    <a:pt x="55" y="180"/>
                    <a:pt x="55" y="186"/>
                  </a:cubicBezTo>
                  <a:cubicBezTo>
                    <a:pt x="55" y="181"/>
                    <a:pt x="56" y="176"/>
                    <a:pt x="57" y="170"/>
                  </a:cubicBezTo>
                  <a:cubicBezTo>
                    <a:pt x="57" y="170"/>
                    <a:pt x="57" y="170"/>
                    <a:pt x="57" y="170"/>
                  </a:cubicBezTo>
                  <a:cubicBezTo>
                    <a:pt x="58" y="168"/>
                    <a:pt x="58" y="167"/>
                    <a:pt x="58" y="166"/>
                  </a:cubicBezTo>
                  <a:moveTo>
                    <a:pt x="82" y="107"/>
                  </a:moveTo>
                  <a:cubicBezTo>
                    <a:pt x="82" y="107"/>
                    <a:pt x="82" y="107"/>
                    <a:pt x="82" y="107"/>
                  </a:cubicBezTo>
                  <a:cubicBezTo>
                    <a:pt x="73" y="121"/>
                    <a:pt x="67" y="136"/>
                    <a:pt x="62" y="150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7" y="136"/>
                    <a:pt x="73" y="121"/>
                    <a:pt x="82" y="107"/>
                  </a:cubicBezTo>
                  <a:cubicBezTo>
                    <a:pt x="82" y="107"/>
                    <a:pt x="82" y="107"/>
                    <a:pt x="82" y="107"/>
                  </a:cubicBezTo>
                  <a:moveTo>
                    <a:pt x="27" y="0"/>
                  </a:moveTo>
                  <a:cubicBezTo>
                    <a:pt x="0" y="55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45"/>
                    <a:pt x="6" y="95"/>
                  </a:cubicBezTo>
                  <a:cubicBezTo>
                    <a:pt x="6" y="94"/>
                    <a:pt x="6" y="93"/>
                    <a:pt x="6" y="92"/>
                  </a:cubicBezTo>
                  <a:cubicBezTo>
                    <a:pt x="6" y="88"/>
                    <a:pt x="7" y="84"/>
                    <a:pt x="7" y="80"/>
                  </a:cubicBezTo>
                  <a:cubicBezTo>
                    <a:pt x="7" y="79"/>
                    <a:pt x="8" y="77"/>
                    <a:pt x="8" y="76"/>
                  </a:cubicBezTo>
                  <a:cubicBezTo>
                    <a:pt x="8" y="72"/>
                    <a:pt x="9" y="69"/>
                    <a:pt x="9" y="66"/>
                  </a:cubicBezTo>
                  <a:cubicBezTo>
                    <a:pt x="10" y="64"/>
                    <a:pt x="10" y="62"/>
                    <a:pt x="10" y="60"/>
                  </a:cubicBezTo>
                  <a:cubicBezTo>
                    <a:pt x="11" y="57"/>
                    <a:pt x="11" y="54"/>
                    <a:pt x="12" y="51"/>
                  </a:cubicBezTo>
                  <a:cubicBezTo>
                    <a:pt x="12" y="49"/>
                    <a:pt x="13" y="46"/>
                    <a:pt x="13" y="44"/>
                  </a:cubicBezTo>
                  <a:cubicBezTo>
                    <a:pt x="14" y="42"/>
                    <a:pt x="14" y="39"/>
                    <a:pt x="15" y="37"/>
                  </a:cubicBezTo>
                  <a:cubicBezTo>
                    <a:pt x="16" y="34"/>
                    <a:pt x="16" y="32"/>
                    <a:pt x="17" y="29"/>
                  </a:cubicBezTo>
                  <a:cubicBezTo>
                    <a:pt x="18" y="27"/>
                    <a:pt x="18" y="25"/>
                    <a:pt x="19" y="24"/>
                  </a:cubicBezTo>
                  <a:cubicBezTo>
                    <a:pt x="19" y="21"/>
                    <a:pt x="20" y="18"/>
                    <a:pt x="21" y="15"/>
                  </a:cubicBezTo>
                  <a:cubicBezTo>
                    <a:pt x="22" y="14"/>
                    <a:pt x="22" y="12"/>
                    <a:pt x="23" y="11"/>
                  </a:cubicBezTo>
                  <a:cubicBezTo>
                    <a:pt x="24" y="7"/>
                    <a:pt x="26" y="4"/>
                    <a:pt x="27" y="0"/>
                  </a:cubicBezTo>
                </a:path>
              </a:pathLst>
            </a:custGeom>
            <a:solidFill>
              <a:srgbClr val="287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文本框 30"/>
            <p:cNvSpPr txBox="1"/>
            <p:nvPr/>
          </p:nvSpPr>
          <p:spPr>
            <a:xfrm>
              <a:off x="9334932" y="4808225"/>
              <a:ext cx="1991828" cy="537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b="1" dirty="0">
                <a:solidFill>
                  <a:srgbClr val="BBA23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323" name="TextBox 322"/>
          <p:cNvSpPr txBox="1"/>
          <p:nvPr/>
        </p:nvSpPr>
        <p:spPr>
          <a:xfrm>
            <a:off x="1647719" y="1938852"/>
            <a:ext cx="6463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 sz="4000" b="1" dirty="0">
              <a:solidFill>
                <a:srgbClr val="007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4" name="Picture 10" descr="C:\Documents and Settings\Administrator\桌面\abstract-design-with-beautiful-flowers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8884">
            <a:off x="6856415" y="3034880"/>
            <a:ext cx="12192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575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ww.99ppt.co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www.99ppt.com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www.33ppt.com</Template>
  <TotalTime>0</TotalTime>
  <Words>1237</Words>
  <PresentationFormat>全屏显示(16:9)</PresentationFormat>
  <Paragraphs>148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冬青黑体简体中文 W3</vt:lpstr>
      <vt:lpstr>宋体</vt:lpstr>
      <vt:lpstr>微软雅黑</vt:lpstr>
      <vt:lpstr>Arial</vt:lpstr>
      <vt:lpstr>Calibri</vt:lpstr>
      <vt:lpstr>Wingdings</vt:lpstr>
      <vt:lpstr>www.99ppt.com​​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www.33ppt.com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www.33ppt.com</dc:title>
  <dc:creator>www.33ppt.com</dc:creator>
  <dcterms:created xsi:type="dcterms:W3CDTF">2018-03-20T07:27:50Z</dcterms:created>
  <dcterms:modified xsi:type="dcterms:W3CDTF">2018-03-20T07:27:50Z</dcterms:modified>
</cp:coreProperties>
</file>