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7" r:id="rId3"/>
    <p:sldId id="258" r:id="rId4"/>
    <p:sldId id="259" r:id="rId5"/>
    <p:sldId id="260" r:id="rId6"/>
    <p:sldId id="262" r:id="rId7"/>
    <p:sldId id="268" r:id="rId8"/>
    <p:sldId id="261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93AC"/>
    <a:srgbClr val="7F7F7F"/>
    <a:srgbClr val="00AEEA"/>
    <a:srgbClr val="F6790B"/>
    <a:srgbClr val="FFFFFF"/>
    <a:srgbClr val="6E7C28"/>
    <a:srgbClr val="80902E"/>
    <a:srgbClr val="00AFEA"/>
    <a:srgbClr val="FEFEFF"/>
    <a:srgbClr val="221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 showGuides="1">
      <p:cViewPr varScale="1">
        <p:scale>
          <a:sx n="66" d="100"/>
          <a:sy n="66" d="100"/>
        </p:scale>
        <p:origin x="81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91EE6-0CEE-4D88-B139-DDF9F232EA6E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D5164-2A0D-4887-A0BC-16C3CAA2E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436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另外，班史还负责班上每一位同学的生日庆祝，只要是我们班的人，你都会在你生日的那一天收到一份来自班上的礼物，一般就是一个小蛋糕【】，然后大家一起为你唱生日歌【】。我觉得生日是每一个人的专属节日，收到祝福是一件很让人开心的事情，一定不能亏待寿星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D5164-2A0D-4887-A0BC-16C3CAA2ED9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03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199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10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87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54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980728"/>
            <a:ext cx="10972800" cy="1143000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12192000" cy="6206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270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33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2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8414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79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5261" y="-51325"/>
            <a:ext cx="12186739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 userDrawn="1"/>
        </p:nvSpPr>
        <p:spPr>
          <a:xfrm>
            <a:off x="1193134" y="585521"/>
            <a:ext cx="624069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5261" y="26340"/>
            <a:ext cx="1440000" cy="1080000"/>
          </a:xfrm>
          <a:prstGeom prst="ellipse">
            <a:avLst/>
          </a:prstGeom>
          <a:blipFill dpi="0" rotWithShape="1">
            <a:blip r:embed="rId2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256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8631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07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5814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77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25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58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9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93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8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326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07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29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1B879-CC17-4ACD-8513-4A88E2FE13F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92558-64BF-45D3-9F19-3430BFA96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82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9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2237400"/>
            <a:ext cx="7772276" cy="2383200"/>
            <a:chOff x="0" y="2237400"/>
            <a:chExt cx="7772276" cy="2383200"/>
          </a:xfrm>
        </p:grpSpPr>
        <p:grpSp>
          <p:nvGrpSpPr>
            <p:cNvPr id="6" name="组合 5"/>
            <p:cNvGrpSpPr/>
            <p:nvPr/>
          </p:nvGrpSpPr>
          <p:grpSpPr>
            <a:xfrm>
              <a:off x="0" y="2237400"/>
              <a:ext cx="5078171" cy="2383200"/>
              <a:chOff x="-861392" y="2245638"/>
              <a:chExt cx="5078171" cy="2383200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3944" y="2245712"/>
                <a:ext cx="3572835" cy="2383053"/>
              </a:xfrm>
              <a:prstGeom prst="rect">
                <a:avLst/>
              </a:prstGeom>
            </p:spPr>
          </p:pic>
          <p:sp>
            <p:nvSpPr>
              <p:cNvPr id="5" name="矩形 4"/>
              <p:cNvSpPr/>
              <p:nvPr/>
            </p:nvSpPr>
            <p:spPr>
              <a:xfrm>
                <a:off x="-861392" y="2245638"/>
                <a:ext cx="1337910" cy="2383200"/>
              </a:xfrm>
              <a:prstGeom prst="rect">
                <a:avLst/>
              </a:prstGeom>
              <a:solidFill>
                <a:srgbClr val="6193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423493" y="2309744"/>
              <a:ext cx="2348783" cy="2238513"/>
              <a:chOff x="4389823" y="2245638"/>
              <a:chExt cx="2348783" cy="2238513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4389823" y="2245638"/>
                <a:ext cx="23487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大一新生</a:t>
                </a:r>
                <a:endParaRPr lang="zh-CN" altLang="en-US" sz="40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4389823" y="3010951"/>
                <a:ext cx="2348783" cy="707886"/>
              </a:xfrm>
              <a:prstGeom prst="rect">
                <a:avLst/>
              </a:prstGeom>
              <a:solidFill>
                <a:srgbClr val="6193AC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rgbClr val="FEFEF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班主任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389823" y="3776265"/>
                <a:ext cx="23487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述职报告</a:t>
                </a:r>
                <a:endParaRPr lang="zh-CN" altLang="en-US" sz="40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7979238" y="2234568"/>
            <a:ext cx="4212762" cy="2383200"/>
          </a:xfrm>
          <a:prstGeom prst="rect">
            <a:avLst/>
          </a:prstGeom>
          <a:solidFill>
            <a:srgbClr val="619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8091093" y="3614528"/>
            <a:ext cx="2792060" cy="1034327"/>
            <a:chOff x="8130849" y="3614528"/>
            <a:chExt cx="2792060" cy="1034327"/>
          </a:xfrm>
        </p:grpSpPr>
        <p:sp>
          <p:nvSpPr>
            <p:cNvPr id="18" name="矩形 17"/>
            <p:cNvSpPr/>
            <p:nvPr/>
          </p:nvSpPr>
          <p:spPr>
            <a:xfrm>
              <a:off x="8130850" y="4560178"/>
              <a:ext cx="2440642" cy="88677"/>
            </a:xfrm>
            <a:prstGeom prst="rect">
              <a:avLst/>
            </a:prstGeom>
            <a:solidFill>
              <a:srgbClr val="2217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8130849" y="3614528"/>
              <a:ext cx="2792060" cy="901584"/>
              <a:chOff x="8130849" y="3429000"/>
              <a:chExt cx="2792060" cy="901584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8130849" y="3429000"/>
                <a:ext cx="23487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报告人：杨茂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琳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8130849" y="3868919"/>
                <a:ext cx="27920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时间：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2014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年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5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月</a:t>
                </a:r>
                <a:endParaRPr lang="zh-CN" altLang="en-US" sz="2400" dirty="0">
                  <a:solidFill>
                    <a:schemeClr val="bg1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8091094" y="3511996"/>
            <a:ext cx="2440642" cy="88677"/>
          </a:xfrm>
          <a:prstGeom prst="rect">
            <a:avLst/>
          </a:prstGeom>
          <a:solidFill>
            <a:srgbClr val="221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84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3949" y="584217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青春记忆，班风团结</a:t>
                </a:r>
                <a:endParaRPr lang="zh-CN" altLang="en-US" sz="2400" dirty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中坚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382056" y="1296145"/>
            <a:ext cx="8292935" cy="890928"/>
            <a:chOff x="6196356" y="1088827"/>
            <a:chExt cx="8292935" cy="890928"/>
          </a:xfrm>
        </p:grpSpPr>
        <p:sp>
          <p:nvSpPr>
            <p:cNvPr id="14" name="矩形 13"/>
            <p:cNvSpPr/>
            <p:nvPr/>
          </p:nvSpPr>
          <p:spPr>
            <a:xfrm>
              <a:off x="6320183" y="1090246"/>
              <a:ext cx="889509" cy="889509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196357" y="1212653"/>
              <a:ext cx="8292934" cy="762433"/>
              <a:chOff x="6196357" y="1209241"/>
              <a:chExt cx="8292934" cy="762433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196359" y="1209241"/>
                <a:ext cx="8292932" cy="638610"/>
              </a:xfrm>
              <a:prstGeom prst="rect">
                <a:avLst/>
              </a:prstGeom>
              <a:solidFill>
                <a:srgbClr val="809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>
                <a:off x="6196357" y="1847849"/>
                <a:ext cx="123825" cy="123825"/>
              </a:xfrm>
              <a:prstGeom prst="rtTriangle">
                <a:avLst/>
              </a:prstGeom>
              <a:solidFill>
                <a:srgbClr val="6E7C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6258269" y="1259465"/>
              <a:ext cx="2975391" cy="551069"/>
            </a:xfrm>
            <a:prstGeom prst="roundRect">
              <a:avLst>
                <a:gd name="adj" fmla="val 6378"/>
              </a:avLst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Times New Roman"/>
                  <a:ea typeface="微软雅黑"/>
                </a:rPr>
                <a:t>聚餐</a:t>
              </a:r>
              <a:r>
                <a:rPr lang="zh-CN" altLang="en-US" sz="2400" b="1" dirty="0" smtClean="0">
                  <a:solidFill>
                    <a:srgbClr val="FFFFFF"/>
                  </a:solidFill>
                  <a:latin typeface="Times New Roman"/>
                  <a:ea typeface="微软雅黑"/>
                </a:rPr>
                <a:t>郊游，加深感情</a:t>
              </a:r>
              <a:endParaRPr lang="zh-CN" altLang="en-US" sz="3200" b="1" dirty="0">
                <a:solidFill>
                  <a:srgbClr val="FFFFFF"/>
                </a:solidFill>
                <a:latin typeface="Times New Roman"/>
                <a:ea typeface="微软雅黑"/>
              </a:endParaRPr>
            </a:p>
          </p:txBody>
        </p:sp>
        <p:sp>
          <p:nvSpPr>
            <p:cNvPr id="18" name="直角三角形 17"/>
            <p:cNvSpPr/>
            <p:nvPr/>
          </p:nvSpPr>
          <p:spPr>
            <a:xfrm rot="16200000">
              <a:off x="6196356" y="1088827"/>
              <a:ext cx="123825" cy="123825"/>
            </a:xfrm>
            <a:prstGeom prst="rtTriangle">
              <a:avLst/>
            </a:prstGeom>
            <a:solidFill>
              <a:srgbClr val="6E7C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69938" y="3157633"/>
            <a:ext cx="4360193" cy="2948421"/>
            <a:chOff x="969938" y="2763738"/>
            <a:chExt cx="4360193" cy="2948421"/>
          </a:xfrm>
        </p:grpSpPr>
        <p:sp>
          <p:nvSpPr>
            <p:cNvPr id="28" name="圆角矩形 27"/>
            <p:cNvSpPr/>
            <p:nvPr/>
          </p:nvSpPr>
          <p:spPr>
            <a:xfrm>
              <a:off x="969938" y="2932959"/>
              <a:ext cx="4192905" cy="2779200"/>
            </a:xfrm>
            <a:prstGeom prst="roundRect">
              <a:avLst>
                <a:gd name="adj" fmla="val 23247"/>
              </a:avLst>
            </a:prstGeom>
            <a:noFill/>
            <a:ln>
              <a:solidFill>
                <a:srgbClr val="6E7C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556" y="2763738"/>
              <a:ext cx="4167575" cy="2778384"/>
            </a:xfrm>
            <a:prstGeom prst="roundRect">
              <a:avLst>
                <a:gd name="adj" fmla="val 21637"/>
              </a:avLst>
            </a:prstGeom>
            <a:noFill/>
            <a:ln>
              <a:noFill/>
            </a:ln>
          </p:spPr>
        </p:pic>
      </p:grpSp>
      <p:sp>
        <p:nvSpPr>
          <p:cNvPr id="30" name="文本框 29"/>
          <p:cNvSpPr txBox="1"/>
          <p:nvPr/>
        </p:nvSpPr>
        <p:spPr>
          <a:xfrm>
            <a:off x="5707541" y="3519876"/>
            <a:ext cx="6193727" cy="2375297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另外，班史还负责班上每一位同学的生日庆祝，只要是我们班的人，你都会在你生日的那一天收到一份来自班上的礼物，一般就是一个小蛋糕，然后大家一起为你唱生日歌。我觉得生日是每一个人的专属节日，收到祝福是一件很让人开心的事情，一定不能亏待寿星。</a:t>
            </a:r>
          </a:p>
        </p:txBody>
      </p:sp>
    </p:spTree>
    <p:extLst>
      <p:ext uri="{BB962C8B-B14F-4D97-AF65-F5344CB8AC3E}">
        <p14:creationId xmlns:p14="http://schemas.microsoft.com/office/powerpoint/2010/main" val="10655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977169" y="2436965"/>
            <a:ext cx="2333661" cy="2011776"/>
            <a:chOff x="7977169" y="2353837"/>
            <a:chExt cx="2333661" cy="2011776"/>
          </a:xfrm>
        </p:grpSpPr>
        <p:sp>
          <p:nvSpPr>
            <p:cNvPr id="5" name="等腰三角形 4"/>
            <p:cNvSpPr/>
            <p:nvPr/>
          </p:nvSpPr>
          <p:spPr>
            <a:xfrm>
              <a:off x="8195795" y="2611582"/>
              <a:ext cx="1896410" cy="1634836"/>
            </a:xfrm>
            <a:prstGeom prst="triangle">
              <a:avLst/>
            </a:prstGeom>
            <a:solidFill>
              <a:srgbClr val="F6790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7977169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F6790B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309015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前言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03051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中坚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05016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后劲</a:t>
            </a:r>
            <a:endParaRPr lang="zh-CN" altLang="en-US" sz="32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rot="10380000" flipH="1">
            <a:off x="5154840" y="131401"/>
            <a:ext cx="5644658" cy="7353173"/>
          </a:xfrm>
          <a:prstGeom prst="line">
            <a:avLst/>
          </a:prstGeom>
          <a:ln>
            <a:solidFill>
              <a:srgbClr val="F6790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4625663" y="868933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27" name="文本框 26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开拓</a:t>
              </a:r>
              <a:r>
                <a:rPr lang="zh-CN" altLang="en-US" sz="2400" dirty="0" smtClean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视野，各色讲座</a:t>
              </a:r>
              <a:endParaRPr lang="zh-CN" altLang="en-US" sz="2400" dirty="0">
                <a:solidFill>
                  <a:srgbClr val="F6790B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F6790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1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205635" y="2582058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31" name="文本框 30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接触社会，磨练经历</a:t>
              </a:r>
              <a:endParaRPr lang="zh-CN" altLang="en-US" sz="2400" dirty="0">
                <a:solidFill>
                  <a:srgbClr val="F6790B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F6790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2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785606" y="4295183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35" name="文本框 34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职业</a:t>
              </a:r>
              <a:r>
                <a:rPr lang="zh-CN" altLang="en-US" sz="2400" dirty="0" smtClean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规划，实习推荐</a:t>
              </a:r>
              <a:endParaRPr lang="zh-CN" altLang="en-US" sz="2400" dirty="0">
                <a:solidFill>
                  <a:srgbClr val="F6790B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F6790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3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86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4281" y="4994974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6790B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开拓视野，各色讲座</a:t>
                </a:r>
                <a:endPara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F679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1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后劲</a:t>
                </a: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4819118" y="5057730"/>
            <a:ext cx="6780628" cy="1235154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广告学是一门涉猎非常广泛的学科，我非常希望能够开阔他们的眼界，让他们见识多彩的人生是什么样子的，所以我请来了在不同领域中有着突出表现的人来讲课。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4934247" y="6355641"/>
            <a:ext cx="65503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4934247" y="4799207"/>
            <a:ext cx="6550370" cy="258438"/>
            <a:chOff x="4934247" y="4799207"/>
            <a:chExt cx="6550370" cy="258438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4934247" y="4994974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934247" y="4885510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等腰三角形 17"/>
            <p:cNvSpPr/>
            <p:nvPr/>
          </p:nvSpPr>
          <p:spPr>
            <a:xfrm>
              <a:off x="8059538" y="4799207"/>
              <a:ext cx="299788" cy="258438"/>
            </a:xfrm>
            <a:prstGeom prst="triangle">
              <a:avLst/>
            </a:prstGeom>
            <a:solidFill>
              <a:srgbClr val="7F7F7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flipV="1">
            <a:off x="4934247" y="1058737"/>
            <a:ext cx="6550370" cy="258438"/>
            <a:chOff x="4934247" y="4799207"/>
            <a:chExt cx="6550370" cy="258438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4934247" y="4994974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4934247" y="4885510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等腰三角形 22"/>
            <p:cNvSpPr/>
            <p:nvPr/>
          </p:nvSpPr>
          <p:spPr>
            <a:xfrm>
              <a:off x="8059538" y="4799207"/>
              <a:ext cx="299788" cy="258438"/>
            </a:xfrm>
            <a:prstGeom prst="triangle">
              <a:avLst/>
            </a:prstGeom>
            <a:solidFill>
              <a:srgbClr val="7F7F7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639" y="1742250"/>
            <a:ext cx="4245585" cy="2830390"/>
          </a:xfrm>
          <a:prstGeom prst="rect">
            <a:avLst/>
          </a:prstGeom>
          <a:noFill/>
          <a:ln>
            <a:solidFill>
              <a:srgbClr val="7F7F7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5" name="文本框 24"/>
          <p:cNvSpPr txBox="1"/>
          <p:nvPr/>
        </p:nvSpPr>
        <p:spPr>
          <a:xfrm>
            <a:off x="6831585" y="393494"/>
            <a:ext cx="2755692" cy="475059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凤凰周刊的时尚版主编</a:t>
            </a:r>
          </a:p>
        </p:txBody>
      </p:sp>
    </p:spTree>
    <p:extLst>
      <p:ext uri="{BB962C8B-B14F-4D97-AF65-F5344CB8AC3E}">
        <p14:creationId xmlns:p14="http://schemas.microsoft.com/office/powerpoint/2010/main" val="57341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7705" y="477838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6790B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接触社会，磨练经历</a:t>
                </a:r>
                <a:endPara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F679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后劲</a:t>
                </a:r>
              </a:p>
            </p:txBody>
          </p:sp>
        </p:grp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088" y="2752163"/>
            <a:ext cx="4245585" cy="28303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组合 21"/>
          <p:cNvGrpSpPr/>
          <p:nvPr/>
        </p:nvGrpSpPr>
        <p:grpSpPr>
          <a:xfrm>
            <a:off x="11396483" y="3066624"/>
            <a:ext cx="94668" cy="2201469"/>
            <a:chOff x="6068659" y="2521809"/>
            <a:chExt cx="71125" cy="2930154"/>
          </a:xfrm>
        </p:grpSpPr>
        <p:cxnSp>
          <p:nvCxnSpPr>
            <p:cNvPr id="18" name="直接连接符 17"/>
            <p:cNvCxnSpPr/>
            <p:nvPr/>
          </p:nvCxnSpPr>
          <p:spPr>
            <a:xfrm flipH="1">
              <a:off x="6086590" y="2521809"/>
              <a:ext cx="9410" cy="293015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梯形 20"/>
            <p:cNvSpPr/>
            <p:nvPr/>
          </p:nvSpPr>
          <p:spPr>
            <a:xfrm rot="5400000">
              <a:off x="5835281" y="3951324"/>
              <a:ext cx="537882" cy="71125"/>
            </a:xfrm>
            <a:prstGeom prst="trapezoid">
              <a:avLst>
                <a:gd name="adj" fmla="val 64986"/>
              </a:avLst>
            </a:prstGeom>
            <a:solidFill>
              <a:srgbClr val="F679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302520" y="2979710"/>
            <a:ext cx="4863208" cy="237529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如世纪佳缘网站的活动执行专员、摇滚音乐节的摄像助理、商业广告片的副导演助理。通过工作，他们不仅能够补贴生活费，也增加了社会实践的经历。广告学与市场密切相关，单靠书本上的知识远远不能满足专业需求，他们必须接地气。</a:t>
            </a:r>
          </a:p>
        </p:txBody>
      </p:sp>
      <p:grpSp>
        <p:nvGrpSpPr>
          <p:cNvPr id="24" name="组合 23"/>
          <p:cNvGrpSpPr/>
          <p:nvPr/>
        </p:nvGrpSpPr>
        <p:grpSpPr>
          <a:xfrm flipH="1">
            <a:off x="5977098" y="3066624"/>
            <a:ext cx="94668" cy="2201469"/>
            <a:chOff x="6068659" y="2521809"/>
            <a:chExt cx="71125" cy="2930154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6086590" y="2521809"/>
              <a:ext cx="9410" cy="293015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梯形 25"/>
            <p:cNvSpPr/>
            <p:nvPr/>
          </p:nvSpPr>
          <p:spPr>
            <a:xfrm rot="5400000">
              <a:off x="5835281" y="3951324"/>
              <a:ext cx="537882" cy="71125"/>
            </a:xfrm>
            <a:prstGeom prst="trapezoid">
              <a:avLst>
                <a:gd name="adj" fmla="val 64986"/>
              </a:avLst>
            </a:prstGeom>
            <a:solidFill>
              <a:srgbClr val="F679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6353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64305" y="249239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6790B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职业规划，实习推荐</a:t>
                </a:r>
                <a:endPara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F679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后劲</a:t>
                </a: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455551" y="1416255"/>
            <a:ext cx="4508171" cy="4508171"/>
            <a:chOff x="519362" y="1463504"/>
            <a:chExt cx="4508171" cy="4508171"/>
          </a:xfrm>
        </p:grpSpPr>
        <p:sp>
          <p:nvSpPr>
            <p:cNvPr id="14" name="椭圆 13"/>
            <p:cNvSpPr/>
            <p:nvPr/>
          </p:nvSpPr>
          <p:spPr>
            <a:xfrm>
              <a:off x="519362" y="1463504"/>
              <a:ext cx="4508171" cy="4508171"/>
            </a:xfrm>
            <a:prstGeom prst="ellipse">
              <a:avLst/>
            </a:prstGeom>
            <a:noFill/>
            <a:ln>
              <a:solidFill>
                <a:srgbClr val="F6790B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43694" y="2194095"/>
              <a:ext cx="3059506" cy="3046988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rgbClr val="7F7F7F"/>
                  </a:solidFill>
                  <a:latin typeface="Times New Roman"/>
                  <a:ea typeface="微软雅黑"/>
                </a:rPr>
                <a:t>目前已有腾讯大成网、新浪网、逸装网、成都融业广告有限公司、四川省家具进出口商会等机构，通过我在招募实习生。事实证明，广告学的学生是能够适应这些公司的职业要求的。</a:t>
              </a:r>
            </a:p>
          </p:txBody>
        </p:sp>
      </p:grpSp>
      <p:sp>
        <p:nvSpPr>
          <p:cNvPr id="13" name="椭圆 12"/>
          <p:cNvSpPr/>
          <p:nvPr/>
        </p:nvSpPr>
        <p:spPr>
          <a:xfrm>
            <a:off x="6343861" y="1416255"/>
            <a:ext cx="469231" cy="469231"/>
          </a:xfrm>
          <a:prstGeom prst="ellipse">
            <a:avLst/>
          </a:prstGeom>
          <a:solidFill>
            <a:srgbClr val="F679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stCxn id="14" idx="0"/>
            <a:endCxn id="13" idx="0"/>
          </p:cNvCxnSpPr>
          <p:nvPr/>
        </p:nvCxnSpPr>
        <p:spPr>
          <a:xfrm>
            <a:off x="2709637" y="1416255"/>
            <a:ext cx="3868840" cy="0"/>
          </a:xfrm>
          <a:prstGeom prst="line">
            <a:avLst/>
          </a:prstGeom>
          <a:ln>
            <a:solidFill>
              <a:srgbClr val="F6790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endCxn id="13" idx="5"/>
          </p:cNvCxnSpPr>
          <p:nvPr/>
        </p:nvCxnSpPr>
        <p:spPr>
          <a:xfrm flipV="1">
            <a:off x="4788568" y="1816769"/>
            <a:ext cx="1955807" cy="2779294"/>
          </a:xfrm>
          <a:prstGeom prst="line">
            <a:avLst/>
          </a:prstGeom>
          <a:ln>
            <a:solidFill>
              <a:srgbClr val="F6790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8354381" y="2314554"/>
            <a:ext cx="1607814" cy="160781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472098" y="4584905"/>
            <a:ext cx="1217858" cy="121785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6096000" y="3651520"/>
            <a:ext cx="2151243" cy="2151243"/>
          </a:xfrm>
          <a:prstGeom prst="ellipse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477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93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5003" y="379088"/>
            <a:ext cx="11221994" cy="6099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12"/>
          <a:stretch/>
        </p:blipFill>
        <p:spPr>
          <a:xfrm>
            <a:off x="764713" y="2744753"/>
            <a:ext cx="6166439" cy="332686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874626"/>
            <a:ext cx="6931152" cy="1374588"/>
          </a:xfrm>
          <a:prstGeom prst="rect">
            <a:avLst/>
          </a:prstGeom>
          <a:pattFill prst="ltUpDiag">
            <a:fgClr>
              <a:srgbClr val="6193A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5003" y="1108127"/>
            <a:ext cx="6096000" cy="907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00827" y="1164867"/>
            <a:ext cx="5980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大一新生班主任述职报告</a:t>
            </a:r>
            <a:endParaRPr lang="zh-CN" altLang="en-US" sz="4000" dirty="0">
              <a:solidFill>
                <a:srgbClr val="6193AC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62874" y="4662558"/>
            <a:ext cx="4775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感谢各位老师的聆听</a:t>
            </a:r>
            <a:endParaRPr lang="zh-CN" altLang="en-US" sz="3600" dirty="0">
              <a:solidFill>
                <a:srgbClr val="6193AC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303157" y="5486841"/>
            <a:ext cx="3243778" cy="584775"/>
            <a:chOff x="7370064" y="5369215"/>
            <a:chExt cx="3243778" cy="584775"/>
          </a:xfrm>
        </p:grpSpPr>
        <p:sp>
          <p:nvSpPr>
            <p:cNvPr id="10" name="矩形 9"/>
            <p:cNvSpPr/>
            <p:nvPr/>
          </p:nvSpPr>
          <p:spPr>
            <a:xfrm>
              <a:off x="7370064" y="5463038"/>
              <a:ext cx="91440" cy="397131"/>
            </a:xfrm>
            <a:prstGeom prst="rect">
              <a:avLst/>
            </a:prstGeom>
            <a:solidFill>
              <a:srgbClr val="619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461504" y="5369215"/>
              <a:ext cx="30608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ea typeface="微软雅黑"/>
                </a:rPr>
                <a:t>汇报人：杨茂琳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0522402" y="5463038"/>
              <a:ext cx="91440" cy="397131"/>
            </a:xfrm>
            <a:prstGeom prst="rect">
              <a:avLst/>
            </a:prstGeom>
            <a:solidFill>
              <a:srgbClr val="619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82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27979" y="4077072"/>
            <a:ext cx="9169004" cy="1607344"/>
            <a:chOff x="0" y="3359571"/>
            <a:chExt cx="9169004" cy="1607344"/>
          </a:xfrm>
        </p:grpSpPr>
        <p:sp>
          <p:nvSpPr>
            <p:cNvPr id="5" name="矩形 4"/>
            <p:cNvSpPr/>
            <p:nvPr/>
          </p:nvSpPr>
          <p:spPr>
            <a:xfrm>
              <a:off x="1245140" y="3973770"/>
              <a:ext cx="45720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91989">
                <a:defRPr/>
              </a:pPr>
              <a:r>
                <a:rPr lang="en-US" altLang="zh-CN" sz="1400" kern="0" dirty="0">
                  <a:solidFill>
                    <a:prstClr val="black"/>
                  </a:solidFill>
                </a:rPr>
                <a:t/>
              </a:r>
              <a:br>
                <a:rPr lang="en-US" altLang="zh-CN" sz="1400" kern="0" dirty="0">
                  <a:solidFill>
                    <a:prstClr val="black"/>
                  </a:solidFill>
                </a:rPr>
              </a:br>
              <a:endParaRPr lang="en-US" altLang="zh-CN" sz="1400" kern="0" dirty="0">
                <a:solidFill>
                  <a:prstClr val="black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3359571"/>
              <a:ext cx="9169004" cy="1297781"/>
            </a:xfrm>
            <a:prstGeom prst="rect">
              <a:avLst/>
            </a:prstGeom>
            <a:solidFill>
              <a:srgbClr val="E5051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st="1270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692254" y="4134667"/>
              <a:ext cx="3763565" cy="485775"/>
            </a:xfrm>
            <a:prstGeom prst="roundRect">
              <a:avLst/>
            </a:prstGeom>
            <a:solidFill>
              <a:srgbClr val="3E40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50" kern="0">
                <a:solidFill>
                  <a:prstClr val="white"/>
                </a:solidFill>
              </a:endParaRPr>
            </a:p>
          </p:txBody>
        </p:sp>
        <p:pic>
          <p:nvPicPr>
            <p:cNvPr id="8" name="图片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564"/>
            <a:stretch>
              <a:fillRect/>
            </a:stretch>
          </p:blipFill>
          <p:spPr bwMode="auto">
            <a:xfrm>
              <a:off x="3392092" y="3423865"/>
              <a:ext cx="1172765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9"/>
            <p:cNvSpPr txBox="1">
              <a:spLocks noChangeArrowheads="1"/>
            </p:cNvSpPr>
            <p:nvPr/>
          </p:nvSpPr>
          <p:spPr bwMode="auto">
            <a:xfrm>
              <a:off x="4647010" y="3613173"/>
              <a:ext cx="5941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30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搜</a:t>
              </a:r>
              <a:endParaRPr lang="zh-CN" altLang="en-US" sz="6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10" name="矩形 13"/>
            <p:cNvSpPr>
              <a:spLocks noChangeArrowheads="1"/>
            </p:cNvSpPr>
            <p:nvPr/>
          </p:nvSpPr>
          <p:spPr bwMode="auto">
            <a:xfrm>
              <a:off x="5160169" y="3441723"/>
              <a:ext cx="3496470" cy="906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400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和</a:t>
              </a:r>
              <a:r>
                <a:rPr lang="zh-CN" altLang="en-US" sz="2400" kern="0" dirty="0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 </a:t>
              </a:r>
              <a:r>
                <a:rPr lang="zh-CN" altLang="en-US" sz="45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秋叶</a:t>
              </a:r>
              <a:r>
                <a:rPr lang="zh-CN" altLang="en-US" sz="2400" kern="0" dirty="0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 </a:t>
              </a:r>
              <a:r>
                <a:rPr lang="zh-CN" altLang="en-US" sz="2400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一起学</a:t>
              </a:r>
              <a:r>
                <a:rPr lang="en-US" altLang="zh-CN" sz="2400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PPT</a:t>
              </a:r>
              <a:endParaRPr lang="zh-CN" altLang="en-US" sz="2400" kern="0" dirty="0">
                <a:solidFill>
                  <a:srgbClr val="FA7F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  <a:p>
              <a:pPr defTabSz="68580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zh-CN" altLang="en-US" sz="788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802924" y="4185981"/>
              <a:ext cx="393496" cy="413243"/>
              <a:chOff x="9704022" y="1833544"/>
              <a:chExt cx="2309787" cy="2425700"/>
            </a:xfrm>
            <a:effectLst>
              <a:outerShdw blurRad="228600" sx="108000" sy="108000" algn="ctr" rotWithShape="0">
                <a:prstClr val="black">
                  <a:alpha val="36000"/>
                </a:prstClr>
              </a:outerShdw>
            </a:effectLst>
          </p:grpSpPr>
          <p:sp>
            <p:nvSpPr>
              <p:cNvPr id="23" name="矩形 5"/>
              <p:cNvSpPr/>
              <p:nvPr/>
            </p:nvSpPr>
            <p:spPr>
              <a:xfrm>
                <a:off x="9704022" y="2120283"/>
                <a:ext cx="2309787" cy="1754805"/>
              </a:xfrm>
              <a:custGeom>
                <a:avLst/>
                <a:gdLst>
                  <a:gd name="connsiteX0" fmla="*/ 0 w 2294005"/>
                  <a:gd name="connsiteY0" fmla="*/ 0 h 1754805"/>
                  <a:gd name="connsiteX1" fmla="*/ 2294005 w 2294005"/>
                  <a:gd name="connsiteY1" fmla="*/ 0 h 1754805"/>
                  <a:gd name="connsiteX2" fmla="*/ 2294005 w 2294005"/>
                  <a:gd name="connsiteY2" fmla="*/ 1754805 h 1754805"/>
                  <a:gd name="connsiteX3" fmla="*/ 0 w 2294005"/>
                  <a:gd name="connsiteY3" fmla="*/ 1754805 h 1754805"/>
                  <a:gd name="connsiteX4" fmla="*/ 0 w 2294005"/>
                  <a:gd name="connsiteY4" fmla="*/ 0 h 1754805"/>
                  <a:gd name="connsiteX0" fmla="*/ 0 w 2322140"/>
                  <a:gd name="connsiteY0" fmla="*/ 0 h 1754805"/>
                  <a:gd name="connsiteX1" fmla="*/ 2294005 w 2322140"/>
                  <a:gd name="connsiteY1" fmla="*/ 0 h 1754805"/>
                  <a:gd name="connsiteX2" fmla="*/ 2322140 w 2322140"/>
                  <a:gd name="connsiteY2" fmla="*/ 1628196 h 1754805"/>
                  <a:gd name="connsiteX3" fmla="*/ 0 w 2322140"/>
                  <a:gd name="connsiteY3" fmla="*/ 1754805 h 1754805"/>
                  <a:gd name="connsiteX4" fmla="*/ 0 w 2322140"/>
                  <a:gd name="connsiteY4" fmla="*/ 0 h 175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2140" h="1754805">
                    <a:moveTo>
                      <a:pt x="0" y="0"/>
                    </a:moveTo>
                    <a:lnTo>
                      <a:pt x="2294005" y="0"/>
                    </a:lnTo>
                    <a:lnTo>
                      <a:pt x="2322140" y="1628196"/>
                    </a:lnTo>
                    <a:lnTo>
                      <a:pt x="0" y="17548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A9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9718090" y="2001444"/>
                <a:ext cx="2295719" cy="1828421"/>
              </a:xfrm>
              <a:custGeom>
                <a:avLst/>
                <a:gdLst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62000 w 2209800"/>
                  <a:gd name="connsiteY2" fmla="*/ 189230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77240 w 2209800"/>
                  <a:gd name="connsiteY2" fmla="*/ 187706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59643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62546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62546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800" h="1930400">
                    <a:moveTo>
                      <a:pt x="0" y="228600"/>
                    </a:moveTo>
                    <a:cubicBezTo>
                      <a:pt x="4233" y="795867"/>
                      <a:pt x="8467" y="1363133"/>
                      <a:pt x="12700" y="1930400"/>
                    </a:cubicBezTo>
                    <a:lnTo>
                      <a:pt x="777240" y="1862546"/>
                    </a:lnTo>
                    <a:cubicBezTo>
                      <a:pt x="939619" y="1845915"/>
                      <a:pt x="885794" y="1842589"/>
                      <a:pt x="986971" y="1830615"/>
                    </a:cubicBezTo>
                    <a:cubicBezTo>
                      <a:pt x="1088148" y="1818641"/>
                      <a:pt x="1180495" y="1820636"/>
                      <a:pt x="1384300" y="1790700"/>
                    </a:cubicBezTo>
                    <a:lnTo>
                      <a:pt x="2209800" y="1651000"/>
                    </a:lnTo>
                    <a:lnTo>
                      <a:pt x="2184400" y="0"/>
                    </a:lnTo>
                    <a:lnTo>
                      <a:pt x="0" y="2286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9704022" y="1833544"/>
                <a:ext cx="2209800" cy="2425700"/>
              </a:xfrm>
              <a:custGeom>
                <a:avLst/>
                <a:gdLst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62000 w 2209800"/>
                  <a:gd name="connsiteY2" fmla="*/ 189230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77240 w 2209800"/>
                  <a:gd name="connsiteY2" fmla="*/ 187706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800" h="2425700">
                    <a:moveTo>
                      <a:pt x="0" y="228600"/>
                    </a:moveTo>
                    <a:cubicBezTo>
                      <a:pt x="4233" y="795867"/>
                      <a:pt x="8467" y="1363133"/>
                      <a:pt x="12700" y="1930400"/>
                    </a:cubicBezTo>
                    <a:lnTo>
                      <a:pt x="777240" y="1877060"/>
                    </a:lnTo>
                    <a:lnTo>
                      <a:pt x="711200" y="2425700"/>
                    </a:lnTo>
                    <a:lnTo>
                      <a:pt x="1384300" y="1790700"/>
                    </a:lnTo>
                    <a:lnTo>
                      <a:pt x="2209800" y="1651000"/>
                    </a:lnTo>
                    <a:lnTo>
                      <a:pt x="2184400" y="0"/>
                    </a:lnTo>
                    <a:lnTo>
                      <a:pt x="0" y="228600"/>
                    </a:lnTo>
                    <a:close/>
                  </a:path>
                </a:pathLst>
              </a:custGeom>
              <a:solidFill>
                <a:srgbClr val="21A5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5229225" y="4188245"/>
              <a:ext cx="1596629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100" kern="0">
                  <a:solidFill>
                    <a:srgbClr val="FFFFFF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网易云课堂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697267" y="4179911"/>
              <a:ext cx="1650206" cy="39528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50" kern="0">
                <a:solidFill>
                  <a:prstClr val="white"/>
                </a:solidFill>
              </a:endParaRPr>
            </a:p>
          </p:txBody>
        </p:sp>
        <p:grpSp>
          <p:nvGrpSpPr>
            <p:cNvPr id="14" name="组合 13"/>
            <p:cNvGrpSpPr>
              <a:grpSpLocks/>
            </p:cNvGrpSpPr>
            <p:nvPr/>
          </p:nvGrpSpPr>
          <p:grpSpPr bwMode="auto">
            <a:xfrm>
              <a:off x="6742510" y="4271590"/>
              <a:ext cx="291703" cy="205978"/>
              <a:chOff x="6744072" y="3965894"/>
              <a:chExt cx="409599" cy="289318"/>
            </a:xfrm>
          </p:grpSpPr>
          <p:sp>
            <p:nvSpPr>
              <p:cNvPr id="21" name="同心圆 20"/>
              <p:cNvSpPr/>
              <p:nvPr/>
            </p:nvSpPr>
            <p:spPr>
              <a:xfrm>
                <a:off x="6744072" y="3965894"/>
                <a:ext cx="265821" cy="265905"/>
              </a:xfrm>
              <a:prstGeom prst="donut">
                <a:avLst>
                  <a:gd name="adj" fmla="val 18732"/>
                </a:avLst>
              </a:prstGeom>
              <a:solidFill>
                <a:srgbClr val="C2C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流程图: 终止 21"/>
              <p:cNvSpPr/>
              <p:nvPr/>
            </p:nvSpPr>
            <p:spPr>
              <a:xfrm rot="2172947">
                <a:off x="6938005" y="4210059"/>
                <a:ext cx="215666" cy="45153"/>
              </a:xfrm>
              <a:prstGeom prst="flowChartTerminator">
                <a:avLst/>
              </a:prstGeom>
              <a:solidFill>
                <a:srgbClr val="C2C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7008019" y="4183483"/>
              <a:ext cx="757238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100" b="1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秋叶</a:t>
              </a:r>
            </a:p>
          </p:txBody>
        </p:sp>
        <p:sp>
          <p:nvSpPr>
            <p:cNvPr id="16" name="流程图: 终止 15"/>
            <p:cNvSpPr/>
            <p:nvPr/>
          </p:nvSpPr>
          <p:spPr>
            <a:xfrm rot="2459239">
              <a:off x="7556898" y="4838327"/>
              <a:ext cx="607219" cy="128588"/>
            </a:xfrm>
            <a:prstGeom prst="flowChartTerminator">
              <a:avLst/>
            </a:prstGeom>
            <a:solidFill>
              <a:srgbClr val="5D617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</a:endParaRPr>
            </a:p>
          </p:txBody>
        </p:sp>
        <p:grpSp>
          <p:nvGrpSpPr>
            <p:cNvPr id="17" name="组合 7"/>
            <p:cNvGrpSpPr>
              <a:grpSpLocks/>
            </p:cNvGrpSpPr>
            <p:nvPr/>
          </p:nvGrpSpPr>
          <p:grpSpPr bwMode="auto">
            <a:xfrm>
              <a:off x="6967538" y="4056086"/>
              <a:ext cx="846535" cy="846535"/>
              <a:chOff x="9216452" y="7221413"/>
              <a:chExt cx="998633" cy="998634"/>
            </a:xfrm>
          </p:grpSpPr>
          <p:sp>
            <p:nvSpPr>
              <p:cNvPr id="19" name="同心圆 18"/>
              <p:cNvSpPr/>
              <p:nvPr/>
            </p:nvSpPr>
            <p:spPr>
              <a:xfrm>
                <a:off x="9216452" y="7221413"/>
                <a:ext cx="998633" cy="998634"/>
              </a:xfrm>
              <a:prstGeom prst="donut">
                <a:avLst>
                  <a:gd name="adj" fmla="val 8808"/>
                </a:avLst>
              </a:prstGeom>
              <a:solidFill>
                <a:srgbClr val="5D617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93373" y="7298335"/>
                <a:ext cx="844790" cy="844790"/>
              </a:xfrm>
              <a:prstGeom prst="ellipse">
                <a:avLst/>
              </a:prstGeom>
            </p:spPr>
          </p:pic>
        </p:grpSp>
        <p:sp>
          <p:nvSpPr>
            <p:cNvPr id="18" name="矩形 23"/>
            <p:cNvSpPr>
              <a:spLocks noChangeArrowheads="1"/>
            </p:cNvSpPr>
            <p:nvPr/>
          </p:nvSpPr>
          <p:spPr bwMode="auto">
            <a:xfrm>
              <a:off x="20242" y="4353742"/>
              <a:ext cx="3070071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1500" kern="0">
                  <a:solidFill>
                    <a:srgbClr val="F9655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网易云课堂最受欢迎的付费职场课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891522" y="908720"/>
            <a:ext cx="640895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  <a:r>
              <a:rPr lang="zh-CN" altLang="en-US" sz="3600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和秋叶一起学</a:t>
            </a:r>
            <a:r>
              <a:rPr lang="en-US" altLang="zh-CN" sz="3600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PPT#</a:t>
            </a:r>
          </a:p>
          <a:p>
            <a:pPr algn="ctr"/>
            <a:endParaRPr lang="en-US" altLang="zh-CN" sz="3600" b="1" dirty="0">
              <a:solidFill>
                <a:srgbClr val="E505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ts val="3000"/>
              </a:spcBef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还想一次下载</a:t>
            </a: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个读书笔记</a:t>
            </a: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模板？马上关注：</a:t>
            </a: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996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881168" y="2436965"/>
            <a:ext cx="2333661" cy="2011776"/>
            <a:chOff x="1881168" y="2353837"/>
            <a:chExt cx="2333661" cy="2011776"/>
          </a:xfrm>
        </p:grpSpPr>
        <p:sp>
          <p:nvSpPr>
            <p:cNvPr id="3" name="等腰三角形 2"/>
            <p:cNvSpPr/>
            <p:nvPr/>
          </p:nvSpPr>
          <p:spPr>
            <a:xfrm>
              <a:off x="2099793" y="2611582"/>
              <a:ext cx="1896410" cy="1634836"/>
            </a:xfrm>
            <a:prstGeom prst="triangle">
              <a:avLst/>
            </a:prstGeom>
            <a:solidFill>
              <a:srgbClr val="6193A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1881168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6193AC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29170" y="2436965"/>
            <a:ext cx="2333661" cy="2011776"/>
            <a:chOff x="4929170" y="2353837"/>
            <a:chExt cx="2333661" cy="2011776"/>
          </a:xfrm>
        </p:grpSpPr>
        <p:sp>
          <p:nvSpPr>
            <p:cNvPr id="4" name="等腰三角形 3"/>
            <p:cNvSpPr/>
            <p:nvPr/>
          </p:nvSpPr>
          <p:spPr>
            <a:xfrm>
              <a:off x="5147795" y="2611582"/>
              <a:ext cx="1896410" cy="1634836"/>
            </a:xfrm>
            <a:prstGeom prst="triangle">
              <a:avLst/>
            </a:prstGeom>
            <a:solidFill>
              <a:srgbClr val="80902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4929170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80902E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77169" y="2436965"/>
            <a:ext cx="2333661" cy="2011776"/>
            <a:chOff x="7977169" y="2353837"/>
            <a:chExt cx="2333661" cy="2011776"/>
          </a:xfrm>
        </p:grpSpPr>
        <p:sp>
          <p:nvSpPr>
            <p:cNvPr id="5" name="等腰三角形 4"/>
            <p:cNvSpPr/>
            <p:nvPr/>
          </p:nvSpPr>
          <p:spPr>
            <a:xfrm>
              <a:off x="8195795" y="2611582"/>
              <a:ext cx="1896410" cy="1634836"/>
            </a:xfrm>
            <a:prstGeom prst="triangle">
              <a:avLst/>
            </a:prstGeom>
            <a:solidFill>
              <a:srgbClr val="F6790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7977169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F6790B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309015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前言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03051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中坚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05016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后劲</a:t>
            </a:r>
            <a:endParaRPr lang="zh-CN" altLang="en-US" sz="32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-297170" y="773115"/>
            <a:ext cx="12786341" cy="584775"/>
            <a:chOff x="-401782" y="773115"/>
            <a:chExt cx="12786341" cy="584775"/>
          </a:xfrm>
        </p:grpSpPr>
        <p:grpSp>
          <p:nvGrpSpPr>
            <p:cNvPr id="21" name="组合 20"/>
            <p:cNvGrpSpPr/>
            <p:nvPr/>
          </p:nvGrpSpPr>
          <p:grpSpPr>
            <a:xfrm>
              <a:off x="4207208" y="773115"/>
              <a:ext cx="3568360" cy="584775"/>
              <a:chOff x="4245604" y="593003"/>
              <a:chExt cx="3568360" cy="584775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5290801" y="593003"/>
                <a:ext cx="147796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目录</a:t>
                </a:r>
              </a:p>
            </p:txBody>
          </p:sp>
          <p:cxnSp>
            <p:nvCxnSpPr>
              <p:cNvPr id="18" name="直接箭头连接符 17"/>
              <p:cNvCxnSpPr/>
              <p:nvPr/>
            </p:nvCxnSpPr>
            <p:spPr>
              <a:xfrm>
                <a:off x="6702551" y="885390"/>
                <a:ext cx="111141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 flipH="1">
                <a:off x="4245604" y="885390"/>
                <a:ext cx="111141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直接箭头连接符 22"/>
            <p:cNvCxnSpPr/>
            <p:nvPr/>
          </p:nvCxnSpPr>
          <p:spPr>
            <a:xfrm flipH="1">
              <a:off x="-401782" y="1065502"/>
              <a:ext cx="334516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H="1">
              <a:off x="9039387" y="1065502"/>
              <a:ext cx="334517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624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81168" y="2436965"/>
            <a:ext cx="2333661" cy="2011776"/>
            <a:chOff x="1881168" y="2436965"/>
            <a:chExt cx="2333661" cy="2011776"/>
          </a:xfrm>
        </p:grpSpPr>
        <p:grpSp>
          <p:nvGrpSpPr>
            <p:cNvPr id="10" name="组合 9"/>
            <p:cNvGrpSpPr/>
            <p:nvPr/>
          </p:nvGrpSpPr>
          <p:grpSpPr>
            <a:xfrm>
              <a:off x="1881168" y="2436965"/>
              <a:ext cx="2333661" cy="2011776"/>
              <a:chOff x="1881168" y="2353837"/>
              <a:chExt cx="2333661" cy="2011776"/>
            </a:xfrm>
          </p:grpSpPr>
          <p:sp>
            <p:nvSpPr>
              <p:cNvPr id="3" name="等腰三角形 2"/>
              <p:cNvSpPr/>
              <p:nvPr/>
            </p:nvSpPr>
            <p:spPr>
              <a:xfrm>
                <a:off x="2099793" y="2611582"/>
                <a:ext cx="1896410" cy="1634836"/>
              </a:xfrm>
              <a:prstGeom prst="triangle">
                <a:avLst/>
              </a:prstGeom>
              <a:solidFill>
                <a:srgbClr val="6193A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6"/>
              <p:cNvSpPr/>
              <p:nvPr/>
            </p:nvSpPr>
            <p:spPr>
              <a:xfrm>
                <a:off x="1881168" y="2353837"/>
                <a:ext cx="2333661" cy="2011776"/>
              </a:xfrm>
              <a:prstGeom prst="triangle">
                <a:avLst/>
              </a:prstGeom>
              <a:noFill/>
              <a:ln>
                <a:solidFill>
                  <a:srgbClr val="6193AC"/>
                </a:solidFill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2309015" y="3631176"/>
              <a:ext cx="14779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前言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5403051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中坚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05016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后劲</a:t>
            </a:r>
            <a:endParaRPr lang="zh-CN" altLang="en-US" sz="32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22" name="直接连接符 21"/>
          <p:cNvCxnSpPr>
            <a:endCxn id="7" idx="0"/>
          </p:cNvCxnSpPr>
          <p:nvPr/>
        </p:nvCxnSpPr>
        <p:spPr>
          <a:xfrm>
            <a:off x="3047998" y="0"/>
            <a:ext cx="1" cy="2436965"/>
          </a:xfrm>
          <a:prstGeom prst="line">
            <a:avLst/>
          </a:prstGeom>
          <a:ln>
            <a:solidFill>
              <a:srgbClr val="6193AC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7" idx="3"/>
          </p:cNvCxnSpPr>
          <p:nvPr/>
        </p:nvCxnSpPr>
        <p:spPr>
          <a:xfrm flipH="1">
            <a:off x="3047998" y="4448741"/>
            <a:ext cx="1" cy="3018859"/>
          </a:xfrm>
          <a:prstGeom prst="line">
            <a:avLst/>
          </a:prstGeom>
          <a:ln>
            <a:solidFill>
              <a:srgbClr val="6193AC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5310980" y="1626628"/>
            <a:ext cx="3773551" cy="938719"/>
            <a:chOff x="4950120" y="1596809"/>
            <a:chExt cx="3773551" cy="938719"/>
          </a:xfrm>
        </p:grpSpPr>
        <p:sp>
          <p:nvSpPr>
            <p:cNvPr id="28" name="文本框 27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自由迸发，特立独行</a:t>
              </a:r>
              <a:endParaRPr lang="zh-CN" altLang="en-US" sz="2400" dirty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ln>
              <a:solidFill>
                <a:srgbClr val="6193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1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310980" y="2973493"/>
            <a:ext cx="3773551" cy="938719"/>
            <a:chOff x="4950120" y="1596809"/>
            <a:chExt cx="3773551" cy="938719"/>
          </a:xfrm>
        </p:grpSpPr>
        <p:sp>
          <p:nvSpPr>
            <p:cNvPr id="34" name="文本框 33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一视同仁，因材施教</a:t>
              </a:r>
              <a:endParaRPr lang="zh-CN" altLang="en-US" sz="2400" dirty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ln>
              <a:solidFill>
                <a:srgbClr val="6193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2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310980" y="4320359"/>
            <a:ext cx="3773551" cy="938719"/>
            <a:chOff x="4950120" y="1596809"/>
            <a:chExt cx="3773551" cy="938719"/>
          </a:xfrm>
        </p:grpSpPr>
        <p:sp>
          <p:nvSpPr>
            <p:cNvPr id="38" name="文本框 37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奠定基础，转变思维</a:t>
              </a:r>
              <a:endParaRPr lang="zh-CN" altLang="en-US" sz="2400" dirty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ln>
              <a:solidFill>
                <a:srgbClr val="6193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3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041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581891" y="1799496"/>
            <a:ext cx="11346424" cy="3038467"/>
            <a:chOff x="568036" y="1805728"/>
            <a:chExt cx="11346424" cy="3038467"/>
          </a:xfrm>
        </p:grpSpPr>
        <p:grpSp>
          <p:nvGrpSpPr>
            <p:cNvPr id="32" name="组合 31"/>
            <p:cNvGrpSpPr/>
            <p:nvPr/>
          </p:nvGrpSpPr>
          <p:grpSpPr>
            <a:xfrm>
              <a:off x="5245067" y="1805728"/>
              <a:ext cx="3773551" cy="938719"/>
              <a:chOff x="4950120" y="1596809"/>
              <a:chExt cx="3773551" cy="938719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自由迸发，特立独行</a:t>
                </a:r>
                <a:endParaRPr lang="zh-CN" altLang="en-US" sz="24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6193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1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5278133" y="3257251"/>
              <a:ext cx="6636327" cy="1569660"/>
              <a:chOff x="4039476" y="1627864"/>
              <a:chExt cx="6636327" cy="1569660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4206730" y="1627864"/>
                <a:ext cx="630182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/>
                    <a:ea typeface="微软雅黑"/>
                  </a:rPr>
                  <a:t>广告人需要的是特立独行的个性、自由迸发的灵感，他们要想成为一个优秀的广告人，就注定不能像一个传统的好学生那样，每天规规矩矩地，坐在教室里听讲，每学期钻研书本，就为了考出一个好的期末成绩。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ea typeface="微软雅黑"/>
                </a:endParaRPr>
              </a:p>
            </p:txBody>
          </p:sp>
          <p:cxnSp>
            <p:nvCxnSpPr>
              <p:cNvPr id="5" name="直接箭头连接符 4"/>
              <p:cNvCxnSpPr/>
              <p:nvPr/>
            </p:nvCxnSpPr>
            <p:spPr>
              <a:xfrm>
                <a:off x="4039476" y="1627864"/>
                <a:ext cx="0" cy="1569660"/>
              </a:xfrm>
              <a:prstGeom prst="straightConnector1">
                <a:avLst/>
              </a:prstGeom>
              <a:ln>
                <a:solidFill>
                  <a:srgbClr val="6193AC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/>
              <p:cNvCxnSpPr/>
              <p:nvPr/>
            </p:nvCxnSpPr>
            <p:spPr>
              <a:xfrm>
                <a:off x="10675803" y="1627864"/>
                <a:ext cx="0" cy="1569660"/>
              </a:xfrm>
              <a:prstGeom prst="straightConnector1">
                <a:avLst/>
              </a:prstGeom>
              <a:ln>
                <a:solidFill>
                  <a:srgbClr val="6193AC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568036" y="2013805"/>
              <a:ext cx="4245585" cy="2830390"/>
              <a:chOff x="568036" y="2013805"/>
              <a:chExt cx="4245585" cy="2830390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8036" y="2013805"/>
                <a:ext cx="4245585" cy="2830390"/>
              </a:xfrm>
              <a:prstGeom prst="rect">
                <a:avLst/>
              </a:prstGeom>
              <a:ln w="57150">
                <a:solidFill>
                  <a:srgbClr val="6193AC"/>
                </a:solidFill>
              </a:ln>
              <a:effectLst>
                <a:outerShdw blurRad="107950" dist="12700" dir="5400000" algn="ctr">
                  <a:srgbClr val="000000"/>
                </a:outerShdw>
              </a:effectLst>
            </p:spPr>
          </p:pic>
          <p:sp>
            <p:nvSpPr>
              <p:cNvPr id="16" name="斜纹 15"/>
              <p:cNvSpPr/>
              <p:nvPr/>
            </p:nvSpPr>
            <p:spPr>
              <a:xfrm>
                <a:off x="568036" y="2013805"/>
                <a:ext cx="955964" cy="955964"/>
              </a:xfrm>
              <a:prstGeom prst="diagStripe">
                <a:avLst/>
              </a:prstGeom>
              <a:solidFill>
                <a:srgbClr val="6193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5015550" y="1340366"/>
            <a:ext cx="887383" cy="487142"/>
            <a:chOff x="561109" y="436405"/>
            <a:chExt cx="887383" cy="487142"/>
          </a:xfrm>
        </p:grpSpPr>
        <p:grpSp>
          <p:nvGrpSpPr>
            <p:cNvPr id="59" name="组合 58"/>
            <p:cNvGrpSpPr/>
            <p:nvPr/>
          </p:nvGrpSpPr>
          <p:grpSpPr>
            <a:xfrm>
              <a:off x="561109" y="438638"/>
              <a:ext cx="887383" cy="484909"/>
              <a:chOff x="561109" y="438638"/>
              <a:chExt cx="1953491" cy="484909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561109" y="438638"/>
                <a:ext cx="1953491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561109" y="923547"/>
                <a:ext cx="1953491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文本框 57"/>
            <p:cNvSpPr txBox="1"/>
            <p:nvPr/>
          </p:nvSpPr>
          <p:spPr>
            <a:xfrm>
              <a:off x="561109" y="436405"/>
              <a:ext cx="8873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7F7F7F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前言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507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6059" y="398257"/>
            <a:ext cx="4016923" cy="1397849"/>
            <a:chOff x="5015550" y="1340366"/>
            <a:chExt cx="4016923" cy="1397849"/>
          </a:xfrm>
        </p:grpSpPr>
        <p:grpSp>
          <p:nvGrpSpPr>
            <p:cNvPr id="32" name="组合 31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一视同仁，因材施教</a:t>
                </a:r>
                <a:endParaRPr lang="zh-CN" altLang="en-US" sz="24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6193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55" name="直接连接符 54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文本框 57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前言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922447" y="1928750"/>
            <a:ext cx="11434685" cy="3732879"/>
            <a:chOff x="1019431" y="1984170"/>
            <a:chExt cx="11434685" cy="3732879"/>
          </a:xfrm>
        </p:grpSpPr>
        <p:sp>
          <p:nvSpPr>
            <p:cNvPr id="22" name="文本框 21"/>
            <p:cNvSpPr txBox="1"/>
            <p:nvPr/>
          </p:nvSpPr>
          <p:spPr>
            <a:xfrm>
              <a:off x="1168038" y="1984170"/>
              <a:ext cx="1898072" cy="2488586"/>
            </a:xfrm>
            <a:prstGeom prst="roundRect">
              <a:avLst>
                <a:gd name="adj" fmla="val 6378"/>
              </a:avLst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3800" b="1" dirty="0" smtClean="0">
                  <a:solidFill>
                    <a:srgbClr val="6193AC"/>
                  </a:solidFill>
                  <a:latin typeface="Times New Roman"/>
                  <a:ea typeface="微软雅黑"/>
                </a:rPr>
                <a:t>“</a:t>
              </a:r>
              <a:endParaRPr lang="zh-CN" altLang="en-US" sz="19900" b="1" dirty="0">
                <a:solidFill>
                  <a:srgbClr val="6193AC"/>
                </a:solidFill>
                <a:latin typeface="Times New Roman"/>
                <a:ea typeface="微软雅黑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019431" y="2541992"/>
              <a:ext cx="11434685" cy="3175057"/>
              <a:chOff x="1019431" y="2541992"/>
              <a:chExt cx="11434685" cy="3175057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1019431" y="2541992"/>
                <a:ext cx="10881624" cy="2375297"/>
                <a:chOff x="1019431" y="2182413"/>
                <a:chExt cx="10881624" cy="2375297"/>
              </a:xfrm>
            </p:grpSpPr>
            <p:sp>
              <p:nvSpPr>
                <p:cNvPr id="25" name="文本框 24"/>
                <p:cNvSpPr txBox="1"/>
                <p:nvPr/>
              </p:nvSpPr>
              <p:spPr>
                <a:xfrm>
                  <a:off x="2539407" y="2372436"/>
                  <a:ext cx="7841673" cy="1995249"/>
                </a:xfrm>
                <a:prstGeom prst="roundRect">
                  <a:avLst>
                    <a:gd name="adj" fmla="val 6378"/>
                  </a:avLst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zh-CN" altLang="en-US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你们好。我是</a:t>
                  </a:r>
                  <a:r>
                    <a:rPr lang="en-US" altLang="zh-CN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13</a:t>
                  </a:r>
                  <a:r>
                    <a:rPr lang="zh-CN" altLang="en-US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级</a:t>
                  </a:r>
                  <a:r>
                    <a:rPr lang="en-US" altLang="zh-CN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7</a:t>
                  </a:r>
                  <a:r>
                    <a:rPr lang="zh-CN" altLang="en-US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班班主任，杨茂琳。我们班是文学院唯一一个广告专业班，我作为曾经广告班的一名学生，非常荣幸能有机会带领新一届的广告学子，走过这一年以来的珍贵时光。</a:t>
                  </a:r>
                  <a:endParaRPr lang="en-US" altLang="zh-CN" sz="2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/>
                    <a:ea typeface="微软雅黑"/>
                  </a:endParaRPr>
                </a:p>
                <a:p>
                  <a:pPr algn="just">
                    <a:lnSpc>
                      <a:spcPct val="120000"/>
                    </a:lnSpc>
                  </a:pPr>
                  <a:r>
                    <a:rPr lang="zh-CN" altLang="en-US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我认为，好的班主任是要根据不同班的特质来进行因材施教，不应该用统一的标准来衡量。</a:t>
                  </a:r>
                  <a:endParaRPr lang="zh-CN" altLang="en-US" sz="2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/>
                    <a:ea typeface="微软雅黑"/>
                  </a:endParaRPr>
                </a:p>
              </p:txBody>
            </p:sp>
            <p:sp>
              <p:nvSpPr>
                <p:cNvPr id="3" name="圆角矩形 2"/>
                <p:cNvSpPr/>
                <p:nvPr/>
              </p:nvSpPr>
              <p:spPr>
                <a:xfrm>
                  <a:off x="1019431" y="2182413"/>
                  <a:ext cx="10881624" cy="2375297"/>
                </a:xfrm>
                <a:prstGeom prst="roundRect">
                  <a:avLst/>
                </a:prstGeom>
                <a:noFill/>
                <a:ln>
                  <a:solidFill>
                    <a:srgbClr val="6193A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" name="文本框 22"/>
              <p:cNvSpPr txBox="1"/>
              <p:nvPr/>
            </p:nvSpPr>
            <p:spPr>
              <a:xfrm>
                <a:off x="10556044" y="3228463"/>
                <a:ext cx="1898072" cy="2488586"/>
              </a:xfrm>
              <a:prstGeom prst="roundRect">
                <a:avLst>
                  <a:gd name="adj" fmla="val 6378"/>
                </a:avLst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3800" b="1" dirty="0" smtClean="0">
                    <a:solidFill>
                      <a:srgbClr val="6193AC"/>
                    </a:solidFill>
                    <a:latin typeface="Times New Roman"/>
                    <a:ea typeface="微软雅黑"/>
                  </a:rPr>
                  <a:t>”</a:t>
                </a:r>
                <a:endParaRPr lang="zh-CN" altLang="en-US" sz="19900" b="1" dirty="0">
                  <a:solidFill>
                    <a:srgbClr val="6193AC"/>
                  </a:solidFill>
                  <a:latin typeface="Times New Roman"/>
                  <a:ea typeface="微软雅黑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308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73797" y="614596"/>
            <a:ext cx="5534958" cy="7210269"/>
            <a:chOff x="4568108" y="-3315098"/>
            <a:chExt cx="5534958" cy="7210269"/>
          </a:xfrm>
        </p:grpSpPr>
        <p:grpSp>
          <p:nvGrpSpPr>
            <p:cNvPr id="32" name="组合 31"/>
            <p:cNvGrpSpPr/>
            <p:nvPr/>
          </p:nvGrpSpPr>
          <p:grpSpPr>
            <a:xfrm>
              <a:off x="4568108" y="-3315098"/>
              <a:ext cx="5534958" cy="7210269"/>
              <a:chOff x="4259306" y="-3517785"/>
              <a:chExt cx="5534958" cy="7210269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奠定基础，思维转变</a:t>
                </a:r>
                <a:endParaRPr lang="zh-CN" altLang="en-US" sz="24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4259306" y="-3517785"/>
                <a:ext cx="5534958" cy="7210269"/>
              </a:xfrm>
              <a:prstGeom prst="line">
                <a:avLst/>
              </a:prstGeom>
              <a:ln>
                <a:solidFill>
                  <a:srgbClr val="6193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55" name="直接连接符 54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文本框 57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前言</a:t>
                </a:r>
              </a:p>
            </p:txBody>
          </p:sp>
        </p:grpSp>
      </p:grp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77" y="328196"/>
            <a:ext cx="4376689" cy="2749283"/>
          </a:xfrm>
          <a:prstGeom prst="roundRect">
            <a:avLst>
              <a:gd name="adj" fmla="val 12784"/>
            </a:avLst>
          </a:prstGeom>
          <a:noFill/>
          <a:ln>
            <a:solidFill>
              <a:srgbClr val="7F7F7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894" y="328195"/>
            <a:ext cx="4376689" cy="2749283"/>
          </a:xfrm>
          <a:prstGeom prst="roundRect">
            <a:avLst>
              <a:gd name="adj" fmla="val 12784"/>
            </a:avLst>
          </a:prstGeom>
          <a:noFill/>
          <a:ln>
            <a:solidFill>
              <a:srgbClr val="7F7F7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2" name="圆角矩形 11"/>
          <p:cNvSpPr/>
          <p:nvPr/>
        </p:nvSpPr>
        <p:spPr>
          <a:xfrm>
            <a:off x="736266" y="3686676"/>
            <a:ext cx="4377600" cy="2750400"/>
          </a:xfrm>
          <a:prstGeom prst="roundRect">
            <a:avLst/>
          </a:prstGeom>
          <a:solidFill>
            <a:srgbClr val="619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60066" y="4525614"/>
            <a:ext cx="152400" cy="10725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046091" y="4525614"/>
            <a:ext cx="152400" cy="10725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812466" y="4288958"/>
            <a:ext cx="4149000" cy="1615202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所以，他们的大一很关键，他们要在大一这</a:t>
            </a:r>
            <a:r>
              <a:rPr lang="en-US" altLang="zh-CN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1</a:t>
            </a:r>
            <a:r>
              <a:rPr lang="zh-CN" altLang="en-US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年的时间当中，转变自己持续了</a:t>
            </a:r>
            <a:r>
              <a:rPr lang="en-US" altLang="zh-CN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12</a:t>
            </a:r>
            <a:r>
              <a:rPr lang="zh-CN" altLang="en-US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年的思维模式。这对我来说，也是个不小的挑战。</a:t>
            </a:r>
            <a:endParaRPr lang="zh-CN" altLang="en-US" sz="2800" b="1" dirty="0">
              <a:solidFill>
                <a:srgbClr val="FFFFFF"/>
              </a:solidFill>
              <a:latin typeface="Times New Roman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6147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 rot="20700000">
            <a:off x="7734375" y="3825897"/>
            <a:ext cx="4196265" cy="4196264"/>
          </a:xfrm>
          <a:prstGeom prst="line">
            <a:avLst/>
          </a:prstGeom>
          <a:ln>
            <a:solidFill>
              <a:srgbClr val="80902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403051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中坚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05016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后劲</a:t>
            </a:r>
            <a:endParaRPr lang="zh-CN" altLang="en-US" sz="32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29170" y="0"/>
            <a:ext cx="2333661" cy="4448741"/>
            <a:chOff x="1881168" y="0"/>
            <a:chExt cx="2333661" cy="4448741"/>
          </a:xfrm>
        </p:grpSpPr>
        <p:grpSp>
          <p:nvGrpSpPr>
            <p:cNvPr id="2" name="组合 1"/>
            <p:cNvGrpSpPr/>
            <p:nvPr/>
          </p:nvGrpSpPr>
          <p:grpSpPr>
            <a:xfrm>
              <a:off x="1881168" y="2436965"/>
              <a:ext cx="2333661" cy="2011776"/>
              <a:chOff x="1881168" y="2436965"/>
              <a:chExt cx="2333661" cy="2011776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881168" y="2436965"/>
                <a:ext cx="2333661" cy="2011776"/>
                <a:chOff x="1881168" y="2353837"/>
                <a:chExt cx="2333661" cy="2011776"/>
              </a:xfrm>
            </p:grpSpPr>
            <p:sp>
              <p:nvSpPr>
                <p:cNvPr id="3" name="等腰三角形 2"/>
                <p:cNvSpPr/>
                <p:nvPr/>
              </p:nvSpPr>
              <p:spPr>
                <a:xfrm>
                  <a:off x="2099793" y="2611582"/>
                  <a:ext cx="1896410" cy="1634836"/>
                </a:xfrm>
                <a:prstGeom prst="triangle">
                  <a:avLst/>
                </a:prstGeom>
                <a:solidFill>
                  <a:srgbClr val="80902E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>
                  <a:off x="1881168" y="2353837"/>
                  <a:ext cx="2333661" cy="2011776"/>
                </a:xfrm>
                <a:prstGeom prst="triangle">
                  <a:avLst/>
                </a:prstGeom>
                <a:noFill/>
                <a:ln>
                  <a:solidFill>
                    <a:srgbClr val="80902E"/>
                  </a:solidFill>
                  <a:prstDash val="lgDashDot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/>
              <p:cNvSpPr txBox="1"/>
              <p:nvPr/>
            </p:nvSpPr>
            <p:spPr>
              <a:xfrm>
                <a:off x="2309015" y="3631176"/>
                <a:ext cx="147796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 smtClean="0">
                    <a:solidFill>
                      <a:schemeClr val="bg1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中坚</a:t>
                </a:r>
                <a:endParaRPr lang="zh-CN" altLang="en-US" sz="3200" dirty="0">
                  <a:solidFill>
                    <a:schemeClr val="bg1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cxnSp>
          <p:nvCxnSpPr>
            <p:cNvPr id="22" name="直接连接符 21"/>
            <p:cNvCxnSpPr>
              <a:endCxn id="7" idx="0"/>
            </p:cNvCxnSpPr>
            <p:nvPr/>
          </p:nvCxnSpPr>
          <p:spPr>
            <a:xfrm>
              <a:off x="3047998" y="0"/>
              <a:ext cx="1" cy="2436965"/>
            </a:xfrm>
            <a:prstGeom prst="line">
              <a:avLst/>
            </a:prstGeom>
            <a:ln>
              <a:solidFill>
                <a:srgbClr val="80902E"/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4209224" y="969289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28" name="文本框 27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互通有无，班群建立</a:t>
              </a:r>
              <a:endParaRPr lang="zh-CN" altLang="en-US" sz="2400" dirty="0">
                <a:solidFill>
                  <a:srgbClr val="8090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8090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1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 rot="900000" flipH="1">
            <a:off x="301742" y="3825896"/>
            <a:ext cx="4196265" cy="4196264"/>
          </a:xfrm>
          <a:prstGeom prst="line">
            <a:avLst/>
          </a:prstGeom>
          <a:ln>
            <a:solidFill>
              <a:srgbClr val="80902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930952" y="4966030"/>
            <a:ext cx="10330096" cy="938719"/>
            <a:chOff x="1019090" y="4966030"/>
            <a:chExt cx="10330096" cy="938719"/>
          </a:xfrm>
        </p:grpSpPr>
        <p:grpSp>
          <p:nvGrpSpPr>
            <p:cNvPr id="29" name="组合 28"/>
            <p:cNvGrpSpPr/>
            <p:nvPr/>
          </p:nvGrpSpPr>
          <p:grpSpPr>
            <a:xfrm>
              <a:off x="1019090" y="4966030"/>
              <a:ext cx="3773551" cy="938719"/>
              <a:chOff x="4950120" y="1596809"/>
              <a:chExt cx="3773551" cy="938719"/>
            </a:xfrm>
            <a:solidFill>
              <a:srgbClr val="FFFFFF"/>
            </a:solidFill>
          </p:grpSpPr>
          <p:sp>
            <p:nvSpPr>
              <p:cNvPr id="41" name="文本框 40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花样</a:t>
                </a:r>
                <a:r>
                  <a:rPr lang="zh-CN" altLang="en-US" sz="2400" dirty="0" smtClean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年华，班委运行</a:t>
                </a:r>
                <a:endParaRPr lang="zh-CN" altLang="en-US" sz="2400" dirty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grpFill/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文本框 42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7575635" y="4966030"/>
              <a:ext cx="3773551" cy="938719"/>
              <a:chOff x="4950120" y="1596809"/>
              <a:chExt cx="3773551" cy="938719"/>
            </a:xfrm>
            <a:solidFill>
              <a:srgbClr val="FFFFFF"/>
            </a:solidFill>
          </p:grpSpPr>
          <p:sp>
            <p:nvSpPr>
              <p:cNvPr id="49" name="文本框 4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青春记忆，班风团结</a:t>
                </a:r>
                <a:endParaRPr lang="zh-CN" altLang="en-US" sz="2400" dirty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grpFill/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文本框 5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20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74736" y="2730075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互通有无，班群建立</a:t>
                </a:r>
                <a:endParaRPr lang="zh-CN" altLang="en-US" sz="2400" dirty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1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中坚</a:t>
                </a: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928817" y="1861304"/>
            <a:ext cx="5641967" cy="3135392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我们通过各种贴吧来寻找我们将来的伙伴。到开学的时候，同学之间见面都感觉不是新同学初见，而是相识已久的老友，这给了他们极大的归属感。要声明一下，这件事的始作俑者不是我，而是我们班的这位学生以他为代表的很多同学都像他一样，非常具有前瞻性，开学之前就在积极主动地了解我们专业的方方面面，那时候我作为过来人，也给了他们很多的建议。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ea typeface="微软雅黑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28817" y="1098067"/>
            <a:ext cx="1063485" cy="611199"/>
            <a:chOff x="3406918" y="5596170"/>
            <a:chExt cx="1583638" cy="910138"/>
          </a:xfrm>
        </p:grpSpPr>
        <p:sp>
          <p:nvSpPr>
            <p:cNvPr id="13" name="等腰三角形 12"/>
            <p:cNvSpPr/>
            <p:nvPr/>
          </p:nvSpPr>
          <p:spPr>
            <a:xfrm>
              <a:off x="3406918" y="5596171"/>
              <a:ext cx="1055759" cy="910137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3934797" y="5596170"/>
              <a:ext cx="1055759" cy="910137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flipV="1">
            <a:off x="5421814" y="4996696"/>
            <a:ext cx="1063485" cy="611199"/>
            <a:chOff x="3406918" y="5596170"/>
            <a:chExt cx="1583638" cy="910138"/>
          </a:xfrm>
        </p:grpSpPr>
        <p:sp>
          <p:nvSpPr>
            <p:cNvPr id="17" name="等腰三角形 16"/>
            <p:cNvSpPr/>
            <p:nvPr/>
          </p:nvSpPr>
          <p:spPr>
            <a:xfrm>
              <a:off x="3406918" y="5596171"/>
              <a:ext cx="1055759" cy="910137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34797" y="5596170"/>
              <a:ext cx="1055759" cy="910137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65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接连接符 35"/>
          <p:cNvCxnSpPr/>
          <p:nvPr/>
        </p:nvCxnSpPr>
        <p:spPr>
          <a:xfrm flipH="1">
            <a:off x="7181880" y="1955256"/>
            <a:ext cx="5644658" cy="7353173"/>
          </a:xfrm>
          <a:prstGeom prst="line">
            <a:avLst/>
          </a:prstGeom>
          <a:ln>
            <a:solidFill>
              <a:srgbClr val="8090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3893759" y="444074"/>
            <a:ext cx="7980319" cy="7117311"/>
            <a:chOff x="-3087333" y="584751"/>
            <a:chExt cx="7980319" cy="7117311"/>
          </a:xfrm>
        </p:grpSpPr>
        <p:grpSp>
          <p:nvGrpSpPr>
            <p:cNvPr id="2" name="组合 1"/>
            <p:cNvGrpSpPr/>
            <p:nvPr/>
          </p:nvGrpSpPr>
          <p:grpSpPr>
            <a:xfrm>
              <a:off x="876063" y="584751"/>
              <a:ext cx="4016923" cy="1397849"/>
              <a:chOff x="5015550" y="1340366"/>
              <a:chExt cx="4016923" cy="1397849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5258922" y="1799496"/>
                <a:ext cx="3773551" cy="938719"/>
                <a:chOff x="4950120" y="1596809"/>
                <a:chExt cx="3773551" cy="938719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5523269" y="2073863"/>
                  <a:ext cx="320040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80902E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花样年华</a:t>
                  </a:r>
                  <a:r>
                    <a:rPr lang="zh-CN" altLang="en-US" sz="2400" dirty="0" smtClean="0">
                      <a:solidFill>
                        <a:srgbClr val="80902E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，班委运行</a:t>
                  </a:r>
                  <a:endParaRPr lang="zh-CN" altLang="en-US" sz="2400" dirty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endParaRPr>
                </a:p>
              </p:txBody>
            </p:sp>
            <p:cxnSp>
              <p:nvCxnSpPr>
                <p:cNvPr id="10" name="直接连接符 9"/>
                <p:cNvCxnSpPr/>
                <p:nvPr/>
              </p:nvCxnSpPr>
              <p:spPr>
                <a:xfrm flipH="1">
                  <a:off x="5147442" y="1885799"/>
                  <a:ext cx="498764" cy="649729"/>
                </a:xfrm>
                <a:prstGeom prst="line">
                  <a:avLst/>
                </a:prstGeom>
                <a:ln>
                  <a:solidFill>
                    <a:srgbClr val="80902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文本框 10"/>
                <p:cNvSpPr txBox="1"/>
                <p:nvPr/>
              </p:nvSpPr>
              <p:spPr>
                <a:xfrm>
                  <a:off x="4950120" y="1596809"/>
                  <a:ext cx="38523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40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2</a:t>
                  </a:r>
                  <a:endParaRPr lang="zh-CN" altLang="en-US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endParaRPr>
                </a:p>
              </p:txBody>
            </p:sp>
          </p:grpSp>
          <p:grpSp>
            <p:nvGrpSpPr>
              <p:cNvPr id="4" name="组合 3"/>
              <p:cNvGrpSpPr/>
              <p:nvPr/>
            </p:nvGrpSpPr>
            <p:grpSpPr>
              <a:xfrm>
                <a:off x="5015550" y="1340366"/>
                <a:ext cx="887383" cy="487142"/>
                <a:chOff x="561109" y="436405"/>
                <a:chExt cx="887383" cy="487142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>
                  <a:off x="561109" y="438638"/>
                  <a:ext cx="887383" cy="484909"/>
                  <a:chOff x="561109" y="438638"/>
                  <a:chExt cx="1953491" cy="484909"/>
                </a:xfrm>
              </p:grpSpPr>
              <p:cxnSp>
                <p:nvCxnSpPr>
                  <p:cNvPr id="7" name="直接连接符 6"/>
                  <p:cNvCxnSpPr/>
                  <p:nvPr/>
                </p:nvCxnSpPr>
                <p:spPr>
                  <a:xfrm>
                    <a:off x="561109" y="438638"/>
                    <a:ext cx="1953491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直接连接符 7"/>
                  <p:cNvCxnSpPr/>
                  <p:nvPr/>
                </p:nvCxnSpPr>
                <p:spPr>
                  <a:xfrm>
                    <a:off x="561109" y="923547"/>
                    <a:ext cx="1953491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文本框 5"/>
                <p:cNvSpPr txBox="1"/>
                <p:nvPr/>
              </p:nvSpPr>
              <p:spPr>
                <a:xfrm>
                  <a:off x="561109" y="436405"/>
                  <a:ext cx="8873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400" dirty="0">
                      <a:solidFill>
                        <a:srgbClr val="7F7F7F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中坚</a:t>
                  </a:r>
                </a:p>
              </p:txBody>
            </p:sp>
          </p:grpSp>
        </p:grpSp>
        <p:cxnSp>
          <p:nvCxnSpPr>
            <p:cNvPr id="19" name="直接连接符 18"/>
            <p:cNvCxnSpPr/>
            <p:nvPr/>
          </p:nvCxnSpPr>
          <p:spPr>
            <a:xfrm flipH="1">
              <a:off x="-3087333" y="2203931"/>
              <a:ext cx="4220637" cy="5498131"/>
            </a:xfrm>
            <a:prstGeom prst="line">
              <a:avLst/>
            </a:prstGeom>
            <a:ln>
              <a:solidFill>
                <a:srgbClr val="8090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3773246" y="2012471"/>
            <a:ext cx="4645506" cy="475059"/>
          </a:xfrm>
          <a:prstGeom prst="roundRect">
            <a:avLst>
              <a:gd name="adj" fmla="val 6378"/>
            </a:avLst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我们选出了一位相当称职有担当的班长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ea typeface="微软雅黑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4831895" y="3019372"/>
            <a:ext cx="2528209" cy="2528209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5" name="文本框 24"/>
          <p:cNvSpPr txBox="1"/>
          <p:nvPr/>
        </p:nvSpPr>
        <p:spPr>
          <a:xfrm>
            <a:off x="1070869" y="6079423"/>
            <a:ext cx="10050262" cy="475059"/>
          </a:xfrm>
          <a:prstGeom prst="roundRect">
            <a:avLst>
              <a:gd name="adj" fmla="val 6378"/>
            </a:avLst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她为人诚恳有担当，德艺双馨，目前正在准备去韩国梨花女子大学做交换生的相关事宜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ea typeface="微软雅黑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26003" y="3914199"/>
            <a:ext cx="3270238" cy="738554"/>
            <a:chOff x="1057719" y="3914199"/>
            <a:chExt cx="3270238" cy="738554"/>
          </a:xfrm>
        </p:grpSpPr>
        <p:sp>
          <p:nvSpPr>
            <p:cNvPr id="26" name="椭圆 25"/>
            <p:cNvSpPr/>
            <p:nvPr/>
          </p:nvSpPr>
          <p:spPr>
            <a:xfrm>
              <a:off x="3589403" y="3914199"/>
              <a:ext cx="738554" cy="738554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745509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901614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057719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 flipH="1">
            <a:off x="7964728" y="3914199"/>
            <a:ext cx="3270238" cy="738554"/>
            <a:chOff x="1057719" y="3914199"/>
            <a:chExt cx="3270238" cy="738554"/>
          </a:xfrm>
        </p:grpSpPr>
        <p:sp>
          <p:nvSpPr>
            <p:cNvPr id="32" name="椭圆 31"/>
            <p:cNvSpPr/>
            <p:nvPr/>
          </p:nvSpPr>
          <p:spPr>
            <a:xfrm>
              <a:off x="3589403" y="3914199"/>
              <a:ext cx="738554" cy="738554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745509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901614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057719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8" name="直接连接符 37"/>
          <p:cNvCxnSpPr/>
          <p:nvPr/>
        </p:nvCxnSpPr>
        <p:spPr>
          <a:xfrm flipH="1">
            <a:off x="-829018" y="-375138"/>
            <a:ext cx="5644658" cy="7353173"/>
          </a:xfrm>
          <a:prstGeom prst="line">
            <a:avLst/>
          </a:prstGeom>
          <a:ln>
            <a:solidFill>
              <a:srgbClr val="8090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63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53260fb8a6ddb45c11daab86d755e7c9833fa1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876</Words>
  <Application>Microsoft Office PowerPoint</Application>
  <PresentationFormat>宽屏</PresentationFormat>
  <Paragraphs>92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方正正黑简体</vt:lpstr>
      <vt:lpstr>方正正中黑简体</vt:lpstr>
      <vt:lpstr>华康俪金黑W8</vt:lpstr>
      <vt:lpstr>宋体</vt:lpstr>
      <vt:lpstr>微软雅黑</vt:lpstr>
      <vt:lpstr>Arial</vt:lpstr>
      <vt:lpstr>Calibri</vt:lpstr>
      <vt:lpstr>Calibri Light</vt:lpstr>
      <vt:lpstr>Times New Roman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但愿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dandoliya</dc:creator>
  <cp:lastModifiedBy>小巴</cp:lastModifiedBy>
  <cp:revision>34</cp:revision>
  <dcterms:created xsi:type="dcterms:W3CDTF">2014-05-21T15:23:16Z</dcterms:created>
  <dcterms:modified xsi:type="dcterms:W3CDTF">2014-12-22T03:47:52Z</dcterms:modified>
</cp:coreProperties>
</file>