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9.xml" ContentType="application/vnd.openxmlformats-officedocument.drawingml.chart+xml"/>
  <Override PartName="/ppt/notesSlides/notesSlide13.xml" ContentType="application/vnd.openxmlformats-officedocument.presentationml.notesSlide+xml"/>
  <Override PartName="/ppt/charts/chart10.xml" ContentType="application/vnd.openxmlformats-officedocument.drawingml.chart+xml"/>
  <Override PartName="/ppt/notesSlides/notesSlide14.xml" ContentType="application/vnd.openxmlformats-officedocument.presentationml.notesSlid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notesSlides/notesSlide15.xml" ContentType="application/vnd.openxmlformats-officedocument.presentationml.notesSl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3" r:id="rId1"/>
    <p:sldMasterId id="2147483692" r:id="rId2"/>
  </p:sldMasterIdLst>
  <p:notesMasterIdLst>
    <p:notesMasterId r:id="rId29"/>
  </p:notesMasterIdLst>
  <p:sldIdLst>
    <p:sldId id="323" r:id="rId3"/>
    <p:sldId id="337" r:id="rId4"/>
    <p:sldId id="352" r:id="rId5"/>
    <p:sldId id="324" r:id="rId6"/>
    <p:sldId id="354" r:id="rId7"/>
    <p:sldId id="351" r:id="rId8"/>
    <p:sldId id="355" r:id="rId9"/>
    <p:sldId id="356" r:id="rId10"/>
    <p:sldId id="357" r:id="rId11"/>
    <p:sldId id="358" r:id="rId12"/>
    <p:sldId id="339" r:id="rId13"/>
    <p:sldId id="343" r:id="rId14"/>
    <p:sldId id="344" r:id="rId15"/>
    <p:sldId id="345" r:id="rId16"/>
    <p:sldId id="346" r:id="rId17"/>
    <p:sldId id="347" r:id="rId18"/>
    <p:sldId id="348" r:id="rId19"/>
    <p:sldId id="349" r:id="rId20"/>
    <p:sldId id="340" r:id="rId21"/>
    <p:sldId id="336" r:id="rId22"/>
    <p:sldId id="341" r:id="rId23"/>
    <p:sldId id="359" r:id="rId24"/>
    <p:sldId id="334" r:id="rId25"/>
    <p:sldId id="350" r:id="rId26"/>
    <p:sldId id="353" r:id="rId27"/>
    <p:sldId id="360" r:id="rId28"/>
  </p:sldIdLst>
  <p:sldSz cx="10801350" cy="6840538"/>
  <p:notesSz cx="6858000" cy="9144000"/>
  <p:embeddedFontLst>
    <p:embeddedFont>
      <p:font typeface="方正正黑简体" panose="02000000000000000000" pitchFamily="2" charset="-122"/>
      <p:regular r:id="rId30"/>
    </p:embeddedFont>
    <p:embeddedFont>
      <p:font typeface="微软雅黑" panose="020B0503020204020204" pitchFamily="34" charset="-122"/>
      <p:regular r:id="rId31"/>
      <p:bold r:id="rId32"/>
    </p:embeddedFont>
    <p:embeddedFont>
      <p:font typeface="方正正中黑简体" panose="02000000000000000000" pitchFamily="2" charset="-122"/>
      <p:regular r:id="rId33"/>
    </p:embeddedFont>
    <p:embeddedFont>
      <p:font typeface="Arial Unicode MS" panose="020B0604020202020204" pitchFamily="34" charset="-122"/>
      <p:regular r:id="rId34"/>
    </p:embeddedFont>
    <p:embeddedFont>
      <p:font typeface="Calibri" panose="020F0502020204030204" pitchFamily="34" charset="0"/>
      <p:regular r:id="rId35"/>
      <p:bold r:id="rId36"/>
      <p:italic r:id="rId37"/>
      <p:boldItalic r:id="rId38"/>
    </p:embeddedFont>
  </p:embeddedFontLst>
  <p:defaultTextStyle>
    <a:defPPr>
      <a:defRPr lang="zh-CN"/>
    </a:defPPr>
    <a:lvl1pPr algn="l" defTabSz="1136650" rtl="0" fontAlgn="base">
      <a:spcBef>
        <a:spcPct val="0"/>
      </a:spcBef>
      <a:spcAft>
        <a:spcPct val="0"/>
      </a:spcAft>
      <a:defRPr kumimoji="1" sz="2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68325" indent="-111125" algn="l" defTabSz="1136650" rtl="0" fontAlgn="base">
      <a:spcBef>
        <a:spcPct val="0"/>
      </a:spcBef>
      <a:spcAft>
        <a:spcPct val="0"/>
      </a:spcAft>
      <a:defRPr kumimoji="1" sz="2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36650" indent="-222250" algn="l" defTabSz="1136650" rtl="0" fontAlgn="base">
      <a:spcBef>
        <a:spcPct val="0"/>
      </a:spcBef>
      <a:spcAft>
        <a:spcPct val="0"/>
      </a:spcAft>
      <a:defRPr kumimoji="1" sz="2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04975" indent="-333375" algn="l" defTabSz="1136650" rtl="0" fontAlgn="base">
      <a:spcBef>
        <a:spcPct val="0"/>
      </a:spcBef>
      <a:spcAft>
        <a:spcPct val="0"/>
      </a:spcAft>
      <a:defRPr kumimoji="1" sz="2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273300" indent="-444500" algn="l" defTabSz="1136650" rtl="0" fontAlgn="base">
      <a:spcBef>
        <a:spcPct val="0"/>
      </a:spcBef>
      <a:spcAft>
        <a:spcPct val="0"/>
      </a:spcAft>
      <a:defRPr kumimoji="1" sz="2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34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FF"/>
    <a:srgbClr val="0099FF"/>
    <a:srgbClr val="002DD2"/>
    <a:srgbClr val="000048"/>
    <a:srgbClr val="F2F2F2"/>
    <a:srgbClr val="000066"/>
    <a:srgbClr val="000099"/>
    <a:srgbClr val="F8F8F8"/>
    <a:srgbClr val="233C4E"/>
    <a:srgbClr val="E8ED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6575" autoAdjust="0"/>
  </p:normalViewPr>
  <p:slideViewPr>
    <p:cSldViewPr>
      <p:cViewPr varScale="1">
        <p:scale>
          <a:sx n="66" d="100"/>
          <a:sy n="66" d="100"/>
        </p:scale>
        <p:origin x="1044" y="78"/>
      </p:cViewPr>
      <p:guideLst>
        <p:guide orient="horz" pos="2154"/>
        <p:guide pos="34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8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5.fntdata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7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font" Target="fonts/font1.fntdata"/><Relationship Id="rId35" Type="http://schemas.openxmlformats.org/officeDocument/2006/relationships/font" Target="fonts/font6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dPt>
            <c:idx val="0"/>
            <c:bubble3D val="0"/>
            <c:spPr>
              <a:solidFill>
                <a:srgbClr val="92D050"/>
              </a:solidFill>
              <a:ln>
                <a:noFill/>
              </a:ln>
            </c:spPr>
          </c:dPt>
          <c:dPt>
            <c:idx val="1"/>
            <c:bubble3D val="0"/>
            <c:spPr>
              <a:noFill/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占比</c:v>
                </c:pt>
                <c:pt idx="1">
                  <c:v>未占比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45</c:v>
                </c:pt>
                <c:pt idx="1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318317749230632"/>
          <c:y val="3.808656977281933E-2"/>
          <c:w val="0.76813845896661737"/>
          <c:h val="0.9238268604543613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人次</c:v>
                </c:pt>
              </c:strCache>
            </c:strRef>
          </c:tx>
          <c:spPr>
            <a:solidFill>
              <a:schemeClr val="bg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>
                    <a:solidFill>
                      <a:schemeClr val="bg1"/>
                    </a:solidFill>
                    <a:latin typeface="HelveticaNeueLT Pro 76 BdIt" pitchFamily="34" charset="0"/>
                    <a:ea typeface="Arial Unicode MS" pitchFamily="34" charset="-122"/>
                    <a:cs typeface="Arial Unicode MS" pitchFamily="34" charset="-122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Sheet1!$A$2:$A$27</c:f>
              <c:strCache>
                <c:ptCount val="26"/>
                <c:pt idx="0">
                  <c:v>广东</c:v>
                </c:pt>
                <c:pt idx="1">
                  <c:v>江苏</c:v>
                </c:pt>
                <c:pt idx="2">
                  <c:v>北京</c:v>
                </c:pt>
                <c:pt idx="3">
                  <c:v>上海</c:v>
                </c:pt>
                <c:pt idx="4">
                  <c:v>浙江</c:v>
                </c:pt>
                <c:pt idx="5">
                  <c:v>四川</c:v>
                </c:pt>
                <c:pt idx="6">
                  <c:v>湖北</c:v>
                </c:pt>
                <c:pt idx="7">
                  <c:v>辽宁</c:v>
                </c:pt>
                <c:pt idx="8">
                  <c:v>重庆</c:v>
                </c:pt>
                <c:pt idx="9">
                  <c:v>山东</c:v>
                </c:pt>
                <c:pt idx="10">
                  <c:v>河南</c:v>
                </c:pt>
                <c:pt idx="11">
                  <c:v>福建</c:v>
                </c:pt>
                <c:pt idx="12">
                  <c:v>湖南</c:v>
                </c:pt>
                <c:pt idx="13">
                  <c:v>陕西</c:v>
                </c:pt>
                <c:pt idx="14">
                  <c:v>安徽</c:v>
                </c:pt>
                <c:pt idx="15">
                  <c:v>天津</c:v>
                </c:pt>
                <c:pt idx="16">
                  <c:v>黑龙江</c:v>
                </c:pt>
                <c:pt idx="17">
                  <c:v>云南</c:v>
                </c:pt>
                <c:pt idx="18">
                  <c:v>河北</c:v>
                </c:pt>
                <c:pt idx="19">
                  <c:v>广西</c:v>
                </c:pt>
                <c:pt idx="20">
                  <c:v>吉林</c:v>
                </c:pt>
                <c:pt idx="21">
                  <c:v>江西</c:v>
                </c:pt>
                <c:pt idx="22">
                  <c:v>新疆</c:v>
                </c:pt>
                <c:pt idx="23">
                  <c:v>山西</c:v>
                </c:pt>
                <c:pt idx="24">
                  <c:v>内蒙古</c:v>
                </c:pt>
                <c:pt idx="25">
                  <c:v>贵州</c:v>
                </c:pt>
              </c:strCache>
            </c:strRef>
          </c:cat>
          <c:val>
            <c:numRef>
              <c:f>Sheet1!$B$2:$B$27</c:f>
              <c:numCache>
                <c:formatCode>_ * #,##0_ ;_ * \-#,##0_ ;_ * "-"??_ ;_ @_ </c:formatCode>
                <c:ptCount val="26"/>
                <c:pt idx="0">
                  <c:v>4765</c:v>
                </c:pt>
                <c:pt idx="1">
                  <c:v>3289</c:v>
                </c:pt>
                <c:pt idx="2">
                  <c:v>3257</c:v>
                </c:pt>
                <c:pt idx="3">
                  <c:v>2659</c:v>
                </c:pt>
                <c:pt idx="4">
                  <c:v>2623</c:v>
                </c:pt>
                <c:pt idx="5">
                  <c:v>1941</c:v>
                </c:pt>
                <c:pt idx="6">
                  <c:v>1796</c:v>
                </c:pt>
                <c:pt idx="7">
                  <c:v>1654</c:v>
                </c:pt>
                <c:pt idx="8">
                  <c:v>1298</c:v>
                </c:pt>
                <c:pt idx="9">
                  <c:v>1282</c:v>
                </c:pt>
                <c:pt idx="10">
                  <c:v>1164</c:v>
                </c:pt>
                <c:pt idx="11">
                  <c:v>995</c:v>
                </c:pt>
                <c:pt idx="12">
                  <c:v>891</c:v>
                </c:pt>
                <c:pt idx="13">
                  <c:v>797</c:v>
                </c:pt>
                <c:pt idx="14">
                  <c:v>724</c:v>
                </c:pt>
                <c:pt idx="15">
                  <c:v>698</c:v>
                </c:pt>
                <c:pt idx="16">
                  <c:v>598</c:v>
                </c:pt>
                <c:pt idx="17">
                  <c:v>526</c:v>
                </c:pt>
                <c:pt idx="18">
                  <c:v>523</c:v>
                </c:pt>
                <c:pt idx="19">
                  <c:v>522</c:v>
                </c:pt>
                <c:pt idx="20">
                  <c:v>500</c:v>
                </c:pt>
                <c:pt idx="21">
                  <c:v>494</c:v>
                </c:pt>
                <c:pt idx="22">
                  <c:v>474</c:v>
                </c:pt>
                <c:pt idx="23">
                  <c:v>469</c:v>
                </c:pt>
                <c:pt idx="24">
                  <c:v>386</c:v>
                </c:pt>
                <c:pt idx="25">
                  <c:v>381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axId val="532174072"/>
        <c:axId val="532170544"/>
      </c:barChart>
      <c:catAx>
        <c:axId val="532174072"/>
        <c:scaling>
          <c:orientation val="maxMin"/>
        </c:scaling>
        <c:delete val="0"/>
        <c:axPos val="r"/>
        <c:majorGridlines>
          <c:spPr>
            <a:ln>
              <a:solidFill>
                <a:schemeClr val="bg1">
                  <a:lumMod val="75000"/>
                </a:schemeClr>
              </a:solidFill>
              <a:prstDash val="sysDash"/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532170544"/>
        <c:crosses val="autoZero"/>
        <c:auto val="1"/>
        <c:lblAlgn val="ctr"/>
        <c:lblOffset val="100"/>
        <c:tickLblSkip val="1"/>
        <c:noMultiLvlLbl val="0"/>
      </c:catAx>
      <c:valAx>
        <c:axId val="532170544"/>
        <c:scaling>
          <c:orientation val="maxMin"/>
        </c:scaling>
        <c:delete val="1"/>
        <c:axPos val="t"/>
        <c:numFmt formatCode="_ * #,##0_ ;_ * \-#,##0_ ;_ * &quot;-&quot;??_ ;_ @_ " sourceLinked="1"/>
        <c:majorTickMark val="out"/>
        <c:minorTickMark val="none"/>
        <c:tickLblPos val="nextTo"/>
        <c:crossAx val="532174072"/>
        <c:crossesAt val="1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dPt>
            <c:idx val="0"/>
            <c:bubble3D val="0"/>
            <c:spPr>
              <a:solidFill>
                <a:srgbClr val="92D050"/>
              </a:solidFill>
              <a:ln>
                <a:noFill/>
              </a:ln>
            </c:spPr>
          </c:dPt>
          <c:dPt>
            <c:idx val="1"/>
            <c:bubble3D val="0"/>
            <c:spPr>
              <a:noFill/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占比</c:v>
                </c:pt>
                <c:pt idx="1">
                  <c:v>未占比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dPt>
            <c:idx val="0"/>
            <c:bubble3D val="0"/>
            <c:spPr>
              <a:solidFill>
                <a:srgbClr val="92D050"/>
              </a:solidFill>
              <a:ln>
                <a:noFill/>
              </a:ln>
            </c:spPr>
          </c:dPt>
          <c:dPt>
            <c:idx val="1"/>
            <c:bubble3D val="0"/>
            <c:spPr>
              <a:noFill/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占比</c:v>
                </c:pt>
                <c:pt idx="1">
                  <c:v>未占比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74</c:v>
                </c:pt>
                <c:pt idx="1">
                  <c:v>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数值</c:v>
                </c:pt>
              </c:strCache>
            </c:strRef>
          </c:tx>
          <c:spPr>
            <a:noFill/>
            <a:ln>
              <a:solidFill>
                <a:schemeClr val="bg1"/>
              </a:solidFill>
              <a:prstDash val="dash"/>
            </a:ln>
          </c:spPr>
          <c:dPt>
            <c:idx val="0"/>
            <c:bubble3D val="0"/>
          </c:dPt>
          <c:dPt>
            <c:idx val="1"/>
            <c:bubble3D val="0"/>
            <c:spPr>
              <a:solidFill>
                <a:schemeClr val="bg1"/>
              </a:solidFill>
              <a:ln>
                <a:noFill/>
                <a:prstDash val="dash"/>
              </a:ln>
            </c:spPr>
          </c:dPt>
          <c:cat>
            <c:strRef>
              <c:f>Sheet1!$A$2:$A$3</c:f>
              <c:strCache>
                <c:ptCount val="2"/>
                <c:pt idx="0">
                  <c:v>进口</c:v>
                </c:pt>
                <c:pt idx="1">
                  <c:v>国产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65.599999999999994</c:v>
                </c:pt>
                <c:pt idx="1">
                  <c:v>58.4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数值</c:v>
                </c:pt>
              </c:strCache>
            </c:strRef>
          </c:tx>
          <c:spPr>
            <a:noFill/>
            <a:ln>
              <a:solidFill>
                <a:schemeClr val="bg1"/>
              </a:solidFill>
              <a:prstDash val="dash"/>
            </a:ln>
          </c:spPr>
          <c:dPt>
            <c:idx val="0"/>
            <c:bubble3D val="0"/>
          </c:dPt>
          <c:dPt>
            <c:idx val="1"/>
            <c:bubble3D val="0"/>
            <c:spPr>
              <a:solidFill>
                <a:schemeClr val="bg1"/>
              </a:solidFill>
              <a:ln>
                <a:noFill/>
                <a:prstDash val="dash"/>
              </a:ln>
            </c:spPr>
          </c:dPt>
          <c:cat>
            <c:strRef>
              <c:f>Sheet1!$A$2:$A$3</c:f>
              <c:strCache>
                <c:ptCount val="2"/>
                <c:pt idx="0">
                  <c:v>国产</c:v>
                </c:pt>
                <c:pt idx="1">
                  <c:v>进口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1.92</c:v>
                </c:pt>
                <c:pt idx="1">
                  <c:v>1.58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数值</c:v>
                </c:pt>
              </c:strCache>
            </c:strRef>
          </c:tx>
          <c:spPr>
            <a:noFill/>
            <a:ln>
              <a:solidFill>
                <a:schemeClr val="bg1"/>
              </a:solidFill>
              <a:prstDash val="dash"/>
            </a:ln>
          </c:spPr>
          <c:dPt>
            <c:idx val="0"/>
            <c:bubble3D val="0"/>
          </c:dPt>
          <c:dPt>
            <c:idx val="1"/>
            <c:bubble3D val="0"/>
            <c:spPr>
              <a:solidFill>
                <a:schemeClr val="bg1"/>
              </a:solidFill>
              <a:ln>
                <a:noFill/>
                <a:prstDash val="dash"/>
              </a:ln>
            </c:spPr>
          </c:dPt>
          <c:cat>
            <c:strRef>
              <c:f>Sheet1!$A$2:$A$3</c:f>
              <c:strCache>
                <c:ptCount val="2"/>
                <c:pt idx="0">
                  <c:v>国产</c:v>
                </c:pt>
                <c:pt idx="1">
                  <c:v>进口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47</c:v>
                </c:pt>
                <c:pt idx="1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数值</c:v>
                </c:pt>
              </c:strCache>
            </c:strRef>
          </c:tx>
          <c:spPr>
            <a:noFill/>
            <a:ln>
              <a:solidFill>
                <a:schemeClr val="bg1"/>
              </a:solidFill>
              <a:prstDash val="dash"/>
            </a:ln>
          </c:spPr>
          <c:dPt>
            <c:idx val="0"/>
            <c:bubble3D val="0"/>
          </c:dPt>
          <c:dPt>
            <c:idx val="1"/>
            <c:bubble3D val="0"/>
            <c:spPr>
              <a:solidFill>
                <a:schemeClr val="bg1"/>
              </a:solidFill>
              <a:ln>
                <a:noFill/>
                <a:prstDash val="dash"/>
              </a:ln>
            </c:spPr>
          </c:dPt>
          <c:cat>
            <c:strRef>
              <c:f>Sheet1!$A$2:$A$3</c:f>
              <c:strCache>
                <c:ptCount val="2"/>
                <c:pt idx="0">
                  <c:v>国产</c:v>
                </c:pt>
                <c:pt idx="1">
                  <c:v>进口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1.4</c:v>
                </c:pt>
                <c:pt idx="1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数值</c:v>
                </c:pt>
              </c:strCache>
            </c:strRef>
          </c:tx>
          <c:spPr>
            <a:noFill/>
            <a:ln>
              <a:solidFill>
                <a:schemeClr val="bg1"/>
              </a:solidFill>
              <a:prstDash val="dash"/>
            </a:ln>
          </c:spPr>
          <c:dPt>
            <c:idx val="0"/>
            <c:bubble3D val="0"/>
          </c:dPt>
          <c:dPt>
            <c:idx val="1"/>
            <c:bubble3D val="0"/>
            <c:spPr>
              <a:solidFill>
                <a:schemeClr val="bg1"/>
              </a:solidFill>
              <a:ln>
                <a:noFill/>
                <a:prstDash val="dash"/>
              </a:ln>
            </c:spPr>
          </c:dPt>
          <c:cat>
            <c:strRef>
              <c:f>Sheet1!$A$2:$A$3</c:f>
              <c:strCache>
                <c:ptCount val="2"/>
                <c:pt idx="0">
                  <c:v>国产</c:v>
                </c:pt>
                <c:pt idx="1">
                  <c:v>进口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19</c:v>
                </c:pt>
                <c:pt idx="1">
                  <c:v>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数值</c:v>
                </c:pt>
              </c:strCache>
            </c:strRef>
          </c:tx>
          <c:spPr>
            <a:noFill/>
            <a:ln>
              <a:solidFill>
                <a:schemeClr val="bg1"/>
              </a:solidFill>
              <a:prstDash val="dash"/>
            </a:ln>
          </c:spPr>
          <c:dPt>
            <c:idx val="0"/>
            <c:bubble3D val="0"/>
          </c:dPt>
          <c:dPt>
            <c:idx val="1"/>
            <c:bubble3D val="0"/>
            <c:spPr>
              <a:solidFill>
                <a:schemeClr val="bg1"/>
              </a:solidFill>
              <a:ln>
                <a:noFill/>
                <a:prstDash val="dash"/>
              </a:ln>
            </c:spPr>
          </c:dPt>
          <c:cat>
            <c:strRef>
              <c:f>Sheet1!$A$2:$A$3</c:f>
              <c:strCache>
                <c:ptCount val="2"/>
                <c:pt idx="0">
                  <c:v>国产</c:v>
                </c:pt>
                <c:pt idx="1">
                  <c:v>进口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0.5</c:v>
                </c:pt>
                <c:pt idx="1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dPt>
            <c:idx val="0"/>
            <c:bubble3D val="0"/>
            <c:spPr>
              <a:solidFill>
                <a:srgbClr val="92D050"/>
              </a:solidFill>
              <a:ln>
                <a:noFill/>
              </a:ln>
            </c:spPr>
          </c:dPt>
          <c:dPt>
            <c:idx val="1"/>
            <c:bubble3D val="0"/>
            <c:spPr>
              <a:noFill/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占比</c:v>
                </c:pt>
                <c:pt idx="1">
                  <c:v>未占比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99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dPt>
            <c:idx val="0"/>
            <c:bubble3D val="0"/>
            <c:spPr>
              <a:solidFill>
                <a:srgbClr val="92D050"/>
              </a:solidFill>
              <a:ln>
                <a:noFill/>
              </a:ln>
            </c:spPr>
          </c:dPt>
          <c:dPt>
            <c:idx val="1"/>
            <c:bubble3D val="0"/>
            <c:spPr>
              <a:noFill/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占比</c:v>
                </c:pt>
                <c:pt idx="1">
                  <c:v>未占比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41</c:v>
                </c:pt>
                <c:pt idx="1">
                  <c:v>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dPt>
            <c:idx val="0"/>
            <c:bubble3D val="0"/>
            <c:spPr>
              <a:solidFill>
                <a:srgbClr val="92D050"/>
              </a:solidFill>
              <a:ln>
                <a:noFill/>
              </a:ln>
            </c:spPr>
          </c:dPt>
          <c:dPt>
            <c:idx val="1"/>
            <c:bubble3D val="0"/>
            <c:spPr>
              <a:noFill/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占比</c:v>
                </c:pt>
                <c:pt idx="1">
                  <c:v>未占比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99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dPt>
            <c:idx val="0"/>
            <c:bubble3D val="0"/>
            <c:spPr>
              <a:solidFill>
                <a:srgbClr val="92D050"/>
              </a:solidFill>
              <a:ln>
                <a:noFill/>
              </a:ln>
            </c:spPr>
          </c:dPt>
          <c:dPt>
            <c:idx val="1"/>
            <c:bubble3D val="0"/>
            <c:spPr>
              <a:noFill/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占比</c:v>
                </c:pt>
                <c:pt idx="1">
                  <c:v>未占比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86</c:v>
                </c:pt>
                <c:pt idx="1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dPt>
            <c:idx val="0"/>
            <c:bubble3D val="0"/>
            <c:spPr>
              <a:solidFill>
                <a:srgbClr val="92D050"/>
              </a:solidFill>
              <a:ln>
                <a:noFill/>
              </a:ln>
            </c:spPr>
          </c:dPt>
          <c:dPt>
            <c:idx val="1"/>
            <c:bubble3D val="0"/>
            <c:spPr>
              <a:noFill/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占比</c:v>
                </c:pt>
                <c:pt idx="1">
                  <c:v>未占比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74</c:v>
                </c:pt>
                <c:pt idx="1">
                  <c:v>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dPt>
            <c:idx val="0"/>
            <c:bubble3D val="0"/>
            <c:spPr>
              <a:solidFill>
                <a:srgbClr val="92D050"/>
              </a:solidFill>
              <a:ln>
                <a:noFill/>
              </a:ln>
            </c:spPr>
          </c:dPt>
          <c:dPt>
            <c:idx val="1"/>
            <c:bubble3D val="0"/>
            <c:spPr>
              <a:noFill/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占比</c:v>
                </c:pt>
                <c:pt idx="1">
                  <c:v>未占比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dPt>
            <c:idx val="0"/>
            <c:bubble3D val="0"/>
            <c:spPr>
              <a:solidFill>
                <a:srgbClr val="92D050"/>
              </a:solidFill>
              <a:ln>
                <a:noFill/>
              </a:ln>
            </c:spPr>
          </c:dPt>
          <c:dPt>
            <c:idx val="1"/>
            <c:bubble3D val="0"/>
            <c:spPr>
              <a:noFill/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占比</c:v>
                </c:pt>
                <c:pt idx="1">
                  <c:v>未占比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84</c:v>
                </c:pt>
                <c:pt idx="1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318317749230632"/>
          <c:y val="3.808656977281933E-2"/>
          <c:w val="0.76813845896661737"/>
          <c:h val="0.9238268604543613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票房</c:v>
                </c:pt>
              </c:strCache>
            </c:strRef>
          </c:tx>
          <c:spPr>
            <a:solidFill>
              <a:schemeClr val="bg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>
                    <a:solidFill>
                      <a:schemeClr val="bg1"/>
                    </a:solidFill>
                    <a:latin typeface="HelveticaNeueLT Pro 76 BdIt" pitchFamily="34" charset="0"/>
                    <a:ea typeface="Arial Unicode MS" pitchFamily="34" charset="-122"/>
                    <a:cs typeface="Arial Unicode MS" pitchFamily="34" charset="-122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Sheet1!$A$2:$A$27</c:f>
              <c:strCache>
                <c:ptCount val="26"/>
                <c:pt idx="0">
                  <c:v>广东</c:v>
                </c:pt>
                <c:pt idx="1">
                  <c:v>北京</c:v>
                </c:pt>
                <c:pt idx="2">
                  <c:v>江苏</c:v>
                </c:pt>
                <c:pt idx="3">
                  <c:v>上海</c:v>
                </c:pt>
                <c:pt idx="4">
                  <c:v>浙江</c:v>
                </c:pt>
                <c:pt idx="5">
                  <c:v>四川</c:v>
                </c:pt>
                <c:pt idx="6">
                  <c:v>湖北</c:v>
                </c:pt>
                <c:pt idx="7">
                  <c:v>辽宁</c:v>
                </c:pt>
                <c:pt idx="8">
                  <c:v>重庆</c:v>
                </c:pt>
                <c:pt idx="9">
                  <c:v>山东</c:v>
                </c:pt>
                <c:pt idx="10">
                  <c:v>福建</c:v>
                </c:pt>
                <c:pt idx="11">
                  <c:v>河南</c:v>
                </c:pt>
                <c:pt idx="12">
                  <c:v>陕西</c:v>
                </c:pt>
                <c:pt idx="13">
                  <c:v>湖南</c:v>
                </c:pt>
                <c:pt idx="14">
                  <c:v>天津</c:v>
                </c:pt>
                <c:pt idx="15">
                  <c:v>安徽</c:v>
                </c:pt>
                <c:pt idx="16">
                  <c:v>黑龙江</c:v>
                </c:pt>
                <c:pt idx="17">
                  <c:v>云南</c:v>
                </c:pt>
                <c:pt idx="18">
                  <c:v>吉林</c:v>
                </c:pt>
                <c:pt idx="19">
                  <c:v>广西</c:v>
                </c:pt>
                <c:pt idx="20">
                  <c:v>江西</c:v>
                </c:pt>
                <c:pt idx="21">
                  <c:v>河北</c:v>
                </c:pt>
                <c:pt idx="22">
                  <c:v>山西</c:v>
                </c:pt>
                <c:pt idx="23">
                  <c:v>内蒙古</c:v>
                </c:pt>
                <c:pt idx="24">
                  <c:v>新疆</c:v>
                </c:pt>
                <c:pt idx="25">
                  <c:v>贵州</c:v>
                </c:pt>
              </c:strCache>
            </c:strRef>
          </c:cat>
          <c:val>
            <c:numRef>
              <c:f>Sheet1!$B$2:$B$27</c:f>
              <c:numCache>
                <c:formatCode>_ * #,##0_ ;_ * \-#,##0_ ;_ * "-"??_ ;_ @_ </c:formatCode>
                <c:ptCount val="26"/>
                <c:pt idx="0">
                  <c:v>182063</c:v>
                </c:pt>
                <c:pt idx="1">
                  <c:v>133610</c:v>
                </c:pt>
                <c:pt idx="2">
                  <c:v>108278</c:v>
                </c:pt>
                <c:pt idx="3">
                  <c:v>107613</c:v>
                </c:pt>
                <c:pt idx="4">
                  <c:v>98587</c:v>
                </c:pt>
                <c:pt idx="5">
                  <c:v>65891</c:v>
                </c:pt>
                <c:pt idx="6">
                  <c:v>57868</c:v>
                </c:pt>
                <c:pt idx="7">
                  <c:v>49552</c:v>
                </c:pt>
                <c:pt idx="8">
                  <c:v>41533</c:v>
                </c:pt>
                <c:pt idx="9">
                  <c:v>38409</c:v>
                </c:pt>
                <c:pt idx="10">
                  <c:v>35534</c:v>
                </c:pt>
                <c:pt idx="11">
                  <c:v>34041</c:v>
                </c:pt>
                <c:pt idx="12">
                  <c:v>30228</c:v>
                </c:pt>
                <c:pt idx="13">
                  <c:v>28049</c:v>
                </c:pt>
                <c:pt idx="14">
                  <c:v>23614</c:v>
                </c:pt>
                <c:pt idx="15">
                  <c:v>22449</c:v>
                </c:pt>
                <c:pt idx="16">
                  <c:v>19837</c:v>
                </c:pt>
                <c:pt idx="17">
                  <c:v>18742</c:v>
                </c:pt>
                <c:pt idx="18">
                  <c:v>18617</c:v>
                </c:pt>
                <c:pt idx="19">
                  <c:v>17901</c:v>
                </c:pt>
                <c:pt idx="20">
                  <c:v>16460</c:v>
                </c:pt>
                <c:pt idx="21">
                  <c:v>16119</c:v>
                </c:pt>
                <c:pt idx="22">
                  <c:v>14372</c:v>
                </c:pt>
                <c:pt idx="23">
                  <c:v>13577</c:v>
                </c:pt>
                <c:pt idx="24">
                  <c:v>12910</c:v>
                </c:pt>
                <c:pt idx="25">
                  <c:v>11913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axId val="532172504"/>
        <c:axId val="532148200"/>
      </c:barChart>
      <c:catAx>
        <c:axId val="532172504"/>
        <c:scaling>
          <c:orientation val="maxMin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  <a:prstDash val="sysDash"/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532148200"/>
        <c:crosses val="autoZero"/>
        <c:auto val="1"/>
        <c:lblAlgn val="ctr"/>
        <c:lblOffset val="100"/>
        <c:tickLblSkip val="1"/>
        <c:noMultiLvlLbl val="0"/>
      </c:catAx>
      <c:valAx>
        <c:axId val="532148200"/>
        <c:scaling>
          <c:orientation val="minMax"/>
        </c:scaling>
        <c:delete val="1"/>
        <c:axPos val="t"/>
        <c:numFmt formatCode="_ * #,##0_ ;_ * \-#,##0_ ;_ * &quot;-&quot;??_ ;_ @_ " sourceLinked="1"/>
        <c:majorTickMark val="out"/>
        <c:minorTickMark val="none"/>
        <c:tickLblPos val="nextTo"/>
        <c:crossAx val="532172504"/>
        <c:crossesAt val="1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fld id="{F85251C3-0093-4D9D-A8B3-2112ADF971BD}" type="datetime1">
              <a:rPr lang="zh-CN" altLang="en-US"/>
              <a:pPr/>
              <a:t>2014/12/22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22313" y="685800"/>
            <a:ext cx="54133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zh-CN" altLang="en-US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fld id="{54405A81-6534-45A8-96BE-534DA1F5CBF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74465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dirty="0" smtClean="0">
              <a:ea typeface="宋体" pitchFamily="2" charset="-122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CDD6E0-2785-404E-B998-759412AC856E}" type="slidenum">
              <a:rPr lang="en-US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4308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dirty="0" smtClean="0">
              <a:ea typeface="宋体" pitchFamily="2" charset="-122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CDD6E0-2785-404E-B998-759412AC856E}" type="slidenum">
              <a:rPr lang="en-US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2067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dirty="0" smtClean="0">
              <a:ea typeface="宋体" pitchFamily="2" charset="-122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CDD6E0-2785-404E-B998-759412AC856E}" type="slidenum">
              <a:rPr lang="en-US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3767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dirty="0" smtClean="0">
              <a:ea typeface="宋体" pitchFamily="2" charset="-122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CDD6E0-2785-404E-B998-759412AC856E}" type="slidenum">
              <a:rPr lang="en-US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0822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dirty="0" smtClean="0">
              <a:ea typeface="宋体" pitchFamily="2" charset="-122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CDD6E0-2785-404E-B998-759412AC856E}" type="slidenum">
              <a:rPr lang="en-US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8731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dirty="0" smtClean="0">
              <a:ea typeface="宋体" pitchFamily="2" charset="-122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CDD6E0-2785-404E-B998-759412AC856E}" type="slidenum">
              <a:rPr lang="en-US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9644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dirty="0" smtClean="0">
              <a:ea typeface="宋体" pitchFamily="2" charset="-122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CDD6E0-2785-404E-B998-759412AC856E}" type="slidenum">
              <a:rPr lang="en-US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0761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dirty="0" smtClean="0">
              <a:ea typeface="宋体" pitchFamily="2" charset="-122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CDD6E0-2785-404E-B998-759412AC856E}" type="slidenum">
              <a:rPr lang="en-US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9478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dirty="0" smtClean="0">
              <a:ea typeface="宋体" pitchFamily="2" charset="-122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CDD6E0-2785-404E-B998-759412AC856E}" type="slidenum">
              <a:rPr lang="en-US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4703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dirty="0" smtClean="0">
              <a:ea typeface="宋体" pitchFamily="2" charset="-122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CDD6E0-2785-404E-B998-759412AC856E}" type="slidenum">
              <a:rPr lang="en-US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464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dirty="0" smtClean="0">
              <a:ea typeface="宋体" pitchFamily="2" charset="-122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CDD6E0-2785-404E-B998-759412AC856E}" type="slidenum">
              <a:rPr lang="en-US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51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dirty="0" smtClean="0">
              <a:ea typeface="宋体" pitchFamily="2" charset="-122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CDD6E0-2785-404E-B998-759412AC856E}" type="slidenum">
              <a:rPr lang="en-US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6320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dirty="0" smtClean="0">
              <a:ea typeface="宋体" pitchFamily="2" charset="-122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CDD6E0-2785-404E-B998-759412AC856E}" type="slidenum">
              <a:rPr lang="en-US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481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dirty="0" smtClean="0">
              <a:ea typeface="宋体" pitchFamily="2" charset="-122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CDD6E0-2785-404E-B998-759412AC856E}" type="slidenum">
              <a:rPr lang="en-US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9047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dirty="0" smtClean="0">
              <a:ea typeface="宋体" pitchFamily="2" charset="-122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CDD6E0-2785-404E-B998-759412AC856E}" type="slidenum">
              <a:rPr lang="en-US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330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dirty="0" smtClean="0">
              <a:ea typeface="宋体" pitchFamily="2" charset="-122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CDD6E0-2785-404E-B998-759412AC856E}" type="slidenum">
              <a:rPr lang="en-US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752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dirty="0" smtClean="0">
              <a:ea typeface="宋体" pitchFamily="2" charset="-122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CDD6E0-2785-404E-B998-759412AC856E}" type="slidenum">
              <a:rPr lang="en-US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920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dirty="0" smtClean="0">
              <a:ea typeface="宋体" pitchFamily="2" charset="-122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CDD6E0-2785-404E-B998-759412AC856E}" type="slidenum">
              <a:rPr lang="en-US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7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288107" y="332779"/>
            <a:ext cx="7940859" cy="855242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标题 2"/>
          <p:cNvSpPr txBox="1">
            <a:spLocks/>
          </p:cNvSpPr>
          <p:nvPr userDrawn="1"/>
        </p:nvSpPr>
        <p:spPr>
          <a:xfrm>
            <a:off x="2687838" y="179909"/>
            <a:ext cx="7924325" cy="648072"/>
          </a:xfrm>
          <a:prstGeom prst="rect">
            <a:avLst/>
          </a:prstGeom>
        </p:spPr>
        <p:txBody>
          <a:bodyPr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3200" kern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661" y="-51194"/>
            <a:ext cx="10796689" cy="705027"/>
          </a:xfrm>
          <a:prstGeom prst="rect">
            <a:avLst/>
          </a:prstGeom>
          <a:solidFill>
            <a:srgbClr val="9B74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114"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 sz="1795">
              <a:solidFill>
                <a:prstClr val="white"/>
              </a:solidFill>
            </a:endParaRPr>
          </a:p>
        </p:txBody>
      </p:sp>
      <p:sp>
        <p:nvSpPr>
          <p:cNvPr id="6" name="椭圆 5"/>
          <p:cNvSpPr/>
          <p:nvPr userDrawn="1"/>
        </p:nvSpPr>
        <p:spPr>
          <a:xfrm>
            <a:off x="1057042" y="584030"/>
            <a:ext cx="552886" cy="466808"/>
          </a:xfrm>
          <a:prstGeom prst="ellipse">
            <a:avLst/>
          </a:prstGeom>
          <a:solidFill>
            <a:srgbClr val="D1B48C"/>
          </a:solidFill>
          <a:ln>
            <a:solidFill>
              <a:schemeClr val="bg1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114"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 sz="1795">
              <a:solidFill>
                <a:prstClr val="white"/>
              </a:solidFill>
            </a:endParaRPr>
          </a:p>
        </p:txBody>
      </p:sp>
      <p:sp>
        <p:nvSpPr>
          <p:cNvPr id="7" name="椭圆 6"/>
          <p:cNvSpPr/>
          <p:nvPr userDrawn="1"/>
        </p:nvSpPr>
        <p:spPr>
          <a:xfrm>
            <a:off x="4661" y="26273"/>
            <a:ext cx="1275750" cy="1077250"/>
          </a:xfrm>
          <a:prstGeom prst="ellipse">
            <a:avLst/>
          </a:prstGeom>
          <a:blipFill dpi="0" rotWithShape="1">
            <a:blip r:embed="rId2"/>
            <a:srcRect/>
            <a:tile tx="-177800" ty="-158750" sx="100000" sy="100000" flip="none" algn="tl"/>
          </a:blip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114"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 sz="1795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102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68" y="272355"/>
            <a:ext cx="3553570" cy="1159091"/>
          </a:xfrm>
        </p:spPr>
        <p:txBody>
          <a:bodyPr anchor="b"/>
          <a:lstStyle>
            <a:lvl1pPr algn="l">
              <a:defRPr sz="199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23028" y="272355"/>
            <a:ext cx="6038255" cy="5838210"/>
          </a:xfrm>
        </p:spPr>
        <p:txBody>
          <a:bodyPr/>
          <a:lstStyle>
            <a:lvl1pPr>
              <a:defRPr sz="3192"/>
            </a:lvl1pPr>
            <a:lvl2pPr>
              <a:defRPr sz="2793"/>
            </a:lvl2pPr>
            <a:lvl3pPr>
              <a:defRPr sz="2394"/>
            </a:lvl3pPr>
            <a:lvl4pPr>
              <a:defRPr sz="1995"/>
            </a:lvl4pPr>
            <a:lvl5pPr>
              <a:defRPr sz="1995"/>
            </a:lvl5pPr>
            <a:lvl6pPr>
              <a:defRPr sz="1995"/>
            </a:lvl6pPr>
            <a:lvl7pPr>
              <a:defRPr sz="1995"/>
            </a:lvl7pPr>
            <a:lvl8pPr>
              <a:defRPr sz="1995"/>
            </a:lvl8pPr>
            <a:lvl9pPr>
              <a:defRPr sz="199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40068" y="1431446"/>
            <a:ext cx="3553570" cy="4679119"/>
          </a:xfrm>
        </p:spPr>
        <p:txBody>
          <a:bodyPr/>
          <a:lstStyle>
            <a:lvl1pPr marL="0" indent="0">
              <a:buNone/>
              <a:defRPr sz="1397"/>
            </a:lvl1pPr>
            <a:lvl2pPr marL="456057" indent="0">
              <a:buNone/>
              <a:defRPr sz="1197"/>
            </a:lvl2pPr>
            <a:lvl3pPr marL="912114" indent="0">
              <a:buNone/>
              <a:defRPr sz="998"/>
            </a:lvl3pPr>
            <a:lvl4pPr marL="1368171" indent="0">
              <a:buNone/>
              <a:defRPr sz="898"/>
            </a:lvl4pPr>
            <a:lvl5pPr marL="1824228" indent="0">
              <a:buNone/>
              <a:defRPr sz="898"/>
            </a:lvl5pPr>
            <a:lvl6pPr marL="2280285" indent="0">
              <a:buNone/>
              <a:defRPr sz="898"/>
            </a:lvl6pPr>
            <a:lvl7pPr marL="2736342" indent="0">
              <a:buNone/>
              <a:defRPr sz="898"/>
            </a:lvl7pPr>
            <a:lvl8pPr marL="3192399" indent="0">
              <a:buNone/>
              <a:defRPr sz="898"/>
            </a:lvl8pPr>
            <a:lvl9pPr marL="3648456" indent="0">
              <a:buNone/>
              <a:defRPr sz="898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388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17140" y="4788377"/>
            <a:ext cx="6480810" cy="565295"/>
          </a:xfrm>
        </p:spPr>
        <p:txBody>
          <a:bodyPr anchor="b"/>
          <a:lstStyle>
            <a:lvl1pPr algn="l">
              <a:defRPr sz="199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117140" y="611215"/>
            <a:ext cx="6480810" cy="4104323"/>
          </a:xfrm>
        </p:spPr>
        <p:txBody>
          <a:bodyPr/>
          <a:lstStyle>
            <a:lvl1pPr marL="0" indent="0">
              <a:buNone/>
              <a:defRPr sz="3192"/>
            </a:lvl1pPr>
            <a:lvl2pPr marL="456057" indent="0">
              <a:buNone/>
              <a:defRPr sz="2793"/>
            </a:lvl2pPr>
            <a:lvl3pPr marL="912114" indent="0">
              <a:buNone/>
              <a:defRPr sz="2394"/>
            </a:lvl3pPr>
            <a:lvl4pPr marL="1368171" indent="0">
              <a:buNone/>
              <a:defRPr sz="1995"/>
            </a:lvl4pPr>
            <a:lvl5pPr marL="1824228" indent="0">
              <a:buNone/>
              <a:defRPr sz="1995"/>
            </a:lvl5pPr>
            <a:lvl6pPr marL="2280285" indent="0">
              <a:buNone/>
              <a:defRPr sz="1995"/>
            </a:lvl6pPr>
            <a:lvl7pPr marL="2736342" indent="0">
              <a:buNone/>
              <a:defRPr sz="1995"/>
            </a:lvl7pPr>
            <a:lvl8pPr marL="3192399" indent="0">
              <a:buNone/>
              <a:defRPr sz="1995"/>
            </a:lvl8pPr>
            <a:lvl9pPr marL="3648456" indent="0">
              <a:buNone/>
              <a:defRPr sz="199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117140" y="5353671"/>
            <a:ext cx="6480810" cy="802813"/>
          </a:xfrm>
        </p:spPr>
        <p:txBody>
          <a:bodyPr/>
          <a:lstStyle>
            <a:lvl1pPr marL="0" indent="0">
              <a:buNone/>
              <a:defRPr sz="1397"/>
            </a:lvl1pPr>
            <a:lvl2pPr marL="456057" indent="0">
              <a:buNone/>
              <a:defRPr sz="1197"/>
            </a:lvl2pPr>
            <a:lvl3pPr marL="912114" indent="0">
              <a:buNone/>
              <a:defRPr sz="998"/>
            </a:lvl3pPr>
            <a:lvl4pPr marL="1368171" indent="0">
              <a:buNone/>
              <a:defRPr sz="898"/>
            </a:lvl4pPr>
            <a:lvl5pPr marL="1824228" indent="0">
              <a:buNone/>
              <a:defRPr sz="898"/>
            </a:lvl5pPr>
            <a:lvl6pPr marL="2280285" indent="0">
              <a:buNone/>
              <a:defRPr sz="898"/>
            </a:lvl6pPr>
            <a:lvl7pPr marL="2736342" indent="0">
              <a:buNone/>
              <a:defRPr sz="898"/>
            </a:lvl7pPr>
            <a:lvl8pPr marL="3192399" indent="0">
              <a:buNone/>
              <a:defRPr sz="898"/>
            </a:lvl8pPr>
            <a:lvl9pPr marL="3648456" indent="0">
              <a:buNone/>
              <a:defRPr sz="898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617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063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830979" y="273939"/>
            <a:ext cx="2430304" cy="583662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40067" y="273939"/>
            <a:ext cx="7110889" cy="583662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021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10101" y="2674068"/>
            <a:ext cx="9181148" cy="1466281"/>
          </a:xfrm>
          <a:prstGeom prst="rect">
            <a:avLst/>
          </a:prstGeom>
        </p:spPr>
        <p:txBody>
          <a:bodyPr lIns="108558" tIns="54279" rIns="108558" bIns="54279" anchor="ctr">
            <a:normAutofit/>
          </a:bodyPr>
          <a:lstStyle>
            <a:lvl1pPr algn="ctr">
              <a:defRPr sz="44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10101" y="2125001"/>
            <a:ext cx="9181148" cy="146628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20203" y="3876305"/>
            <a:ext cx="7560945" cy="174813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4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0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6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2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8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072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68" y="978231"/>
            <a:ext cx="9721215" cy="1140090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0"/>
            <a:ext cx="10801350" cy="61910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114"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 sz="1795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172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233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3232" y="4395679"/>
            <a:ext cx="9181148" cy="1358607"/>
          </a:xfrm>
        </p:spPr>
        <p:txBody>
          <a:bodyPr anchor="t"/>
          <a:lstStyle>
            <a:lvl1pPr algn="l">
              <a:defRPr sz="399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3232" y="2899312"/>
            <a:ext cx="9181148" cy="1496367"/>
          </a:xfrm>
        </p:spPr>
        <p:txBody>
          <a:bodyPr anchor="b"/>
          <a:lstStyle>
            <a:lvl1pPr marL="0" indent="0">
              <a:buNone/>
              <a:defRPr sz="1995">
                <a:solidFill>
                  <a:schemeClr val="tx1">
                    <a:tint val="75000"/>
                  </a:schemeClr>
                </a:solidFill>
              </a:defRPr>
            </a:lvl1pPr>
            <a:lvl2pPr marL="456057" indent="0">
              <a:buNone/>
              <a:defRPr sz="1795">
                <a:solidFill>
                  <a:schemeClr val="tx1">
                    <a:tint val="75000"/>
                  </a:schemeClr>
                </a:solidFill>
              </a:defRPr>
            </a:lvl2pPr>
            <a:lvl3pPr marL="912114" indent="0">
              <a:buNone/>
              <a:defRPr sz="1596">
                <a:solidFill>
                  <a:schemeClr val="tx1">
                    <a:tint val="75000"/>
                  </a:schemeClr>
                </a:solidFill>
              </a:defRPr>
            </a:lvl3pPr>
            <a:lvl4pPr marL="1368171" indent="0">
              <a:buNone/>
              <a:defRPr sz="1397">
                <a:solidFill>
                  <a:schemeClr val="tx1">
                    <a:tint val="75000"/>
                  </a:schemeClr>
                </a:solidFill>
              </a:defRPr>
            </a:lvl4pPr>
            <a:lvl5pPr marL="1824228" indent="0">
              <a:buNone/>
              <a:defRPr sz="1397">
                <a:solidFill>
                  <a:schemeClr val="tx1">
                    <a:tint val="75000"/>
                  </a:schemeClr>
                </a:solidFill>
              </a:defRPr>
            </a:lvl5pPr>
            <a:lvl6pPr marL="2280285" indent="0">
              <a:buNone/>
              <a:defRPr sz="1397">
                <a:solidFill>
                  <a:schemeClr val="tx1">
                    <a:tint val="75000"/>
                  </a:schemeClr>
                </a:solidFill>
              </a:defRPr>
            </a:lvl6pPr>
            <a:lvl7pPr marL="2736342" indent="0">
              <a:buNone/>
              <a:defRPr sz="1397">
                <a:solidFill>
                  <a:schemeClr val="tx1">
                    <a:tint val="75000"/>
                  </a:schemeClr>
                </a:solidFill>
              </a:defRPr>
            </a:lvl7pPr>
            <a:lvl8pPr marL="3192399" indent="0">
              <a:buNone/>
              <a:defRPr sz="1397">
                <a:solidFill>
                  <a:schemeClr val="tx1">
                    <a:tint val="75000"/>
                  </a:schemeClr>
                </a:solidFill>
              </a:defRPr>
            </a:lvl8pPr>
            <a:lvl9pPr marL="3648456" indent="0">
              <a:buNone/>
              <a:defRPr sz="13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09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40068" y="1596126"/>
            <a:ext cx="4770596" cy="4514439"/>
          </a:xfrm>
        </p:spPr>
        <p:txBody>
          <a:bodyPr/>
          <a:lstStyle>
            <a:lvl1pPr>
              <a:defRPr sz="2793"/>
            </a:lvl1pPr>
            <a:lvl2pPr>
              <a:defRPr sz="2394"/>
            </a:lvl2pPr>
            <a:lvl3pPr>
              <a:defRPr sz="1995"/>
            </a:lvl3pPr>
            <a:lvl4pPr>
              <a:defRPr sz="1795"/>
            </a:lvl4pPr>
            <a:lvl5pPr>
              <a:defRPr sz="1795"/>
            </a:lvl5pPr>
            <a:lvl6pPr>
              <a:defRPr sz="1795"/>
            </a:lvl6pPr>
            <a:lvl7pPr>
              <a:defRPr sz="1795"/>
            </a:lvl7pPr>
            <a:lvl8pPr>
              <a:defRPr sz="1795"/>
            </a:lvl8pPr>
            <a:lvl9pPr>
              <a:defRPr sz="179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490686" y="1596126"/>
            <a:ext cx="4770596" cy="4514439"/>
          </a:xfrm>
        </p:spPr>
        <p:txBody>
          <a:bodyPr/>
          <a:lstStyle>
            <a:lvl1pPr>
              <a:defRPr sz="2793"/>
            </a:lvl1pPr>
            <a:lvl2pPr>
              <a:defRPr sz="2394"/>
            </a:lvl2pPr>
            <a:lvl3pPr>
              <a:defRPr sz="1995"/>
            </a:lvl3pPr>
            <a:lvl4pPr>
              <a:defRPr sz="1795"/>
            </a:lvl4pPr>
            <a:lvl5pPr>
              <a:defRPr sz="1795"/>
            </a:lvl5pPr>
            <a:lvl6pPr>
              <a:defRPr sz="1795"/>
            </a:lvl6pPr>
            <a:lvl7pPr>
              <a:defRPr sz="1795"/>
            </a:lvl7pPr>
            <a:lvl8pPr>
              <a:defRPr sz="1795"/>
            </a:lvl8pPr>
            <a:lvl9pPr>
              <a:defRPr sz="179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833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0068" y="1531204"/>
            <a:ext cx="4772472" cy="638133"/>
          </a:xfrm>
        </p:spPr>
        <p:txBody>
          <a:bodyPr anchor="b"/>
          <a:lstStyle>
            <a:lvl1pPr marL="0" indent="0">
              <a:buNone/>
              <a:defRPr sz="2394" b="1"/>
            </a:lvl1pPr>
            <a:lvl2pPr marL="456057" indent="0">
              <a:buNone/>
              <a:defRPr sz="1995" b="1"/>
            </a:lvl2pPr>
            <a:lvl3pPr marL="912114" indent="0">
              <a:buNone/>
              <a:defRPr sz="1795" b="1"/>
            </a:lvl3pPr>
            <a:lvl4pPr marL="1368171" indent="0">
              <a:buNone/>
              <a:defRPr sz="1596" b="1"/>
            </a:lvl4pPr>
            <a:lvl5pPr marL="1824228" indent="0">
              <a:buNone/>
              <a:defRPr sz="1596" b="1"/>
            </a:lvl5pPr>
            <a:lvl6pPr marL="2280285" indent="0">
              <a:buNone/>
              <a:defRPr sz="1596" b="1"/>
            </a:lvl6pPr>
            <a:lvl7pPr marL="2736342" indent="0">
              <a:buNone/>
              <a:defRPr sz="1596" b="1"/>
            </a:lvl7pPr>
            <a:lvl8pPr marL="3192399" indent="0">
              <a:buNone/>
              <a:defRPr sz="1596" b="1"/>
            </a:lvl8pPr>
            <a:lvl9pPr marL="3648456" indent="0">
              <a:buNone/>
              <a:defRPr sz="159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40068" y="2169337"/>
            <a:ext cx="4772472" cy="3941227"/>
          </a:xfrm>
        </p:spPr>
        <p:txBody>
          <a:bodyPr/>
          <a:lstStyle>
            <a:lvl1pPr>
              <a:defRPr sz="2394"/>
            </a:lvl1pPr>
            <a:lvl2pPr>
              <a:defRPr sz="1995"/>
            </a:lvl2pPr>
            <a:lvl3pPr>
              <a:defRPr sz="1795"/>
            </a:lvl3pPr>
            <a:lvl4pPr>
              <a:defRPr sz="1596"/>
            </a:lvl4pPr>
            <a:lvl5pPr>
              <a:defRPr sz="1596"/>
            </a:lvl5pPr>
            <a:lvl6pPr>
              <a:defRPr sz="1596"/>
            </a:lvl6pPr>
            <a:lvl7pPr>
              <a:defRPr sz="1596"/>
            </a:lvl7pPr>
            <a:lvl8pPr>
              <a:defRPr sz="1596"/>
            </a:lvl8pPr>
            <a:lvl9pPr>
              <a:defRPr sz="1596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486936" y="1531204"/>
            <a:ext cx="4774347" cy="638133"/>
          </a:xfrm>
        </p:spPr>
        <p:txBody>
          <a:bodyPr anchor="b"/>
          <a:lstStyle>
            <a:lvl1pPr marL="0" indent="0">
              <a:buNone/>
              <a:defRPr sz="2394" b="1"/>
            </a:lvl1pPr>
            <a:lvl2pPr marL="456057" indent="0">
              <a:buNone/>
              <a:defRPr sz="1995" b="1"/>
            </a:lvl2pPr>
            <a:lvl3pPr marL="912114" indent="0">
              <a:buNone/>
              <a:defRPr sz="1795" b="1"/>
            </a:lvl3pPr>
            <a:lvl4pPr marL="1368171" indent="0">
              <a:buNone/>
              <a:defRPr sz="1596" b="1"/>
            </a:lvl4pPr>
            <a:lvl5pPr marL="1824228" indent="0">
              <a:buNone/>
              <a:defRPr sz="1596" b="1"/>
            </a:lvl5pPr>
            <a:lvl6pPr marL="2280285" indent="0">
              <a:buNone/>
              <a:defRPr sz="1596" b="1"/>
            </a:lvl6pPr>
            <a:lvl7pPr marL="2736342" indent="0">
              <a:buNone/>
              <a:defRPr sz="1596" b="1"/>
            </a:lvl7pPr>
            <a:lvl8pPr marL="3192399" indent="0">
              <a:buNone/>
              <a:defRPr sz="1596" b="1"/>
            </a:lvl8pPr>
            <a:lvl9pPr marL="3648456" indent="0">
              <a:buNone/>
              <a:defRPr sz="159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486936" y="2169337"/>
            <a:ext cx="4774347" cy="3941227"/>
          </a:xfrm>
        </p:spPr>
        <p:txBody>
          <a:bodyPr/>
          <a:lstStyle>
            <a:lvl1pPr>
              <a:defRPr sz="2394"/>
            </a:lvl1pPr>
            <a:lvl2pPr>
              <a:defRPr sz="1995"/>
            </a:lvl2pPr>
            <a:lvl3pPr>
              <a:defRPr sz="1795"/>
            </a:lvl3pPr>
            <a:lvl4pPr>
              <a:defRPr sz="1596"/>
            </a:lvl4pPr>
            <a:lvl5pPr>
              <a:defRPr sz="1596"/>
            </a:lvl5pPr>
            <a:lvl6pPr>
              <a:defRPr sz="1596"/>
            </a:lvl6pPr>
            <a:lvl7pPr>
              <a:defRPr sz="1596"/>
            </a:lvl7pPr>
            <a:lvl8pPr>
              <a:defRPr sz="1596"/>
            </a:lvl8pPr>
            <a:lvl9pPr>
              <a:defRPr sz="1596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378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49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1" r:id="rId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1104900" rtl="0" fontAlgn="base">
        <a:spcBef>
          <a:spcPct val="0"/>
        </a:spcBef>
        <a:spcAft>
          <a:spcPct val="0"/>
        </a:spcAft>
        <a:defRPr kumimoji="1" sz="32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+mj-cs"/>
        </a:defRPr>
      </a:lvl1pPr>
      <a:lvl2pPr algn="l" defTabSz="1104900" rtl="0" fontAlgn="base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微软雅黑" pitchFamily="34" charset="-122"/>
          <a:ea typeface="微软雅黑" pitchFamily="34" charset="-122"/>
        </a:defRPr>
      </a:lvl2pPr>
      <a:lvl3pPr algn="l" defTabSz="1104900" rtl="0" fontAlgn="base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微软雅黑" pitchFamily="34" charset="-122"/>
          <a:ea typeface="微软雅黑" pitchFamily="34" charset="-122"/>
        </a:defRPr>
      </a:lvl3pPr>
      <a:lvl4pPr algn="l" defTabSz="1104900" rtl="0" fontAlgn="base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微软雅黑" pitchFamily="34" charset="-122"/>
          <a:ea typeface="微软雅黑" pitchFamily="34" charset="-122"/>
        </a:defRPr>
      </a:lvl4pPr>
      <a:lvl5pPr algn="l" defTabSz="1104900" rtl="0" fontAlgn="base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微软雅黑" pitchFamily="34" charset="-122"/>
          <a:ea typeface="微软雅黑" pitchFamily="34" charset="-122"/>
        </a:defRPr>
      </a:lvl5pPr>
      <a:lvl6pPr marL="457200" algn="l" defTabSz="1104900" rtl="0" fontAlgn="base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微软雅黑" pitchFamily="34" charset="-122"/>
          <a:ea typeface="微软雅黑" pitchFamily="34" charset="-122"/>
        </a:defRPr>
      </a:lvl6pPr>
      <a:lvl7pPr marL="914400" algn="l" defTabSz="1104900" rtl="0" fontAlgn="base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微软雅黑" pitchFamily="34" charset="-122"/>
          <a:ea typeface="微软雅黑" pitchFamily="34" charset="-122"/>
        </a:defRPr>
      </a:lvl7pPr>
      <a:lvl8pPr marL="1371600" algn="l" defTabSz="1104900" rtl="0" fontAlgn="base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微软雅黑" pitchFamily="34" charset="-122"/>
          <a:ea typeface="微软雅黑" pitchFamily="34" charset="-122"/>
        </a:defRPr>
      </a:lvl8pPr>
      <a:lvl9pPr marL="1828800" algn="l" defTabSz="1104900" rtl="0" fontAlgn="base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微软雅黑" pitchFamily="34" charset="-122"/>
          <a:ea typeface="微软雅黑" pitchFamily="34" charset="-122"/>
        </a:defRPr>
      </a:lvl9pPr>
    </p:titleStyle>
    <p:bodyStyle>
      <a:lvl1pPr marL="414338" indent="-414338" algn="l" defTabSz="11049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896938" indent="-344488" algn="l" defTabSz="11049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381125" indent="-276225" algn="l" defTabSz="11049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33575" indent="-276225" algn="l" defTabSz="11049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86025" indent="-276225" algn="l" defTabSz="11049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39397" indent="-276309" algn="l" defTabSz="110523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2015" indent="-276309" algn="l" defTabSz="110523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44632" indent="-276309" algn="l" defTabSz="110523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97250" indent="-276309" algn="l" defTabSz="110523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0523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52618" algn="l" defTabSz="110523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05235" algn="l" defTabSz="110523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853" algn="l" defTabSz="110523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10471" algn="l" defTabSz="110523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3088" algn="l" defTabSz="110523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5706" algn="l" defTabSz="110523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68323" algn="l" defTabSz="110523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20941" algn="l" defTabSz="110523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40068" y="273939"/>
            <a:ext cx="9721215" cy="1140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0068" y="1596126"/>
            <a:ext cx="9721215" cy="4514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40068" y="6340166"/>
            <a:ext cx="2520315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114" fontAlgn="auto">
              <a:spcBef>
                <a:spcPts val="0"/>
              </a:spcBef>
              <a:spcAft>
                <a:spcPts val="0"/>
              </a:spcAft>
            </a:pPr>
            <a:fld id="{59F66714-2674-4B81-913D-D82F31896798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2114" fontAlgn="auto">
                <a:spcBef>
                  <a:spcPts val="0"/>
                </a:spcBef>
                <a:spcAft>
                  <a:spcPts val="0"/>
                </a:spcAft>
              </a:pPr>
              <a:t>2014/12/22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690461" y="6340166"/>
            <a:ext cx="3420428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114"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740968" y="6340166"/>
            <a:ext cx="2520315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114" fontAlgn="auto">
              <a:spcBef>
                <a:spcPts val="0"/>
              </a:spcBef>
              <a:spcAft>
                <a:spcPts val="0"/>
              </a:spcAft>
            </a:pPr>
            <a:fld id="{9383D111-EA0E-4985-9B7C-7CB22BE07734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2114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096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</p:sldLayoutIdLst>
  <p:txStyles>
    <p:titleStyle>
      <a:lvl1pPr algn="ctr" defTabSz="912114" rtl="0" eaLnBrk="1" latinLnBrk="0" hangingPunct="1">
        <a:spcBef>
          <a:spcPct val="0"/>
        </a:spcBef>
        <a:buNone/>
        <a:defRPr sz="43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43" indent="-342043" algn="l" defTabSz="912114" rtl="0" eaLnBrk="1" latinLnBrk="0" hangingPunct="1">
        <a:spcBef>
          <a:spcPct val="20000"/>
        </a:spcBef>
        <a:buFont typeface="Arial" pitchFamily="34" charset="0"/>
        <a:buChar char="•"/>
        <a:defRPr sz="3192" kern="1200">
          <a:solidFill>
            <a:schemeClr val="tx1"/>
          </a:solidFill>
          <a:latin typeface="+mn-lt"/>
          <a:ea typeface="+mn-ea"/>
          <a:cs typeface="+mn-cs"/>
        </a:defRPr>
      </a:lvl1pPr>
      <a:lvl2pPr marL="741093" indent="-285036" algn="l" defTabSz="912114" rtl="0" eaLnBrk="1" latinLnBrk="0" hangingPunct="1">
        <a:spcBef>
          <a:spcPct val="20000"/>
        </a:spcBef>
        <a:buFont typeface="Arial" pitchFamily="34" charset="0"/>
        <a:buChar char="–"/>
        <a:defRPr sz="2793" kern="1200">
          <a:solidFill>
            <a:schemeClr val="tx1"/>
          </a:solidFill>
          <a:latin typeface="+mn-lt"/>
          <a:ea typeface="+mn-ea"/>
          <a:cs typeface="+mn-cs"/>
        </a:defRPr>
      </a:lvl2pPr>
      <a:lvl3pPr marL="1140143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3pPr>
      <a:lvl4pPr marL="1596200" indent="-228029" algn="l" defTabSz="912114" rtl="0" eaLnBrk="1" latinLnBrk="0" hangingPunct="1">
        <a:spcBef>
          <a:spcPct val="20000"/>
        </a:spcBef>
        <a:buFont typeface="Arial" pitchFamily="34" charset="0"/>
        <a:buChar char="–"/>
        <a:defRPr sz="1995" kern="1200">
          <a:solidFill>
            <a:schemeClr val="tx1"/>
          </a:solidFill>
          <a:latin typeface="+mn-lt"/>
          <a:ea typeface="+mn-ea"/>
          <a:cs typeface="+mn-cs"/>
        </a:defRPr>
      </a:lvl4pPr>
      <a:lvl5pPr marL="2052257" indent="-228029" algn="l" defTabSz="912114" rtl="0" eaLnBrk="1" latinLnBrk="0" hangingPunct="1">
        <a:spcBef>
          <a:spcPct val="20000"/>
        </a:spcBef>
        <a:buFont typeface="Arial" pitchFamily="34" charset="0"/>
        <a:buChar char="»"/>
        <a:defRPr sz="1995" kern="1200">
          <a:solidFill>
            <a:schemeClr val="tx1"/>
          </a:solidFill>
          <a:latin typeface="+mn-lt"/>
          <a:ea typeface="+mn-ea"/>
          <a:cs typeface="+mn-cs"/>
        </a:defRPr>
      </a:lvl5pPr>
      <a:lvl6pPr marL="2508314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6pPr>
      <a:lvl7pPr marL="2964371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7pPr>
      <a:lvl8pPr marL="3420428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8pPr>
      <a:lvl9pPr marL="3876485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1pPr>
      <a:lvl2pPr marL="456057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912114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3pPr>
      <a:lvl4pPr marL="1368171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4pPr>
      <a:lvl5pPr marL="1824228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5pPr>
      <a:lvl6pPr marL="2280285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6pPr>
      <a:lvl7pPr marL="2736342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7pPr>
      <a:lvl8pPr marL="3192399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8pPr>
      <a:lvl9pPr marL="3648456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9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chart" Target="../charts/char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8.xml"/><Relationship Id="rId3" Type="http://schemas.openxmlformats.org/officeDocument/2006/relationships/chart" Target="../charts/chart13.xml"/><Relationship Id="rId7" Type="http://schemas.openxmlformats.org/officeDocument/2006/relationships/chart" Target="../charts/chart1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6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4151086"/>
            <a:ext cx="10801350" cy="268945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0" y="5343140"/>
            <a:ext cx="10801350" cy="855242"/>
          </a:xfrm>
        </p:spPr>
        <p:txBody>
          <a:bodyPr/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</a:rPr>
              <a:t>中国电影市场数据概览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4154863"/>
            <a:ext cx="108013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80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2011</a:t>
            </a:r>
            <a:endParaRPr lang="zh-CN" altLang="en-US" sz="3200" i="1" dirty="0"/>
          </a:p>
        </p:txBody>
      </p:sp>
      <p:sp>
        <p:nvSpPr>
          <p:cNvPr id="6" name="标题 9"/>
          <p:cNvSpPr txBox="1">
            <a:spLocks/>
          </p:cNvSpPr>
          <p:nvPr/>
        </p:nvSpPr>
        <p:spPr>
          <a:xfrm>
            <a:off x="0" y="6103224"/>
            <a:ext cx="10801350" cy="571919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数据来源：中国电影发行放映协会</a:t>
            </a:r>
            <a:r>
              <a:rPr lang="en-US" altLang="zh-CN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《2011</a:t>
            </a:r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中国电影市场报告</a:t>
            </a:r>
            <a:r>
              <a:rPr lang="en-US" altLang="zh-CN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》</a:t>
            </a:r>
            <a:endParaRPr lang="zh-CN" altLang="en-US" sz="11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46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337878" y="292709"/>
            <a:ext cx="1472144" cy="1841676"/>
            <a:chOff x="8036243" y="1167258"/>
            <a:chExt cx="1472144" cy="1841676"/>
          </a:xfrm>
        </p:grpSpPr>
        <p:sp>
          <p:nvSpPr>
            <p:cNvPr id="8" name="标题 9"/>
            <p:cNvSpPr txBox="1">
              <a:spLocks/>
            </p:cNvSpPr>
            <p:nvPr/>
          </p:nvSpPr>
          <p:spPr>
            <a:xfrm>
              <a:off x="8036243" y="1167258"/>
              <a:ext cx="147214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浙江星光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8036243" y="2608824"/>
              <a:ext cx="14721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0.85</a:t>
              </a:r>
              <a:r>
                <a:rPr lang="en-US" altLang="zh-CN" sz="12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4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0" name="标题 9"/>
            <p:cNvSpPr txBox="1">
              <a:spLocks/>
            </p:cNvSpPr>
            <p:nvPr/>
          </p:nvSpPr>
          <p:spPr>
            <a:xfrm>
              <a:off x="8036243" y="1688224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90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11,834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301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14.11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744491" y="436725"/>
            <a:ext cx="1472144" cy="1840536"/>
            <a:chOff x="8036243" y="1167258"/>
            <a:chExt cx="1472144" cy="1840536"/>
          </a:xfrm>
        </p:grpSpPr>
        <p:sp>
          <p:nvSpPr>
            <p:cNvPr id="17" name="标题 9"/>
            <p:cNvSpPr txBox="1">
              <a:spLocks/>
            </p:cNvSpPr>
            <p:nvPr/>
          </p:nvSpPr>
          <p:spPr>
            <a:xfrm>
              <a:off x="8036243" y="1167258"/>
              <a:ext cx="147214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上海大光明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8036243" y="2607684"/>
              <a:ext cx="14721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0.81</a:t>
              </a:r>
              <a:r>
                <a:rPr lang="en-US" altLang="zh-CN" sz="12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4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9" name="标题 9"/>
            <p:cNvSpPr txBox="1">
              <a:spLocks/>
            </p:cNvSpPr>
            <p:nvPr/>
          </p:nvSpPr>
          <p:spPr>
            <a:xfrm>
              <a:off x="8036243" y="1687084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10,490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288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7.83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96000" y="107901"/>
            <a:ext cx="1472144" cy="1822053"/>
            <a:chOff x="8036243" y="1167258"/>
            <a:chExt cx="1472144" cy="1822053"/>
          </a:xfrm>
        </p:grpSpPr>
        <p:sp>
          <p:nvSpPr>
            <p:cNvPr id="26" name="标题 9"/>
            <p:cNvSpPr txBox="1">
              <a:spLocks/>
            </p:cNvSpPr>
            <p:nvPr/>
          </p:nvSpPr>
          <p:spPr>
            <a:xfrm>
              <a:off x="8036243" y="1167258"/>
              <a:ext cx="147214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山东新世纪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8036243" y="2589201"/>
              <a:ext cx="14721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1.00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28" name="标题 9"/>
            <p:cNvSpPr txBox="1">
              <a:spLocks/>
            </p:cNvSpPr>
            <p:nvPr/>
          </p:nvSpPr>
          <p:spPr>
            <a:xfrm>
              <a:off x="8036243" y="1658718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172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10,127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354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23.91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041099" y="1188021"/>
            <a:ext cx="1472144" cy="1875058"/>
            <a:chOff x="8036243" y="1167258"/>
            <a:chExt cx="1472144" cy="1875058"/>
          </a:xfrm>
        </p:grpSpPr>
        <p:sp>
          <p:nvSpPr>
            <p:cNvPr id="34" name="标题 9"/>
            <p:cNvSpPr txBox="1">
              <a:spLocks/>
            </p:cNvSpPr>
            <p:nvPr/>
          </p:nvSpPr>
          <p:spPr>
            <a:xfrm>
              <a:off x="8036243" y="1167258"/>
              <a:ext cx="147214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福建中兴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8036243" y="2642206"/>
              <a:ext cx="14721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0.55</a:t>
              </a:r>
              <a:r>
                <a:rPr lang="en-US" altLang="zh-CN" sz="12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4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36" name="标题 9"/>
            <p:cNvSpPr txBox="1">
              <a:spLocks/>
            </p:cNvSpPr>
            <p:nvPr/>
          </p:nvSpPr>
          <p:spPr>
            <a:xfrm>
              <a:off x="8036243" y="1684994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6,569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196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9.22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071803" y="991377"/>
            <a:ext cx="1472144" cy="1876198"/>
            <a:chOff x="8036243" y="1167258"/>
            <a:chExt cx="1472144" cy="1876198"/>
          </a:xfrm>
        </p:grpSpPr>
        <p:sp>
          <p:nvSpPr>
            <p:cNvPr id="47" name="标题 9"/>
            <p:cNvSpPr txBox="1">
              <a:spLocks/>
            </p:cNvSpPr>
            <p:nvPr/>
          </p:nvSpPr>
          <p:spPr>
            <a:xfrm>
              <a:off x="8036243" y="1167258"/>
              <a:ext cx="147214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北京九州中原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036243" y="2643346"/>
              <a:ext cx="14721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0.63</a:t>
              </a:r>
              <a:r>
                <a:rPr lang="en-US" altLang="zh-CN" sz="12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4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49" name="标题 9"/>
            <p:cNvSpPr txBox="1">
              <a:spLocks/>
            </p:cNvSpPr>
            <p:nvPr/>
          </p:nvSpPr>
          <p:spPr>
            <a:xfrm>
              <a:off x="8036243" y="1722746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93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229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6,160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223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19.18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7848947" y="2412157"/>
            <a:ext cx="1472144" cy="1908288"/>
            <a:chOff x="8036243" y="1167258"/>
            <a:chExt cx="1472144" cy="1908288"/>
          </a:xfrm>
        </p:grpSpPr>
        <p:sp>
          <p:nvSpPr>
            <p:cNvPr id="59" name="标题 9"/>
            <p:cNvSpPr txBox="1">
              <a:spLocks/>
            </p:cNvSpPr>
            <p:nvPr/>
          </p:nvSpPr>
          <p:spPr>
            <a:xfrm>
              <a:off x="8036243" y="1167258"/>
              <a:ext cx="147214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河北中联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8036243" y="2675436"/>
              <a:ext cx="14721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0.50</a:t>
              </a:r>
              <a:r>
                <a:rPr lang="en-US" altLang="zh-CN" sz="12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4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61" name="标题 9"/>
            <p:cNvSpPr txBox="1">
              <a:spLocks/>
            </p:cNvSpPr>
            <p:nvPr/>
          </p:nvSpPr>
          <p:spPr>
            <a:xfrm>
              <a:off x="8036243" y="1711916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138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5,270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179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9.23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336779" y="2631335"/>
            <a:ext cx="1472144" cy="1860504"/>
            <a:chOff x="8036243" y="1207328"/>
            <a:chExt cx="1472144" cy="1860504"/>
          </a:xfrm>
        </p:grpSpPr>
        <p:sp>
          <p:nvSpPr>
            <p:cNvPr id="68" name="标题 9"/>
            <p:cNvSpPr txBox="1">
              <a:spLocks/>
            </p:cNvSpPr>
            <p:nvPr/>
          </p:nvSpPr>
          <p:spPr>
            <a:xfrm>
              <a:off x="8036243" y="1207328"/>
              <a:ext cx="147214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华夏联合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8036243" y="2667722"/>
              <a:ext cx="14721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0.43</a:t>
              </a:r>
              <a:r>
                <a:rPr lang="en-US" altLang="zh-CN" sz="12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4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70" name="标题 9"/>
            <p:cNvSpPr txBox="1">
              <a:spLocks/>
            </p:cNvSpPr>
            <p:nvPr/>
          </p:nvSpPr>
          <p:spPr>
            <a:xfrm>
              <a:off x="8036243" y="1747122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134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4,971</a:t>
              </a:r>
              <a:endParaRPr lang="en-US" altLang="zh-CN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151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8.65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4976667" y="2776643"/>
            <a:ext cx="1472144" cy="1929510"/>
            <a:chOff x="8036243" y="1103230"/>
            <a:chExt cx="1472144" cy="1929510"/>
          </a:xfrm>
        </p:grpSpPr>
        <p:sp>
          <p:nvSpPr>
            <p:cNvPr id="74" name="标题 9"/>
            <p:cNvSpPr txBox="1">
              <a:spLocks/>
            </p:cNvSpPr>
            <p:nvPr/>
          </p:nvSpPr>
          <p:spPr>
            <a:xfrm>
              <a:off x="8036243" y="1103230"/>
              <a:ext cx="147214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四川峨眉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8036243" y="2632630"/>
              <a:ext cx="14721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0.41</a:t>
              </a:r>
              <a:r>
                <a:rPr lang="en-US" altLang="zh-CN" sz="12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4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76" name="标题 9"/>
            <p:cNvSpPr txBox="1">
              <a:spLocks/>
            </p:cNvSpPr>
            <p:nvPr/>
          </p:nvSpPr>
          <p:spPr>
            <a:xfrm>
              <a:off x="8036243" y="1675418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4,403</a:t>
              </a:r>
              <a:endParaRPr lang="en-US" altLang="zh-CN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146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9,36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3528467" y="2984687"/>
            <a:ext cx="1472144" cy="1864342"/>
            <a:chOff x="8036243" y="1167258"/>
            <a:chExt cx="1472144" cy="1864342"/>
          </a:xfrm>
        </p:grpSpPr>
        <p:sp>
          <p:nvSpPr>
            <p:cNvPr id="80" name="标题 9"/>
            <p:cNvSpPr txBox="1">
              <a:spLocks/>
            </p:cNvSpPr>
            <p:nvPr/>
          </p:nvSpPr>
          <p:spPr>
            <a:xfrm>
              <a:off x="8036243" y="1167258"/>
              <a:ext cx="147214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湖南潇湘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8036243" y="2631490"/>
              <a:ext cx="14721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0.30</a:t>
              </a:r>
              <a:r>
                <a:rPr lang="en-US" altLang="zh-CN" sz="12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4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82" name="标题 9"/>
            <p:cNvSpPr txBox="1">
              <a:spLocks/>
            </p:cNvSpPr>
            <p:nvPr/>
          </p:nvSpPr>
          <p:spPr>
            <a:xfrm>
              <a:off x="8036243" y="1710890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2,949</a:t>
              </a:r>
              <a:endParaRPr lang="en-US" altLang="zh-CN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6.44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504131" y="3420269"/>
            <a:ext cx="1472144" cy="1900574"/>
            <a:chOff x="8036243" y="1167258"/>
            <a:chExt cx="1472144" cy="1900574"/>
          </a:xfrm>
        </p:grpSpPr>
        <p:sp>
          <p:nvSpPr>
            <p:cNvPr id="86" name="标题 9"/>
            <p:cNvSpPr txBox="1">
              <a:spLocks/>
            </p:cNvSpPr>
            <p:nvPr/>
          </p:nvSpPr>
          <p:spPr>
            <a:xfrm>
              <a:off x="8036243" y="1167258"/>
              <a:ext cx="147214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湖南楚湘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8036243" y="2667722"/>
              <a:ext cx="14721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0.23</a:t>
              </a:r>
              <a:r>
                <a:rPr lang="en-US" altLang="zh-CN" sz="12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4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88" name="标题 9"/>
            <p:cNvSpPr txBox="1">
              <a:spLocks/>
            </p:cNvSpPr>
            <p:nvPr/>
          </p:nvSpPr>
          <p:spPr>
            <a:xfrm>
              <a:off x="8036243" y="1710510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2,267</a:t>
              </a:r>
              <a:endParaRPr lang="en-US" altLang="zh-CN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5.06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1840299" y="3231927"/>
            <a:ext cx="1472144" cy="1902854"/>
            <a:chOff x="8036243" y="1167258"/>
            <a:chExt cx="1472144" cy="1902854"/>
          </a:xfrm>
        </p:grpSpPr>
        <p:sp>
          <p:nvSpPr>
            <p:cNvPr id="94" name="标题 9"/>
            <p:cNvSpPr txBox="1">
              <a:spLocks/>
            </p:cNvSpPr>
            <p:nvPr/>
          </p:nvSpPr>
          <p:spPr>
            <a:xfrm>
              <a:off x="8036243" y="1167258"/>
              <a:ext cx="147214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新疆电影公司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95" name="矩形 94"/>
            <p:cNvSpPr/>
            <p:nvPr/>
          </p:nvSpPr>
          <p:spPr>
            <a:xfrm>
              <a:off x="8036243" y="2670002"/>
              <a:ext cx="14721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0.25</a:t>
              </a:r>
              <a:r>
                <a:rPr lang="en-US" altLang="zh-CN" sz="12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4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96" name="标题 9"/>
            <p:cNvSpPr txBox="1">
              <a:spLocks/>
            </p:cNvSpPr>
            <p:nvPr/>
          </p:nvSpPr>
          <p:spPr>
            <a:xfrm>
              <a:off x="8036243" y="1712790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2,267</a:t>
              </a:r>
              <a:endParaRPr lang="en-US" altLang="zh-CN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5.60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5256659" y="724757"/>
            <a:ext cx="1714520" cy="1909694"/>
            <a:chOff x="8036237" y="1167258"/>
            <a:chExt cx="1472150" cy="1909694"/>
          </a:xfrm>
        </p:grpSpPr>
        <p:sp>
          <p:nvSpPr>
            <p:cNvPr id="103" name="标题 9"/>
            <p:cNvSpPr txBox="1">
              <a:spLocks/>
            </p:cNvSpPr>
            <p:nvPr/>
          </p:nvSpPr>
          <p:spPr>
            <a:xfrm>
              <a:off x="8036237" y="1167258"/>
              <a:ext cx="1472143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浙江温州雁荡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8036243" y="2676842"/>
              <a:ext cx="14721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0.79</a:t>
              </a:r>
              <a:r>
                <a:rPr lang="en-US" altLang="zh-CN" sz="12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4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05" name="标题 9"/>
            <p:cNvSpPr txBox="1">
              <a:spLocks/>
            </p:cNvSpPr>
            <p:nvPr/>
          </p:nvSpPr>
          <p:spPr>
            <a:xfrm>
              <a:off x="8036243" y="1684804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97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12,767</a:t>
              </a:r>
              <a:endParaRPr lang="en-US" altLang="zh-CN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281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9.73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cxnSp>
        <p:nvCxnSpPr>
          <p:cNvPr id="117" name="直接连接符 116"/>
          <p:cNvCxnSpPr/>
          <p:nvPr/>
        </p:nvCxnSpPr>
        <p:spPr>
          <a:xfrm flipH="1">
            <a:off x="1335315" y="-248493"/>
            <a:ext cx="141060" cy="532632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>
            <a:stCxn id="8" idx="1"/>
          </p:cNvCxnSpPr>
          <p:nvPr/>
        </p:nvCxnSpPr>
        <p:spPr>
          <a:xfrm flipH="1" flipV="1">
            <a:off x="1858637" y="552250"/>
            <a:ext cx="479241" cy="16808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连接符 120"/>
          <p:cNvCxnSpPr>
            <a:stCxn id="47" idx="1"/>
          </p:cNvCxnSpPr>
          <p:nvPr/>
        </p:nvCxnSpPr>
        <p:spPr>
          <a:xfrm rot="10800000">
            <a:off x="6490903" y="1329614"/>
            <a:ext cx="580901" cy="89385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/>
          <p:nvPr/>
        </p:nvCxnSpPr>
        <p:spPr>
          <a:xfrm rot="10800000">
            <a:off x="8472509" y="1634320"/>
            <a:ext cx="530120" cy="201775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/>
          <p:cNvCxnSpPr/>
          <p:nvPr/>
        </p:nvCxnSpPr>
        <p:spPr>
          <a:xfrm rot="8100000" flipH="1" flipV="1">
            <a:off x="8473133" y="2338429"/>
            <a:ext cx="493271" cy="22177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接连接符 125"/>
          <p:cNvCxnSpPr/>
          <p:nvPr/>
        </p:nvCxnSpPr>
        <p:spPr>
          <a:xfrm rot="8100000" flipH="1" flipV="1">
            <a:off x="5852844" y="3051329"/>
            <a:ext cx="493271" cy="22177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/>
          <p:nvPr/>
        </p:nvCxnSpPr>
        <p:spPr>
          <a:xfrm rot="8100000" flipH="1" flipV="1">
            <a:off x="4517530" y="3210988"/>
            <a:ext cx="493271" cy="22177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接连接符 127"/>
          <p:cNvCxnSpPr/>
          <p:nvPr/>
        </p:nvCxnSpPr>
        <p:spPr>
          <a:xfrm flipV="1">
            <a:off x="3186097" y="3472626"/>
            <a:ext cx="408474" cy="37627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H="1" flipV="1">
            <a:off x="3281037" y="697393"/>
            <a:ext cx="479241" cy="16808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 flipV="1">
            <a:off x="4746980" y="1016707"/>
            <a:ext cx="479241" cy="16808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rot="8100000" flipH="1" flipV="1">
            <a:off x="7333595" y="2802886"/>
            <a:ext cx="493271" cy="22177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 flipV="1">
            <a:off x="1476375" y="3632283"/>
            <a:ext cx="420025" cy="351662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91139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组合 81"/>
          <p:cNvGrpSpPr/>
          <p:nvPr/>
        </p:nvGrpSpPr>
        <p:grpSpPr>
          <a:xfrm>
            <a:off x="-359965" y="404787"/>
            <a:ext cx="4968552" cy="855242"/>
            <a:chOff x="6084603" y="2157664"/>
            <a:chExt cx="4968552" cy="855242"/>
          </a:xfrm>
        </p:grpSpPr>
        <p:sp>
          <p:nvSpPr>
            <p:cNvPr id="81" name="圆角矩形 80"/>
            <p:cNvSpPr/>
            <p:nvPr/>
          </p:nvSpPr>
          <p:spPr>
            <a:xfrm>
              <a:off x="6084603" y="2164371"/>
              <a:ext cx="4968552" cy="841829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HelveticaNeueLT Pro 107 XBlkCn" pitchFamily="34" charset="0"/>
              </a:endParaRPr>
            </a:p>
          </p:txBody>
        </p:sp>
        <p:sp>
          <p:nvSpPr>
            <p:cNvPr id="79" name="标题 9"/>
            <p:cNvSpPr txBox="1">
              <a:spLocks/>
            </p:cNvSpPr>
            <p:nvPr/>
          </p:nvSpPr>
          <p:spPr>
            <a:xfrm>
              <a:off x="6588659" y="2157664"/>
              <a:ext cx="4104531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3600" b="1" dirty="0">
                  <a:solidFill>
                    <a:schemeClr val="bg1"/>
                  </a:solidFill>
                  <a:latin typeface="HelveticaNeueLT Pro 107 XBlkCn" pitchFamily="34" charset="0"/>
                </a:rPr>
                <a:t>城市电影市场概况</a:t>
              </a:r>
            </a:p>
          </p:txBody>
        </p:sp>
      </p:grpSp>
      <p:sp>
        <p:nvSpPr>
          <p:cNvPr id="6" name="矩形 5"/>
          <p:cNvSpPr/>
          <p:nvPr/>
        </p:nvSpPr>
        <p:spPr>
          <a:xfrm>
            <a:off x="853527" y="5195205"/>
            <a:ext cx="22778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54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322</a:t>
            </a:r>
            <a:r>
              <a:rPr lang="en-US" altLang="zh-CN" sz="32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 </a:t>
            </a:r>
            <a:endParaRPr lang="zh-CN" altLang="en-US" sz="1100" i="1" dirty="0">
              <a:latin typeface="HelveticaNeueLT Pro 107 XBlkCn" pitchFamily="34" charset="0"/>
            </a:endParaRPr>
          </a:p>
        </p:txBody>
      </p:sp>
      <p:sp>
        <p:nvSpPr>
          <p:cNvPr id="7" name="标题 9"/>
          <p:cNvSpPr txBox="1">
            <a:spLocks/>
          </p:cNvSpPr>
          <p:nvPr/>
        </p:nvSpPr>
        <p:spPr>
          <a:xfrm>
            <a:off x="415684" y="5805387"/>
            <a:ext cx="3925361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en-US" altLang="zh-CN" sz="1600" dirty="0" smtClean="0">
                <a:solidFill>
                  <a:prstClr val="white"/>
                </a:solidFill>
                <a:latin typeface="HelveticaNeueLT Pro 107 XBlkCn" pitchFamily="34" charset="0"/>
                <a:ea typeface="Arial Unicode MS" pitchFamily="34" charset="-122"/>
                <a:cs typeface="Arial Unicode MS" pitchFamily="34" charset="-122"/>
              </a:rPr>
              <a:t>2011</a:t>
            </a:r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年度全国可统计票房的城市（座）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19740" y="2027723"/>
            <a:ext cx="22322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72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32</a:t>
            </a:r>
            <a:r>
              <a:rPr lang="en-US" altLang="zh-CN" sz="44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 </a:t>
            </a:r>
            <a:endParaRPr lang="zh-CN" altLang="en-US" sz="1400" i="1" dirty="0">
              <a:latin typeface="HelveticaNeueLT Pro 107 XBlkCn" pitchFamily="34" charset="0"/>
            </a:endParaRPr>
          </a:p>
        </p:txBody>
      </p:sp>
      <p:sp>
        <p:nvSpPr>
          <p:cNvPr id="9" name="标题 9"/>
          <p:cNvSpPr txBox="1">
            <a:spLocks/>
          </p:cNvSpPr>
          <p:nvPr/>
        </p:nvSpPr>
        <p:spPr>
          <a:xfrm>
            <a:off x="415685" y="2800431"/>
            <a:ext cx="3617888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en-US" altLang="zh-CN" sz="1600" dirty="0" smtClean="0">
                <a:solidFill>
                  <a:prstClr val="white"/>
                </a:solidFill>
                <a:latin typeface="HelveticaNeueLT Pro 107 XBlkCn" pitchFamily="34" charset="0"/>
                <a:ea typeface="Arial Unicode MS" pitchFamily="34" charset="-122"/>
                <a:cs typeface="Arial Unicode MS" pitchFamily="34" charset="-122"/>
              </a:rPr>
              <a:t>2011</a:t>
            </a:r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年度票房过亿的城市（座）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9740" y="3628742"/>
            <a:ext cx="22322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0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61</a:t>
            </a:r>
            <a:endParaRPr lang="zh-CN" altLang="en-US" sz="1400" i="1" dirty="0">
              <a:latin typeface="HelveticaNeueLT Pro 107 XBlkCn" pitchFamily="34" charset="0"/>
            </a:endParaRPr>
          </a:p>
        </p:txBody>
      </p:sp>
      <p:sp>
        <p:nvSpPr>
          <p:cNvPr id="11" name="标题 9"/>
          <p:cNvSpPr txBox="1">
            <a:spLocks/>
          </p:cNvSpPr>
          <p:nvPr/>
        </p:nvSpPr>
        <p:spPr>
          <a:xfrm>
            <a:off x="415685" y="4293219"/>
            <a:ext cx="3841680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en-US" altLang="zh-CN" sz="1600" dirty="0" smtClean="0">
                <a:solidFill>
                  <a:prstClr val="white"/>
                </a:solidFill>
                <a:latin typeface="HelveticaNeueLT Pro 107 XBlkCn" pitchFamily="34" charset="0"/>
                <a:ea typeface="Arial Unicode MS" pitchFamily="34" charset="-122"/>
                <a:cs typeface="Arial Unicode MS" pitchFamily="34" charset="-122"/>
              </a:rPr>
              <a:t>2011</a:t>
            </a:r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年度票房超</a:t>
            </a:r>
            <a:r>
              <a:rPr lang="en-US" altLang="zh-CN" sz="1600" dirty="0">
                <a:solidFill>
                  <a:prstClr val="white"/>
                </a:solidFill>
                <a:latin typeface="HelveticaNeueLT Pro 107 XBlkCn" pitchFamily="34" charset="0"/>
                <a:ea typeface="Arial Unicode MS" pitchFamily="34" charset="-122"/>
                <a:cs typeface="Arial Unicode MS" pitchFamily="34" charset="-122"/>
              </a:rPr>
              <a:t>3,000</a:t>
            </a:r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万城市（座）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257365" y="5195205"/>
            <a:ext cx="24266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54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124</a:t>
            </a:r>
            <a:r>
              <a:rPr lang="en-US" altLang="zh-CN" sz="32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.31 </a:t>
            </a:r>
            <a:endParaRPr lang="zh-CN" altLang="en-US" sz="1050" i="1" dirty="0">
              <a:latin typeface="HelveticaNeueLT Pro 107 XBlkCn" pitchFamily="34" charset="0"/>
            </a:endParaRPr>
          </a:p>
        </p:txBody>
      </p:sp>
      <p:sp>
        <p:nvSpPr>
          <p:cNvPr id="13" name="标题 9"/>
          <p:cNvSpPr txBox="1">
            <a:spLocks/>
          </p:cNvSpPr>
          <p:nvPr/>
        </p:nvSpPr>
        <p:spPr>
          <a:xfrm>
            <a:off x="4231059" y="5805387"/>
            <a:ext cx="26817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票房收入（亿元）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253879" y="3628742"/>
            <a:ext cx="24429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0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107</a:t>
            </a:r>
            <a:r>
              <a:rPr lang="en-US" altLang="zh-CN" sz="32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.11</a:t>
            </a:r>
            <a:endParaRPr lang="zh-CN" altLang="en-US" sz="800" i="1" dirty="0">
              <a:latin typeface="HelveticaNeueLT Pro 107 XBlkCn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341046" y="2027723"/>
            <a:ext cx="235577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6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91</a:t>
            </a:r>
            <a:r>
              <a:rPr lang="en-US" altLang="zh-CN" sz="32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.39</a:t>
            </a:r>
            <a:endParaRPr lang="zh-CN" altLang="en-US" sz="600" i="1" dirty="0">
              <a:latin typeface="HelveticaNeueLT Pro 107 XBlkCn" pitchFamily="34" charset="0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2808387" y="2627998"/>
            <a:ext cx="1693859" cy="3057433"/>
            <a:chOff x="3168427" y="2359334"/>
            <a:chExt cx="3744416" cy="3057433"/>
          </a:xfrm>
        </p:grpSpPr>
        <p:cxnSp>
          <p:nvCxnSpPr>
            <p:cNvPr id="80" name="直接连接符 79"/>
            <p:cNvCxnSpPr/>
            <p:nvPr/>
          </p:nvCxnSpPr>
          <p:spPr>
            <a:xfrm>
              <a:off x="3168427" y="2359334"/>
              <a:ext cx="374441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3168427" y="3853616"/>
              <a:ext cx="374441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3168427" y="5416767"/>
              <a:ext cx="374441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2448347" y="1620069"/>
            <a:ext cx="2407312" cy="2952328"/>
            <a:chOff x="2448347" y="1404045"/>
            <a:chExt cx="2407312" cy="2952328"/>
          </a:xfrm>
        </p:grpSpPr>
        <p:sp>
          <p:nvSpPr>
            <p:cNvPr id="58" name="矩形 57"/>
            <p:cNvSpPr/>
            <p:nvPr/>
          </p:nvSpPr>
          <p:spPr>
            <a:xfrm>
              <a:off x="2820623" y="1793010"/>
              <a:ext cx="1641832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74</a:t>
              </a:r>
              <a:r>
                <a:rPr lang="en-US" altLang="zh-CN" sz="28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10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2448347" y="1404045"/>
              <a:ext cx="2407312" cy="2952328"/>
              <a:chOff x="2448347" y="1404045"/>
              <a:chExt cx="2407312" cy="2952328"/>
            </a:xfrm>
          </p:grpSpPr>
          <p:grpSp>
            <p:nvGrpSpPr>
              <p:cNvPr id="32" name="组合 31"/>
              <p:cNvGrpSpPr/>
              <p:nvPr/>
            </p:nvGrpSpPr>
            <p:grpSpPr>
              <a:xfrm>
                <a:off x="2671519" y="3041047"/>
                <a:ext cx="1972990" cy="1315326"/>
                <a:chOff x="2671519" y="3041047"/>
                <a:chExt cx="1972990" cy="1315326"/>
              </a:xfrm>
            </p:grpSpPr>
            <p:graphicFrame>
              <p:nvGraphicFramePr>
                <p:cNvPr id="63" name="图表 62"/>
                <p:cNvGraphicFramePr/>
                <p:nvPr>
                  <p:extLst>
                    <p:ext uri="{D42A27DB-BD31-4B8C-83A1-F6EECF244321}">
                      <p14:modId xmlns:p14="http://schemas.microsoft.com/office/powerpoint/2010/main" val="1044118585"/>
                    </p:ext>
                  </p:extLst>
                </p:nvPr>
              </p:nvGraphicFramePr>
              <p:xfrm>
                <a:off x="2671519" y="3041047"/>
                <a:ext cx="1972990" cy="1315326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sp>
              <p:nvSpPr>
                <p:cNvPr id="59" name="矩形 58"/>
                <p:cNvSpPr/>
                <p:nvPr/>
              </p:nvSpPr>
              <p:spPr>
                <a:xfrm>
                  <a:off x="2820623" y="3363636"/>
                  <a:ext cx="1641832" cy="6463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zh-CN" sz="3600" b="1" i="1" dirty="0" smtClean="0">
                      <a:solidFill>
                        <a:schemeClr val="bg1"/>
                      </a:solidFill>
                      <a:latin typeface="HelveticaNeueLT Pro 107 XBlkCn" pitchFamily="34" charset="0"/>
                      <a:ea typeface="微软雅黑" pitchFamily="34" charset="-122"/>
                      <a:cs typeface="+mj-cs"/>
                    </a:rPr>
                    <a:t>86</a:t>
                  </a:r>
                  <a:r>
                    <a:rPr lang="en-US" altLang="zh-CN" sz="2000" b="1" i="1" dirty="0" smtClean="0">
                      <a:solidFill>
                        <a:schemeClr val="bg1"/>
                      </a:solidFill>
                      <a:latin typeface="HelveticaNeueLT Pro 107 XBlkCn" pitchFamily="34" charset="0"/>
                      <a:ea typeface="微软雅黑" pitchFamily="34" charset="-122"/>
                      <a:cs typeface="+mj-cs"/>
                    </a:rPr>
                    <a:t>% </a:t>
                  </a:r>
                  <a:endParaRPr lang="zh-CN" altLang="en-US" sz="800" i="1" dirty="0">
                    <a:solidFill>
                      <a:schemeClr val="bg1"/>
                    </a:solidFill>
                    <a:latin typeface="HelveticaNeueLT Pro 107 XBlkCn" pitchFamily="34" charset="0"/>
                  </a:endParaRPr>
                </a:p>
              </p:txBody>
            </p:sp>
          </p:grpSp>
          <p:graphicFrame>
            <p:nvGraphicFramePr>
              <p:cNvPr id="85" name="图表 84"/>
              <p:cNvGraphicFramePr/>
              <p:nvPr>
                <p:extLst>
                  <p:ext uri="{D42A27DB-BD31-4B8C-83A1-F6EECF244321}">
                    <p14:modId xmlns:p14="http://schemas.microsoft.com/office/powerpoint/2010/main" val="30008117"/>
                  </p:ext>
                </p:extLst>
              </p:nvPr>
            </p:nvGraphicFramePr>
            <p:xfrm>
              <a:off x="2448347" y="1404045"/>
              <a:ext cx="2407312" cy="160487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</p:grpSp>
      </p:grpSp>
      <p:grpSp>
        <p:nvGrpSpPr>
          <p:cNvPr id="88" name="组合 87"/>
          <p:cNvGrpSpPr/>
          <p:nvPr/>
        </p:nvGrpSpPr>
        <p:grpSpPr>
          <a:xfrm>
            <a:off x="6673658" y="2627998"/>
            <a:ext cx="1693859" cy="3057433"/>
            <a:chOff x="3168427" y="2359334"/>
            <a:chExt cx="3744416" cy="3057433"/>
          </a:xfrm>
        </p:grpSpPr>
        <p:cxnSp>
          <p:nvCxnSpPr>
            <p:cNvPr id="89" name="直接连接符 88"/>
            <p:cNvCxnSpPr/>
            <p:nvPr/>
          </p:nvCxnSpPr>
          <p:spPr>
            <a:xfrm>
              <a:off x="3168427" y="2359334"/>
              <a:ext cx="374441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3168427" y="3853616"/>
              <a:ext cx="374441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>
              <a:off x="3168427" y="5416767"/>
              <a:ext cx="374441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矩形 91"/>
          <p:cNvSpPr/>
          <p:nvPr/>
        </p:nvSpPr>
        <p:spPr>
          <a:xfrm>
            <a:off x="8073789" y="5195205"/>
            <a:ext cx="24266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54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3</a:t>
            </a:r>
            <a:r>
              <a:rPr lang="en-US" altLang="zh-CN" sz="32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.55 </a:t>
            </a:r>
            <a:endParaRPr lang="zh-CN" altLang="en-US" sz="1050" i="1" dirty="0">
              <a:latin typeface="HelveticaNeueLT Pro 107 XBlkCn" pitchFamily="34" charset="0"/>
            </a:endParaRPr>
          </a:p>
        </p:txBody>
      </p:sp>
      <p:sp>
        <p:nvSpPr>
          <p:cNvPr id="93" name="标题 9"/>
          <p:cNvSpPr txBox="1">
            <a:spLocks/>
          </p:cNvSpPr>
          <p:nvPr/>
        </p:nvSpPr>
        <p:spPr>
          <a:xfrm>
            <a:off x="8047483" y="5805387"/>
            <a:ext cx="26817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观影人次（亿）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8070303" y="3628742"/>
            <a:ext cx="24429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0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2</a:t>
            </a:r>
            <a:r>
              <a:rPr lang="en-US" altLang="zh-CN" sz="32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.97</a:t>
            </a:r>
            <a:endParaRPr lang="zh-CN" altLang="en-US" sz="800" i="1" dirty="0">
              <a:latin typeface="HelveticaNeueLT Pro 107 XBlkCn" pitchFamily="34" charset="0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8157470" y="2027723"/>
            <a:ext cx="235577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6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2</a:t>
            </a:r>
            <a:r>
              <a:rPr lang="en-US" altLang="zh-CN" sz="32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.47</a:t>
            </a:r>
            <a:endParaRPr lang="zh-CN" altLang="en-US" sz="600" i="1" dirty="0">
              <a:latin typeface="HelveticaNeueLT Pro 107 XBlkCn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230409" y="1620069"/>
            <a:ext cx="2407312" cy="2952328"/>
            <a:chOff x="6230409" y="1404045"/>
            <a:chExt cx="2407312" cy="2952328"/>
          </a:xfrm>
        </p:grpSpPr>
        <p:graphicFrame>
          <p:nvGraphicFramePr>
            <p:cNvPr id="105" name="图表 104"/>
            <p:cNvGraphicFramePr/>
            <p:nvPr>
              <p:extLst>
                <p:ext uri="{D42A27DB-BD31-4B8C-83A1-F6EECF244321}">
                  <p14:modId xmlns:p14="http://schemas.microsoft.com/office/powerpoint/2010/main" val="1583179433"/>
                </p:ext>
              </p:extLst>
            </p:nvPr>
          </p:nvGraphicFramePr>
          <p:xfrm>
            <a:off x="6230409" y="1404045"/>
            <a:ext cx="2407312" cy="160487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pSp>
          <p:nvGrpSpPr>
            <p:cNvPr id="104" name="组合 103"/>
            <p:cNvGrpSpPr/>
            <p:nvPr/>
          </p:nvGrpSpPr>
          <p:grpSpPr>
            <a:xfrm>
              <a:off x="6453581" y="3041047"/>
              <a:ext cx="1972990" cy="1315326"/>
              <a:chOff x="2671519" y="3041047"/>
              <a:chExt cx="1972990" cy="1315326"/>
            </a:xfrm>
          </p:grpSpPr>
          <p:graphicFrame>
            <p:nvGraphicFramePr>
              <p:cNvPr id="106" name="图表 105"/>
              <p:cNvGraphicFramePr/>
              <p:nvPr>
                <p:extLst>
                  <p:ext uri="{D42A27DB-BD31-4B8C-83A1-F6EECF244321}">
                    <p14:modId xmlns:p14="http://schemas.microsoft.com/office/powerpoint/2010/main" val="1829893063"/>
                  </p:ext>
                </p:extLst>
              </p:nvPr>
            </p:nvGraphicFramePr>
            <p:xfrm>
              <a:off x="2671519" y="3041047"/>
              <a:ext cx="1972990" cy="131532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107" name="矩形 106"/>
              <p:cNvSpPr/>
              <p:nvPr/>
            </p:nvSpPr>
            <p:spPr>
              <a:xfrm>
                <a:off x="2820623" y="3363636"/>
                <a:ext cx="1641832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36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84</a:t>
                </a:r>
                <a:r>
                  <a:rPr lang="en-US" altLang="zh-CN" sz="20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% </a:t>
                </a:r>
                <a:endParaRPr lang="zh-CN" altLang="en-US" sz="800" i="1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</p:grpSp>
        <p:sp>
          <p:nvSpPr>
            <p:cNvPr id="102" name="矩形 101"/>
            <p:cNvSpPr/>
            <p:nvPr/>
          </p:nvSpPr>
          <p:spPr>
            <a:xfrm>
              <a:off x="6602685" y="1793010"/>
              <a:ext cx="1641832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70</a:t>
              </a:r>
              <a:r>
                <a:rPr lang="en-US" altLang="zh-CN" sz="28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10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14" name="标题 9"/>
          <p:cNvSpPr txBox="1">
            <a:spLocks/>
          </p:cNvSpPr>
          <p:nvPr/>
        </p:nvSpPr>
        <p:spPr>
          <a:xfrm>
            <a:off x="4231059" y="4293219"/>
            <a:ext cx="26817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票房收入（亿元）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15" name="标题 9"/>
          <p:cNvSpPr txBox="1">
            <a:spLocks/>
          </p:cNvSpPr>
          <p:nvPr/>
        </p:nvSpPr>
        <p:spPr>
          <a:xfrm>
            <a:off x="8047483" y="4293219"/>
            <a:ext cx="26817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观影人次（亿）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16" name="标题 9"/>
          <p:cNvSpPr txBox="1">
            <a:spLocks/>
          </p:cNvSpPr>
          <p:nvPr/>
        </p:nvSpPr>
        <p:spPr>
          <a:xfrm>
            <a:off x="4231059" y="2800431"/>
            <a:ext cx="26817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票房收入（亿元）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17" name="标题 9"/>
          <p:cNvSpPr txBox="1">
            <a:spLocks/>
          </p:cNvSpPr>
          <p:nvPr/>
        </p:nvSpPr>
        <p:spPr>
          <a:xfrm>
            <a:off x="8047483" y="2800431"/>
            <a:ext cx="26817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观影人次（亿）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18" name="标题 9"/>
          <p:cNvSpPr txBox="1">
            <a:spLocks/>
          </p:cNvSpPr>
          <p:nvPr/>
        </p:nvSpPr>
        <p:spPr>
          <a:xfrm>
            <a:off x="2314424" y="1167847"/>
            <a:ext cx="26817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票房全国占比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19" name="标题 9"/>
          <p:cNvSpPr txBox="1">
            <a:spLocks/>
          </p:cNvSpPr>
          <p:nvPr/>
        </p:nvSpPr>
        <p:spPr>
          <a:xfrm>
            <a:off x="6082709" y="1167847"/>
            <a:ext cx="26817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人次全国占比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5013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5629145" y="3226409"/>
            <a:ext cx="2056725" cy="2056725"/>
            <a:chOff x="6480795" y="2534836"/>
            <a:chExt cx="2056725" cy="2056725"/>
          </a:xfrm>
        </p:grpSpPr>
        <p:sp>
          <p:nvSpPr>
            <p:cNvPr id="38" name="椭圆 37"/>
            <p:cNvSpPr/>
            <p:nvPr/>
          </p:nvSpPr>
          <p:spPr>
            <a:xfrm>
              <a:off x="6480795" y="2534836"/>
              <a:ext cx="2056725" cy="2056725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HelveticaNeueLT Pro 107 XBlkCn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6893311" y="2805296"/>
              <a:ext cx="1285928" cy="83099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票房</a:t>
              </a:r>
              <a:endParaRPr lang="en-US" altLang="zh-CN" sz="20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endParaRPr>
            </a:p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HelveticaNeueLT Pro 107 XBlkCn" pitchFamily="34" charset="0"/>
                  <a:ea typeface="Arial Unicode MS" pitchFamily="34" charset="-122"/>
                  <a:cs typeface="Arial Unicode MS" pitchFamily="34" charset="-122"/>
                </a:rPr>
                <a:t>4-10</a:t>
              </a:r>
              <a:r>
                <a:rPr lang="zh-CN" altLang="en-US" sz="1600" b="1" dirty="0" smtClean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</a:rPr>
                <a:t>亿元</a:t>
              </a:r>
              <a:endParaRPr lang="zh-CN" altLang="en-US" sz="1600" dirty="0">
                <a:latin typeface="HelveticaNeueLT Pro 107 XBlkCn" pitchFamily="34" charset="0"/>
                <a:ea typeface="微软雅黑" pitchFamily="3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6984851" y="3689137"/>
              <a:ext cx="1154483" cy="52322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城市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HelveticaNeueLT Pro 107 XBlkCn" pitchFamily="34" charset="0"/>
                  <a:ea typeface="Arial Unicode MS" pitchFamily="34" charset="-122"/>
                  <a:cs typeface="Arial Unicode MS" pitchFamily="34" charset="-122"/>
                </a:rPr>
                <a:t>5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个</a:t>
              </a:r>
              <a:endParaRPr lang="zh-CN" altLang="en-US" sz="1600" dirty="0">
                <a:latin typeface="HelveticaNeueLT Pro 107 XBlkCn" pitchFamily="34" charset="0"/>
                <a:ea typeface="微软雅黑" pitchFamily="34" charset="-122"/>
              </a:endParaRPr>
            </a:p>
          </p:txBody>
        </p:sp>
      </p:grpSp>
      <p:sp>
        <p:nvSpPr>
          <p:cNvPr id="63" name="椭圆 62"/>
          <p:cNvSpPr>
            <a:spLocks noChangeAspect="1"/>
          </p:cNvSpPr>
          <p:nvPr/>
        </p:nvSpPr>
        <p:spPr>
          <a:xfrm>
            <a:off x="7854195" y="2613885"/>
            <a:ext cx="950400" cy="9504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113" name="直接连接符 112"/>
          <p:cNvCxnSpPr>
            <a:stCxn id="60" idx="4"/>
            <a:endCxn id="38" idx="0"/>
          </p:cNvCxnSpPr>
          <p:nvPr/>
        </p:nvCxnSpPr>
        <p:spPr>
          <a:xfrm>
            <a:off x="6614033" y="2305461"/>
            <a:ext cx="43475" cy="920948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>
            <a:stCxn id="64" idx="2"/>
            <a:endCxn id="38" idx="6"/>
          </p:cNvCxnSpPr>
          <p:nvPr/>
        </p:nvCxnSpPr>
        <p:spPr>
          <a:xfrm flipH="1" flipV="1">
            <a:off x="7685870" y="4254772"/>
            <a:ext cx="800097" cy="171477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>
            <a:stCxn id="63" idx="2"/>
            <a:endCxn id="38" idx="0"/>
          </p:cNvCxnSpPr>
          <p:nvPr/>
        </p:nvCxnSpPr>
        <p:spPr>
          <a:xfrm flipH="1">
            <a:off x="6657508" y="3089085"/>
            <a:ext cx="1196687" cy="137324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>
            <a:stCxn id="65" idx="0"/>
            <a:endCxn id="38" idx="6"/>
          </p:cNvCxnSpPr>
          <p:nvPr/>
        </p:nvCxnSpPr>
        <p:spPr>
          <a:xfrm flipH="1" flipV="1">
            <a:off x="7685870" y="4254772"/>
            <a:ext cx="161085" cy="887271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接连接符 129"/>
          <p:cNvCxnSpPr>
            <a:stCxn id="66" idx="7"/>
          </p:cNvCxnSpPr>
          <p:nvPr/>
        </p:nvCxnSpPr>
        <p:spPr>
          <a:xfrm flipV="1">
            <a:off x="5646107" y="4981934"/>
            <a:ext cx="284238" cy="450351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矩形 136"/>
          <p:cNvSpPr/>
          <p:nvPr/>
        </p:nvSpPr>
        <p:spPr>
          <a:xfrm>
            <a:off x="8120959" y="2591399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rgbClr val="92D050"/>
                </a:solidFill>
                <a:latin typeface="HelveticaNeueLT Pro 107 XBlkCn" pitchFamily="34" charset="0"/>
                <a:ea typeface="微软雅黑" pitchFamily="34" charset="-122"/>
              </a:rPr>
              <a:t>4</a:t>
            </a:r>
            <a:endParaRPr lang="zh-CN" altLang="en-US" dirty="0">
              <a:solidFill>
                <a:srgbClr val="92D050"/>
              </a:solidFill>
              <a:latin typeface="HelveticaNeueLT Pro 107 XBlkCn" pitchFamily="3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026790" y="1764085"/>
            <a:ext cx="2733925" cy="2733925"/>
            <a:chOff x="1262742" y="2534836"/>
            <a:chExt cx="2733925" cy="2733925"/>
          </a:xfrm>
        </p:grpSpPr>
        <p:sp>
          <p:nvSpPr>
            <p:cNvPr id="34" name="椭圆 33"/>
            <p:cNvSpPr/>
            <p:nvPr/>
          </p:nvSpPr>
          <p:spPr>
            <a:xfrm>
              <a:off x="1262742" y="2534836"/>
              <a:ext cx="2733925" cy="2733925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HelveticaNeueLT Pro 107 XBlkCn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979182" y="2949312"/>
              <a:ext cx="1377300" cy="83099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票房</a:t>
              </a:r>
              <a:endParaRPr lang="en-US" altLang="zh-CN" sz="20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endParaRPr>
            </a:p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HelveticaNeueLT Pro 107 XBlkCn" pitchFamily="34" charset="0"/>
                  <a:ea typeface="Arial Unicode MS" pitchFamily="34" charset="-122"/>
                  <a:cs typeface="Arial Unicode MS" pitchFamily="34" charset="-122"/>
                </a:rPr>
                <a:t>10</a:t>
              </a:r>
              <a:r>
                <a:rPr lang="zh-CN" altLang="en-US" sz="1600" b="1" dirty="0" smtClean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</a:rPr>
                <a:t>亿元以上</a:t>
              </a:r>
              <a:endParaRPr lang="zh-CN" altLang="en-US" sz="1600" dirty="0">
                <a:latin typeface="HelveticaNeueLT Pro 107 XBlkCn" pitchFamily="34" charset="0"/>
                <a:ea typeface="微软雅黑" pitchFamily="3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085952" y="4068341"/>
              <a:ext cx="1154483" cy="52322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城市</a:t>
              </a:r>
              <a:r>
                <a:rPr lang="en-US" altLang="zh-CN" sz="2800" b="1" dirty="0">
                  <a:solidFill>
                    <a:schemeClr val="bg1"/>
                  </a:solidFill>
                  <a:latin typeface="HelveticaNeueLT Pro 107 XBlkCn" pitchFamily="34" charset="0"/>
                  <a:ea typeface="Arial Unicode MS" pitchFamily="34" charset="-122"/>
                  <a:cs typeface="Arial Unicode MS" pitchFamily="34" charset="-122"/>
                </a:rPr>
                <a:t>2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个</a:t>
              </a:r>
              <a:endParaRPr lang="zh-CN" altLang="en-US" sz="1600" dirty="0">
                <a:latin typeface="HelveticaNeueLT Pro 107 XBlkCn" pitchFamily="34" charset="0"/>
                <a:ea typeface="微软雅黑" pitchFamily="34" charset="-122"/>
              </a:endParaRPr>
            </a:p>
          </p:txBody>
        </p:sp>
      </p:grpSp>
      <p:sp>
        <p:nvSpPr>
          <p:cNvPr id="41" name="椭圆 40"/>
          <p:cNvSpPr>
            <a:spLocks noChangeAspect="1"/>
          </p:cNvSpPr>
          <p:nvPr/>
        </p:nvSpPr>
        <p:spPr>
          <a:xfrm>
            <a:off x="360114" y="1558609"/>
            <a:ext cx="2160000" cy="21600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451705" y="4046711"/>
            <a:ext cx="1793244" cy="17388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44" name="直接连接符 43"/>
          <p:cNvCxnSpPr>
            <a:stCxn id="34" idx="2"/>
            <a:endCxn id="41" idx="6"/>
          </p:cNvCxnSpPr>
          <p:nvPr/>
        </p:nvCxnSpPr>
        <p:spPr>
          <a:xfrm flipH="1" flipV="1">
            <a:off x="2520114" y="2638609"/>
            <a:ext cx="506676" cy="492439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>
            <a:stCxn id="34" idx="2"/>
            <a:endCxn id="43" idx="6"/>
          </p:cNvCxnSpPr>
          <p:nvPr/>
        </p:nvCxnSpPr>
        <p:spPr>
          <a:xfrm flipH="1">
            <a:off x="2244949" y="3131048"/>
            <a:ext cx="781841" cy="1785063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3" name="矩形 1052"/>
          <p:cNvSpPr/>
          <p:nvPr/>
        </p:nvSpPr>
        <p:spPr>
          <a:xfrm>
            <a:off x="1311293" y="1158404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1</a:t>
            </a:r>
            <a:endParaRPr lang="zh-CN" altLang="en-US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35" name="矩形 134"/>
          <p:cNvSpPr/>
          <p:nvPr/>
        </p:nvSpPr>
        <p:spPr>
          <a:xfrm>
            <a:off x="1167277" y="3678684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2</a:t>
            </a:r>
            <a:endParaRPr lang="zh-CN" altLang="en-US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42" name="标题 9"/>
          <p:cNvSpPr txBox="1">
            <a:spLocks/>
          </p:cNvSpPr>
          <p:nvPr/>
        </p:nvSpPr>
        <p:spPr>
          <a:xfrm>
            <a:off x="403655" y="1417970"/>
            <a:ext cx="2044692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2400" b="1" dirty="0" smtClean="0">
                <a:solidFill>
                  <a:srgbClr val="92D050"/>
                </a:solidFill>
                <a:latin typeface="HelveticaNeueLT Pro 107 XBlkCn" pitchFamily="34" charset="0"/>
              </a:rPr>
              <a:t>北京</a:t>
            </a:r>
            <a:endParaRPr lang="zh-CN" altLang="en-US" sz="2400" b="1" dirty="0">
              <a:solidFill>
                <a:srgbClr val="92D050"/>
              </a:solidFill>
              <a:latin typeface="HelveticaNeueLT Pro 107 XBlkCn" pitchFamily="34" charset="0"/>
            </a:endParaRPr>
          </a:p>
        </p:txBody>
      </p:sp>
      <p:sp>
        <p:nvSpPr>
          <p:cNvPr id="143" name="标题 9"/>
          <p:cNvSpPr txBox="1">
            <a:spLocks/>
          </p:cNvSpPr>
          <p:nvPr/>
        </p:nvSpPr>
        <p:spPr>
          <a:xfrm>
            <a:off x="792163" y="1950492"/>
            <a:ext cx="2088232" cy="1296144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zh-CN" altLang="en-US" sz="1400" dirty="0" smtClean="0">
                <a:solidFill>
                  <a:srgbClr val="92D050"/>
                </a:solidFill>
                <a:latin typeface="HelveticaNeueLT Pro 107 XBlkCn" pitchFamily="34" charset="0"/>
              </a:rPr>
              <a:t>影院：</a:t>
            </a:r>
            <a:r>
              <a:rPr lang="en-US" altLang="zh-CN" sz="1400" dirty="0" smtClean="0">
                <a:solidFill>
                  <a:srgbClr val="92D050"/>
                </a:solidFill>
                <a:latin typeface="HelveticaNeueLT Pro 107 XBlkCn" pitchFamily="34" charset="0"/>
              </a:rPr>
              <a:t>105</a:t>
            </a:r>
          </a:p>
          <a:p>
            <a:r>
              <a:rPr lang="zh-CN" altLang="en-US" sz="1400" dirty="0" smtClean="0">
                <a:solidFill>
                  <a:srgbClr val="92D050"/>
                </a:solidFill>
                <a:latin typeface="HelveticaNeueLT Pro 107 XBlkCn" pitchFamily="34" charset="0"/>
              </a:rPr>
              <a:t>银幕：</a:t>
            </a:r>
            <a:r>
              <a:rPr lang="en-US" altLang="zh-CN" sz="1400" dirty="0" smtClean="0">
                <a:solidFill>
                  <a:srgbClr val="92D050"/>
                </a:solidFill>
                <a:latin typeface="HelveticaNeueLT Pro 107 XBlkCn" pitchFamily="34" charset="0"/>
              </a:rPr>
              <a:t>602</a:t>
            </a:r>
          </a:p>
          <a:p>
            <a:r>
              <a:rPr lang="zh-CN" altLang="en-US" sz="1400" dirty="0" smtClean="0">
                <a:solidFill>
                  <a:srgbClr val="92D050"/>
                </a:solidFill>
                <a:latin typeface="HelveticaNeueLT Pro 107 XBlkCn" pitchFamily="34" charset="0"/>
              </a:rPr>
              <a:t>票房：</a:t>
            </a:r>
            <a:r>
              <a:rPr lang="en-US" altLang="zh-CN" sz="1400" dirty="0" smtClean="0">
                <a:solidFill>
                  <a:srgbClr val="92D050"/>
                </a:solidFill>
                <a:latin typeface="HelveticaNeueLT Pro 107 XBlkCn" pitchFamily="34" charset="0"/>
              </a:rPr>
              <a:t>133,610</a:t>
            </a:r>
          </a:p>
          <a:p>
            <a:r>
              <a:rPr lang="zh-CN" altLang="en-US" sz="1400" dirty="0" smtClean="0">
                <a:solidFill>
                  <a:srgbClr val="92D050"/>
                </a:solidFill>
                <a:latin typeface="HelveticaNeueLT Pro 107 XBlkCn" pitchFamily="34" charset="0"/>
              </a:rPr>
              <a:t>人次：</a:t>
            </a:r>
            <a:r>
              <a:rPr lang="en-US" altLang="zh-CN" sz="1400" dirty="0" smtClean="0">
                <a:solidFill>
                  <a:srgbClr val="92D050"/>
                </a:solidFill>
                <a:latin typeface="HelveticaNeueLT Pro 107 XBlkCn" pitchFamily="34" charset="0"/>
              </a:rPr>
              <a:t>3,257</a:t>
            </a:r>
          </a:p>
          <a:p>
            <a:r>
              <a:rPr lang="zh-CN" altLang="en-US" sz="1400" dirty="0" smtClean="0">
                <a:solidFill>
                  <a:srgbClr val="92D050"/>
                </a:solidFill>
                <a:latin typeface="HelveticaNeueLT Pro 107 XBlkCn" pitchFamily="34" charset="0"/>
              </a:rPr>
              <a:t>场次：</a:t>
            </a:r>
            <a:r>
              <a:rPr lang="en-US" altLang="zh-CN" sz="1400" dirty="0" smtClean="0">
                <a:solidFill>
                  <a:srgbClr val="92D050"/>
                </a:solidFill>
                <a:latin typeface="HelveticaNeueLT Pro 107 XBlkCn" pitchFamily="34" charset="0"/>
              </a:rPr>
              <a:t>999.82</a:t>
            </a:r>
            <a:endParaRPr lang="zh-CN" altLang="en-US" sz="1400" dirty="0">
              <a:solidFill>
                <a:srgbClr val="92D050"/>
              </a:solidFill>
              <a:latin typeface="HelveticaNeueLT Pro 107 XBlkCn" pitchFamily="34" charset="0"/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29103" y="3083456"/>
            <a:ext cx="2802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i="1" dirty="0" smtClean="0">
                <a:solidFill>
                  <a:srgbClr val="92D050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10.75</a:t>
            </a:r>
            <a:r>
              <a:rPr lang="en-US" altLang="zh-CN" sz="1600" b="1" i="1" dirty="0" smtClean="0">
                <a:solidFill>
                  <a:srgbClr val="92D050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% </a:t>
            </a:r>
            <a:endParaRPr lang="zh-CN" altLang="en-US" sz="600" i="1" dirty="0">
              <a:solidFill>
                <a:srgbClr val="92D050"/>
              </a:solidFill>
              <a:latin typeface="HelveticaNeueLT Pro 107 XBlkCn" pitchFamily="34" charset="0"/>
            </a:endParaRPr>
          </a:p>
        </p:txBody>
      </p:sp>
      <p:sp>
        <p:nvSpPr>
          <p:cNvPr id="145" name="矩形 144"/>
          <p:cNvSpPr/>
          <p:nvPr/>
        </p:nvSpPr>
        <p:spPr>
          <a:xfrm>
            <a:off x="75" y="5334868"/>
            <a:ext cx="2802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i="1" dirty="0" smtClean="0">
                <a:solidFill>
                  <a:srgbClr val="92D050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8.66</a:t>
            </a:r>
            <a:r>
              <a:rPr lang="en-US" altLang="zh-CN" sz="1400" b="1" i="1" dirty="0" smtClean="0">
                <a:solidFill>
                  <a:srgbClr val="92D050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% </a:t>
            </a:r>
            <a:endParaRPr lang="zh-CN" altLang="en-US" sz="500" i="1" dirty="0">
              <a:solidFill>
                <a:srgbClr val="92D050"/>
              </a:solidFill>
              <a:latin typeface="HelveticaNeueLT Pro 107 XBlkCn" pitchFamily="34" charset="0"/>
            </a:endParaRPr>
          </a:p>
        </p:txBody>
      </p:sp>
      <p:sp>
        <p:nvSpPr>
          <p:cNvPr id="146" name="标题 9"/>
          <p:cNvSpPr txBox="1">
            <a:spLocks/>
          </p:cNvSpPr>
          <p:nvPr/>
        </p:nvSpPr>
        <p:spPr>
          <a:xfrm>
            <a:off x="792163" y="4269262"/>
            <a:ext cx="2088232" cy="1296144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zh-CN" altLang="en-US" sz="1200" dirty="0" smtClean="0">
                <a:solidFill>
                  <a:srgbClr val="92D050"/>
                </a:solidFill>
                <a:latin typeface="HelveticaNeueLT Pro 107 XBlkCn" pitchFamily="34" charset="0"/>
              </a:rPr>
              <a:t>影院：</a:t>
            </a:r>
            <a:r>
              <a:rPr lang="en-US" altLang="zh-CN" sz="1200" dirty="0" smtClean="0">
                <a:solidFill>
                  <a:srgbClr val="92D050"/>
                </a:solidFill>
                <a:latin typeface="HelveticaNeueLT Pro 107 XBlkCn" pitchFamily="34" charset="0"/>
              </a:rPr>
              <a:t>93</a:t>
            </a:r>
          </a:p>
          <a:p>
            <a:r>
              <a:rPr lang="zh-CN" altLang="en-US" sz="1200" dirty="0" smtClean="0">
                <a:solidFill>
                  <a:srgbClr val="92D050"/>
                </a:solidFill>
                <a:latin typeface="HelveticaNeueLT Pro 107 XBlkCn" pitchFamily="34" charset="0"/>
              </a:rPr>
              <a:t>银幕：</a:t>
            </a:r>
            <a:r>
              <a:rPr lang="en-US" altLang="zh-CN" sz="1200" dirty="0" smtClean="0">
                <a:solidFill>
                  <a:srgbClr val="92D050"/>
                </a:solidFill>
                <a:latin typeface="HelveticaNeueLT Pro 107 XBlkCn" pitchFamily="34" charset="0"/>
              </a:rPr>
              <a:t>426</a:t>
            </a:r>
          </a:p>
          <a:p>
            <a:r>
              <a:rPr lang="zh-CN" altLang="en-US" sz="1200" dirty="0" smtClean="0">
                <a:solidFill>
                  <a:srgbClr val="92D050"/>
                </a:solidFill>
                <a:latin typeface="HelveticaNeueLT Pro 107 XBlkCn" pitchFamily="34" charset="0"/>
              </a:rPr>
              <a:t>票房：</a:t>
            </a:r>
            <a:r>
              <a:rPr lang="en-US" altLang="zh-CN" sz="1200" dirty="0" smtClean="0">
                <a:solidFill>
                  <a:srgbClr val="92D050"/>
                </a:solidFill>
                <a:latin typeface="HelveticaNeueLT Pro 107 XBlkCn" pitchFamily="34" charset="0"/>
              </a:rPr>
              <a:t>107,613</a:t>
            </a:r>
          </a:p>
          <a:p>
            <a:r>
              <a:rPr lang="zh-CN" altLang="en-US" sz="1200" dirty="0" smtClean="0">
                <a:solidFill>
                  <a:srgbClr val="92D050"/>
                </a:solidFill>
                <a:latin typeface="HelveticaNeueLT Pro 107 XBlkCn" pitchFamily="34" charset="0"/>
              </a:rPr>
              <a:t>人次：</a:t>
            </a:r>
            <a:r>
              <a:rPr lang="en-US" altLang="zh-CN" sz="1200" dirty="0" smtClean="0">
                <a:solidFill>
                  <a:srgbClr val="92D050"/>
                </a:solidFill>
                <a:latin typeface="HelveticaNeueLT Pro 107 XBlkCn" pitchFamily="34" charset="0"/>
              </a:rPr>
              <a:t>2,659</a:t>
            </a:r>
          </a:p>
          <a:p>
            <a:r>
              <a:rPr lang="zh-CN" altLang="en-US" sz="1200" dirty="0" smtClean="0">
                <a:solidFill>
                  <a:srgbClr val="92D050"/>
                </a:solidFill>
                <a:latin typeface="HelveticaNeueLT Pro 107 XBlkCn" pitchFamily="34" charset="0"/>
              </a:rPr>
              <a:t>场次：</a:t>
            </a:r>
            <a:r>
              <a:rPr lang="en-US" altLang="zh-CN" sz="1200" dirty="0" smtClean="0">
                <a:solidFill>
                  <a:srgbClr val="92D050"/>
                </a:solidFill>
                <a:latin typeface="HelveticaNeueLT Pro 107 XBlkCn" pitchFamily="34" charset="0"/>
              </a:rPr>
              <a:t>696.32</a:t>
            </a:r>
            <a:endParaRPr lang="zh-CN" altLang="en-US" sz="1200" dirty="0">
              <a:solidFill>
                <a:srgbClr val="92D050"/>
              </a:solidFill>
              <a:latin typeface="HelveticaNeueLT Pro 107 XBlkCn" pitchFamily="34" charset="0"/>
            </a:endParaRPr>
          </a:p>
        </p:txBody>
      </p:sp>
      <p:sp>
        <p:nvSpPr>
          <p:cNvPr id="147" name="标题 9"/>
          <p:cNvSpPr txBox="1">
            <a:spLocks/>
          </p:cNvSpPr>
          <p:nvPr/>
        </p:nvSpPr>
        <p:spPr>
          <a:xfrm>
            <a:off x="288107" y="3822700"/>
            <a:ext cx="2044692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2000" b="1" dirty="0" smtClean="0">
                <a:solidFill>
                  <a:srgbClr val="92D050"/>
                </a:solidFill>
                <a:latin typeface="HelveticaNeueLT Pro 107 XBlkCn" pitchFamily="34" charset="0"/>
              </a:rPr>
              <a:t>上海</a:t>
            </a:r>
            <a:endParaRPr lang="zh-CN" altLang="en-US" sz="2000" b="1" dirty="0">
              <a:solidFill>
                <a:srgbClr val="92D050"/>
              </a:solidFill>
              <a:latin typeface="HelveticaNeueLT Pro 107 XBlkCn" pitchFamily="34" charset="0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5588231" y="1301061"/>
            <a:ext cx="2044692" cy="1111096"/>
            <a:chOff x="5616697" y="1695789"/>
            <a:chExt cx="2044692" cy="1111096"/>
          </a:xfrm>
        </p:grpSpPr>
        <p:grpSp>
          <p:nvGrpSpPr>
            <p:cNvPr id="96" name="组合 95"/>
            <p:cNvGrpSpPr/>
            <p:nvPr/>
          </p:nvGrpSpPr>
          <p:grpSpPr>
            <a:xfrm>
              <a:off x="6140299" y="1695789"/>
              <a:ext cx="1004400" cy="1004400"/>
              <a:chOff x="6140299" y="1764085"/>
              <a:chExt cx="1004400" cy="1004400"/>
            </a:xfrm>
          </p:grpSpPr>
          <p:sp>
            <p:nvSpPr>
              <p:cNvPr id="60" name="椭圆 59"/>
              <p:cNvSpPr>
                <a:spLocks noChangeAspect="1"/>
              </p:cNvSpPr>
              <p:nvPr/>
            </p:nvSpPr>
            <p:spPr>
              <a:xfrm>
                <a:off x="6140299" y="1764085"/>
                <a:ext cx="1004400" cy="100440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HelveticaNeueLT Pro 107 XBlkCn" pitchFamily="34" charset="0"/>
                </a:endParaRPr>
              </a:p>
            </p:txBody>
          </p:sp>
          <p:sp>
            <p:nvSpPr>
              <p:cNvPr id="136" name="矩形 135"/>
              <p:cNvSpPr/>
              <p:nvPr/>
            </p:nvSpPr>
            <p:spPr>
              <a:xfrm>
                <a:off x="6470016" y="1764085"/>
                <a:ext cx="35618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i="1" dirty="0" smtClean="0">
                    <a:solidFill>
                      <a:srgbClr val="92D050"/>
                    </a:solidFill>
                    <a:latin typeface="HelveticaNeueLT Pro 107 XBlkCn" pitchFamily="34" charset="0"/>
                    <a:ea typeface="微软雅黑" pitchFamily="34" charset="-122"/>
                  </a:rPr>
                  <a:t>3</a:t>
                </a:r>
                <a:endParaRPr lang="zh-CN" altLang="en-US" dirty="0">
                  <a:solidFill>
                    <a:srgbClr val="92D050"/>
                  </a:solidFill>
                  <a:latin typeface="HelveticaNeueLT Pro 107 XBlkCn" pitchFamily="34" charset="0"/>
                </a:endParaRPr>
              </a:p>
            </p:txBody>
          </p:sp>
        </p:grpSp>
        <p:sp>
          <p:nvSpPr>
            <p:cNvPr id="151" name="标题 9"/>
            <p:cNvSpPr txBox="1">
              <a:spLocks/>
            </p:cNvSpPr>
            <p:nvPr/>
          </p:nvSpPr>
          <p:spPr>
            <a:xfrm>
              <a:off x="5616697" y="1951643"/>
              <a:ext cx="2044692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2000" b="1" dirty="0" smtClean="0">
                  <a:solidFill>
                    <a:srgbClr val="92D050"/>
                  </a:solidFill>
                  <a:latin typeface="HelveticaNeueLT Pro 107 XBlkCn" pitchFamily="34" charset="0"/>
                </a:rPr>
                <a:t>广州</a:t>
              </a:r>
              <a:endParaRPr lang="zh-CN" altLang="en-US" sz="2000" b="1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52" name="标题 9"/>
          <p:cNvSpPr txBox="1">
            <a:spLocks/>
          </p:cNvSpPr>
          <p:nvPr/>
        </p:nvSpPr>
        <p:spPr>
          <a:xfrm>
            <a:off x="7307049" y="2743731"/>
            <a:ext cx="2044692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92D050"/>
                </a:solidFill>
                <a:latin typeface="HelveticaNeueLT Pro 107 XBlkCn" pitchFamily="34" charset="0"/>
              </a:rPr>
              <a:t>深圳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7848947" y="4023193"/>
            <a:ext cx="2044692" cy="966149"/>
            <a:chOff x="7676463" y="4231514"/>
            <a:chExt cx="2044692" cy="966149"/>
          </a:xfrm>
        </p:grpSpPr>
        <p:sp>
          <p:nvSpPr>
            <p:cNvPr id="64" name="椭圆 63"/>
            <p:cNvSpPr>
              <a:spLocks noChangeAspect="1"/>
            </p:cNvSpPr>
            <p:nvPr/>
          </p:nvSpPr>
          <p:spPr>
            <a:xfrm>
              <a:off x="8313483" y="4254770"/>
              <a:ext cx="759600" cy="759600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HelveticaNeueLT Pro 107 XBlkCn" pitchFamily="34" charset="0"/>
              </a:endParaRPr>
            </a:p>
          </p:txBody>
        </p:sp>
        <p:sp>
          <p:nvSpPr>
            <p:cNvPr id="138" name="矩形 137"/>
            <p:cNvSpPr/>
            <p:nvPr/>
          </p:nvSpPr>
          <p:spPr>
            <a:xfrm>
              <a:off x="8498331" y="4231514"/>
              <a:ext cx="35618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i="1" dirty="0" smtClean="0">
                  <a:solidFill>
                    <a:srgbClr val="92D050"/>
                  </a:solidFill>
                  <a:latin typeface="HelveticaNeueLT Pro 107 XBlkCn" pitchFamily="34" charset="0"/>
                  <a:ea typeface="微软雅黑" pitchFamily="34" charset="-122"/>
                </a:rPr>
                <a:t>5</a:t>
              </a:r>
              <a:endParaRPr lang="zh-CN" altLang="en-US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53" name="标题 9"/>
            <p:cNvSpPr txBox="1">
              <a:spLocks/>
            </p:cNvSpPr>
            <p:nvPr/>
          </p:nvSpPr>
          <p:spPr>
            <a:xfrm>
              <a:off x="7676463" y="4342421"/>
              <a:ext cx="2044692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600" b="1" dirty="0" smtClean="0">
                  <a:solidFill>
                    <a:srgbClr val="92D050"/>
                  </a:solidFill>
                  <a:latin typeface="HelveticaNeueLT Pro 107 XBlkCn" pitchFamily="34" charset="0"/>
                </a:rPr>
                <a:t>成都</a:t>
              </a:r>
              <a:endParaRPr lang="zh-CN" altLang="en-US" sz="1600" b="1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6840835" y="5076453"/>
            <a:ext cx="2044692" cy="956572"/>
            <a:chOff x="7200875" y="5378143"/>
            <a:chExt cx="2044692" cy="956572"/>
          </a:xfrm>
        </p:grpSpPr>
        <p:sp>
          <p:nvSpPr>
            <p:cNvPr id="65" name="椭圆 64"/>
            <p:cNvSpPr>
              <a:spLocks noChangeAspect="1"/>
            </p:cNvSpPr>
            <p:nvPr/>
          </p:nvSpPr>
          <p:spPr>
            <a:xfrm>
              <a:off x="7854195" y="5443733"/>
              <a:ext cx="705600" cy="705600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HelveticaNeueLT Pro 107 XBlkCn" pitchFamily="34" charset="0"/>
              </a:endParaRPr>
            </a:p>
          </p:txBody>
        </p:sp>
        <p:sp>
          <p:nvSpPr>
            <p:cNvPr id="139" name="矩形 138"/>
            <p:cNvSpPr/>
            <p:nvPr/>
          </p:nvSpPr>
          <p:spPr>
            <a:xfrm>
              <a:off x="8020483" y="5378143"/>
              <a:ext cx="35618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i="1" dirty="0" smtClean="0">
                  <a:solidFill>
                    <a:srgbClr val="92D050"/>
                  </a:solidFill>
                  <a:latin typeface="HelveticaNeueLT Pro 107 XBlkCn" pitchFamily="34" charset="0"/>
                  <a:ea typeface="微软雅黑" pitchFamily="34" charset="-122"/>
                </a:rPr>
                <a:t>6</a:t>
              </a:r>
              <a:endParaRPr lang="zh-CN" altLang="en-US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54" name="标题 9"/>
            <p:cNvSpPr txBox="1">
              <a:spLocks/>
            </p:cNvSpPr>
            <p:nvPr/>
          </p:nvSpPr>
          <p:spPr>
            <a:xfrm>
              <a:off x="7200875" y="5479473"/>
              <a:ext cx="2044692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600" b="1" dirty="0" smtClean="0">
                  <a:solidFill>
                    <a:srgbClr val="92D050"/>
                  </a:solidFill>
                  <a:latin typeface="HelveticaNeueLT Pro 107 XBlkCn" pitchFamily="34" charset="0"/>
                </a:rPr>
                <a:t>武汉</a:t>
              </a:r>
              <a:endParaRPr lang="zh-CN" altLang="en-US" sz="1600" b="1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392563" y="5272157"/>
            <a:ext cx="2044692" cy="956424"/>
            <a:chOff x="5573157" y="5709865"/>
            <a:chExt cx="2044692" cy="956424"/>
          </a:xfrm>
        </p:grpSpPr>
        <p:sp>
          <p:nvSpPr>
            <p:cNvPr id="66" name="椭圆 65"/>
            <p:cNvSpPr>
              <a:spLocks noChangeAspect="1"/>
            </p:cNvSpPr>
            <p:nvPr/>
          </p:nvSpPr>
          <p:spPr>
            <a:xfrm>
              <a:off x="6252089" y="5771405"/>
              <a:ext cx="673200" cy="673200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HelveticaNeueLT Pro 107 XBlkCn" pitchFamily="34" charset="0"/>
              </a:endParaRPr>
            </a:p>
          </p:txBody>
        </p:sp>
        <p:sp>
          <p:nvSpPr>
            <p:cNvPr id="140" name="矩形 139"/>
            <p:cNvSpPr/>
            <p:nvPr/>
          </p:nvSpPr>
          <p:spPr>
            <a:xfrm>
              <a:off x="6416206" y="5709865"/>
              <a:ext cx="35618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i="1" dirty="0" smtClean="0">
                  <a:solidFill>
                    <a:srgbClr val="92D050"/>
                  </a:solidFill>
                  <a:latin typeface="HelveticaNeueLT Pro 107 XBlkCn" pitchFamily="34" charset="0"/>
                  <a:ea typeface="微软雅黑" pitchFamily="34" charset="-122"/>
                </a:rPr>
                <a:t>7</a:t>
              </a:r>
              <a:endParaRPr lang="zh-CN" altLang="en-US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55" name="标题 9"/>
            <p:cNvSpPr txBox="1">
              <a:spLocks/>
            </p:cNvSpPr>
            <p:nvPr/>
          </p:nvSpPr>
          <p:spPr>
            <a:xfrm>
              <a:off x="5573157" y="5811047"/>
              <a:ext cx="2044692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600" b="1" dirty="0" smtClean="0">
                  <a:solidFill>
                    <a:srgbClr val="92D050"/>
                  </a:solidFill>
                  <a:latin typeface="HelveticaNeueLT Pro 107 XBlkCn" pitchFamily="34" charset="0"/>
                </a:rPr>
                <a:t>重庆</a:t>
              </a:r>
              <a:endParaRPr lang="zh-CN" altLang="en-US" sz="1600" b="1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7128867" y="1057957"/>
            <a:ext cx="1369463" cy="1527271"/>
            <a:chOff x="7128867" y="1057957"/>
            <a:chExt cx="1974208" cy="1527271"/>
          </a:xfrm>
        </p:grpSpPr>
        <p:sp>
          <p:nvSpPr>
            <p:cNvPr id="156" name="矩形 155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4.99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57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279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62,078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1453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439.56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8785051" y="2325046"/>
            <a:ext cx="1369463" cy="1527271"/>
            <a:chOff x="7128867" y="1057957"/>
            <a:chExt cx="1974208" cy="1527271"/>
          </a:xfrm>
        </p:grpSpPr>
        <p:sp>
          <p:nvSpPr>
            <p:cNvPr id="165" name="矩形 164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4.72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66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271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58,689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1394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405.94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9245567" y="3765206"/>
            <a:ext cx="1369463" cy="1527271"/>
            <a:chOff x="7128867" y="1057957"/>
            <a:chExt cx="1974208" cy="1527271"/>
          </a:xfrm>
        </p:grpSpPr>
        <p:sp>
          <p:nvSpPr>
            <p:cNvPr id="168" name="矩形 167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3.78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69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373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46,934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1352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539.48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170" name="组合 169"/>
          <p:cNvGrpSpPr/>
          <p:nvPr/>
        </p:nvGrpSpPr>
        <p:grpSpPr>
          <a:xfrm>
            <a:off x="8208987" y="4917334"/>
            <a:ext cx="1369463" cy="1527271"/>
            <a:chOff x="7128866" y="1057957"/>
            <a:chExt cx="1974208" cy="1527271"/>
          </a:xfrm>
        </p:grpSpPr>
        <p:sp>
          <p:nvSpPr>
            <p:cNvPr id="171" name="矩形 170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3.51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72" name="标题 9"/>
            <p:cNvSpPr txBox="1">
              <a:spLocks/>
            </p:cNvSpPr>
            <p:nvPr/>
          </p:nvSpPr>
          <p:spPr>
            <a:xfrm>
              <a:off x="7128866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252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43,573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1335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381.59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5760715" y="5148461"/>
            <a:ext cx="1369463" cy="1527271"/>
            <a:chOff x="7128866" y="1057957"/>
            <a:chExt cx="1974208" cy="1527271"/>
          </a:xfrm>
        </p:grpSpPr>
        <p:sp>
          <p:nvSpPr>
            <p:cNvPr id="178" name="矩形 177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3.34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79" name="标题 9"/>
            <p:cNvSpPr txBox="1">
              <a:spLocks/>
            </p:cNvSpPr>
            <p:nvPr/>
          </p:nvSpPr>
          <p:spPr>
            <a:xfrm>
              <a:off x="7128866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385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41,533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1298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521.05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67" name="标题 9"/>
          <p:cNvSpPr txBox="1">
            <a:spLocks/>
          </p:cNvSpPr>
          <p:nvPr/>
        </p:nvSpPr>
        <p:spPr>
          <a:xfrm>
            <a:off x="1261067" y="-36115"/>
            <a:ext cx="8244064" cy="1296144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HelveticaNeueLT Pro 107 XBlkCn" pitchFamily="34" charset="0"/>
                <a:ea typeface="Arial Unicode MS" pitchFamily="34" charset="-122"/>
                <a:cs typeface="Arial Unicode MS" pitchFamily="34" charset="-122"/>
              </a:rPr>
              <a:t>61</a:t>
            </a:r>
            <a:r>
              <a:rPr lang="zh-CN" altLang="en-US" sz="1800" dirty="0" smtClean="0">
                <a:solidFill>
                  <a:schemeClr val="bg1"/>
                </a:solidFill>
                <a:latin typeface="HelveticaNeueLT Pro 107 XBlkCn" pitchFamily="34" charset="0"/>
              </a:rPr>
              <a:t>个年度票房超</a:t>
            </a:r>
            <a:r>
              <a:rPr lang="en-US" altLang="zh-CN" sz="2400" dirty="0" smtClean="0">
                <a:solidFill>
                  <a:schemeClr val="bg1"/>
                </a:solidFill>
                <a:latin typeface="HelveticaNeueLT Pro 107 XBlkCn" pitchFamily="34" charset="0"/>
                <a:ea typeface="Arial Unicode MS" pitchFamily="34" charset="-122"/>
                <a:cs typeface="Arial Unicode MS" pitchFamily="34" charset="-122"/>
              </a:rPr>
              <a:t>3,000</a:t>
            </a:r>
            <a:r>
              <a:rPr lang="zh-CN" altLang="en-US" sz="1800" dirty="0" smtClean="0">
                <a:solidFill>
                  <a:schemeClr val="bg1"/>
                </a:solidFill>
                <a:latin typeface="HelveticaNeueLT Pro 107 XBlkCn" pitchFamily="34" charset="0"/>
              </a:rPr>
              <a:t>万元城市，以票房表现排名</a:t>
            </a:r>
            <a:endParaRPr lang="en-US" altLang="zh-CN" sz="1800" dirty="0" smtClean="0">
              <a:solidFill>
                <a:schemeClr val="bg1"/>
              </a:solidFill>
              <a:latin typeface="HelveticaNeueLT Pro 107 XBlkCn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HelveticaNeueLT Pro 107 XBlkCn" pitchFamily="34" charset="0"/>
              </a:rPr>
              <a:t>影院（家）；银幕（块）；年度票房（万元）；观影人次（万人次）；放映场次（万场）；百分比为票房全国占比</a:t>
            </a:r>
            <a:endParaRPr lang="zh-CN" altLang="en-US" sz="12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7596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>
            <a:grpSpLocks noChangeAspect="1"/>
          </p:cNvGrpSpPr>
          <p:nvPr/>
        </p:nvGrpSpPr>
        <p:grpSpPr>
          <a:xfrm>
            <a:off x="3816499" y="2307997"/>
            <a:ext cx="2264400" cy="2264400"/>
            <a:chOff x="6480795" y="2534836"/>
            <a:chExt cx="2056725" cy="2056725"/>
          </a:xfrm>
        </p:grpSpPr>
        <p:sp>
          <p:nvSpPr>
            <p:cNvPr id="52" name="椭圆 51"/>
            <p:cNvSpPr/>
            <p:nvPr/>
          </p:nvSpPr>
          <p:spPr>
            <a:xfrm>
              <a:off x="6480795" y="2534836"/>
              <a:ext cx="2056725" cy="2056725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HelveticaNeueLT Pro 107 XBlkCn" pitchFamily="34" charset="0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7000748" y="2843402"/>
              <a:ext cx="999098" cy="754784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票房</a:t>
              </a:r>
              <a:endParaRPr lang="en-US" altLang="zh-CN" sz="20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endParaRPr>
            </a:p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HelveticaNeueLT Pro 107 XBlkCn" pitchFamily="34" charset="0"/>
                  <a:ea typeface="Arial Unicode MS" pitchFamily="34" charset="-122"/>
                  <a:cs typeface="Arial Unicode MS" pitchFamily="34" charset="-122"/>
                </a:rPr>
                <a:t>2-4</a:t>
              </a:r>
              <a:r>
                <a:rPr lang="zh-CN" altLang="en-US" sz="1600" b="1" dirty="0" smtClean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</a:rPr>
                <a:t>亿元</a:t>
              </a:r>
              <a:endParaRPr lang="zh-CN" altLang="en-US" sz="1600" dirty="0">
                <a:latin typeface="HelveticaNeueLT Pro 107 XBlkCn" pitchFamily="34" charset="0"/>
                <a:ea typeface="微软雅黑" pitchFamily="34" charset="-122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7037791" y="3713129"/>
              <a:ext cx="1048602" cy="475234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城市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HelveticaNeueLT Pro 107 XBlkCn" pitchFamily="34" charset="0"/>
                  <a:ea typeface="Arial Unicode MS" pitchFamily="34" charset="-122"/>
                  <a:cs typeface="Arial Unicode MS" pitchFamily="34" charset="-122"/>
                </a:rPr>
                <a:t>6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个</a:t>
              </a:r>
              <a:endParaRPr lang="zh-CN" altLang="en-US" sz="1600" dirty="0">
                <a:latin typeface="HelveticaNeueLT Pro 107 XBlkCn" pitchFamily="34" charset="0"/>
                <a:ea typeface="微软雅黑" pitchFamily="34" charset="-122"/>
              </a:endParaRPr>
            </a:p>
          </p:txBody>
        </p:sp>
      </p:grpSp>
      <p:sp>
        <p:nvSpPr>
          <p:cNvPr id="55" name="椭圆 54"/>
          <p:cNvSpPr>
            <a:spLocks noChangeAspect="1"/>
          </p:cNvSpPr>
          <p:nvPr/>
        </p:nvSpPr>
        <p:spPr>
          <a:xfrm>
            <a:off x="6936971" y="2284078"/>
            <a:ext cx="482400" cy="4824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56" name="直接连接符 55"/>
          <p:cNvCxnSpPr>
            <a:stCxn id="65" idx="4"/>
            <a:endCxn id="52" idx="0"/>
          </p:cNvCxnSpPr>
          <p:nvPr/>
        </p:nvCxnSpPr>
        <p:spPr>
          <a:xfrm flipH="1">
            <a:off x="4948699" y="976853"/>
            <a:ext cx="422484" cy="1331144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stCxn id="69" idx="2"/>
            <a:endCxn id="52" idx="6"/>
          </p:cNvCxnSpPr>
          <p:nvPr/>
        </p:nvCxnSpPr>
        <p:spPr>
          <a:xfrm flipH="1" flipV="1">
            <a:off x="6080899" y="3440197"/>
            <a:ext cx="2356270" cy="25176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>
            <a:stCxn id="55" idx="2"/>
            <a:endCxn id="52" idx="0"/>
          </p:cNvCxnSpPr>
          <p:nvPr/>
        </p:nvCxnSpPr>
        <p:spPr>
          <a:xfrm flipH="1" flipV="1">
            <a:off x="4948699" y="2307997"/>
            <a:ext cx="1988272" cy="217281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stCxn id="73" idx="0"/>
            <a:endCxn id="52" idx="6"/>
          </p:cNvCxnSpPr>
          <p:nvPr/>
        </p:nvCxnSpPr>
        <p:spPr>
          <a:xfrm flipH="1" flipV="1">
            <a:off x="6080899" y="3440197"/>
            <a:ext cx="1123710" cy="1596926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stCxn id="77" idx="6"/>
            <a:endCxn id="52" idx="2"/>
          </p:cNvCxnSpPr>
          <p:nvPr/>
        </p:nvCxnSpPr>
        <p:spPr>
          <a:xfrm flipV="1">
            <a:off x="3246605" y="3440197"/>
            <a:ext cx="569894" cy="716156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椭圆 64"/>
          <p:cNvSpPr>
            <a:spLocks noChangeAspect="1"/>
          </p:cNvSpPr>
          <p:nvPr/>
        </p:nvSpPr>
        <p:spPr>
          <a:xfrm>
            <a:off x="5079583" y="393653"/>
            <a:ext cx="583200" cy="5832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5793963" y="107901"/>
            <a:ext cx="1176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8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</a:t>
            </a:r>
            <a:r>
              <a:rPr lang="zh-CN" altLang="en-US" sz="20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杭州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69" name="椭圆 68"/>
          <p:cNvSpPr>
            <a:spLocks noChangeAspect="1"/>
          </p:cNvSpPr>
          <p:nvPr/>
        </p:nvSpPr>
        <p:spPr>
          <a:xfrm>
            <a:off x="8437169" y="3251173"/>
            <a:ext cx="428400" cy="4284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sp>
        <p:nvSpPr>
          <p:cNvPr id="73" name="椭圆 72"/>
          <p:cNvSpPr>
            <a:spLocks noChangeAspect="1"/>
          </p:cNvSpPr>
          <p:nvPr/>
        </p:nvSpPr>
        <p:spPr>
          <a:xfrm>
            <a:off x="7008409" y="5037123"/>
            <a:ext cx="392400" cy="3924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sp>
        <p:nvSpPr>
          <p:cNvPr id="77" name="椭圆 76"/>
          <p:cNvSpPr>
            <a:spLocks noChangeAspect="1"/>
          </p:cNvSpPr>
          <p:nvPr/>
        </p:nvSpPr>
        <p:spPr>
          <a:xfrm>
            <a:off x="2865005" y="3965553"/>
            <a:ext cx="381600" cy="3816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5827880" y="355252"/>
            <a:ext cx="1369463" cy="1527271"/>
            <a:chOff x="7128867" y="1057957"/>
            <a:chExt cx="1974208" cy="1527271"/>
          </a:xfrm>
        </p:grpSpPr>
        <p:sp>
          <p:nvSpPr>
            <p:cNvPr id="81" name="矩形 80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2.91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82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200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36,160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890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352.73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7535266" y="1579082"/>
            <a:ext cx="1369466" cy="1527271"/>
            <a:chOff x="7128865" y="1057957"/>
            <a:chExt cx="1974211" cy="1527271"/>
          </a:xfrm>
        </p:grpSpPr>
        <p:sp>
          <p:nvSpPr>
            <p:cNvPr id="84" name="矩形 83"/>
            <p:cNvSpPr/>
            <p:nvPr/>
          </p:nvSpPr>
          <p:spPr>
            <a:xfrm>
              <a:off x="7128865" y="2123563"/>
              <a:ext cx="178264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2.40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85" name="标题 9"/>
            <p:cNvSpPr txBox="1">
              <a:spLocks/>
            </p:cNvSpPr>
            <p:nvPr/>
          </p:nvSpPr>
          <p:spPr>
            <a:xfrm>
              <a:off x="7128868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183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29,864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816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247.87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8924475" y="3096044"/>
            <a:ext cx="1369463" cy="1527271"/>
            <a:chOff x="7128867" y="1057957"/>
            <a:chExt cx="1974208" cy="1527271"/>
          </a:xfrm>
        </p:grpSpPr>
        <p:sp>
          <p:nvSpPr>
            <p:cNvPr id="87" name="矩形 86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2.13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88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151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26,439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685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230.19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7424896" y="4795736"/>
            <a:ext cx="1369463" cy="1527271"/>
            <a:chOff x="7128866" y="1057957"/>
            <a:chExt cx="1974208" cy="1527271"/>
          </a:xfrm>
        </p:grpSpPr>
        <p:sp>
          <p:nvSpPr>
            <p:cNvPr id="90" name="矩形 89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1.94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91" name="标题 9"/>
            <p:cNvSpPr txBox="1">
              <a:spLocks/>
            </p:cNvSpPr>
            <p:nvPr/>
          </p:nvSpPr>
          <p:spPr>
            <a:xfrm>
              <a:off x="7128866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163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24,169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708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267.81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2722129" y="4724298"/>
            <a:ext cx="1369463" cy="1527271"/>
            <a:chOff x="7128866" y="1057957"/>
            <a:chExt cx="1974208" cy="1527271"/>
          </a:xfrm>
        </p:grpSpPr>
        <p:sp>
          <p:nvSpPr>
            <p:cNvPr id="93" name="矩形 92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1.90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94" name="标题 9"/>
            <p:cNvSpPr txBox="1">
              <a:spLocks/>
            </p:cNvSpPr>
            <p:nvPr/>
          </p:nvSpPr>
          <p:spPr>
            <a:xfrm>
              <a:off x="7128866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207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23</a:t>
              </a:r>
              <a:r>
                <a:rPr lang="en-US" altLang="zh-CN" sz="1200" dirty="0">
                  <a:solidFill>
                    <a:schemeClr val="bg1"/>
                  </a:solidFill>
                  <a:latin typeface="HelveticaNeueLT Pro 107 XBlkCn" pitchFamily="34" charset="0"/>
                </a:rPr>
                <a:t>,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614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698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294.83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cxnSp>
        <p:nvCxnSpPr>
          <p:cNvPr id="95" name="直接连接符 94"/>
          <p:cNvCxnSpPr>
            <a:stCxn id="52" idx="2"/>
            <a:endCxn id="104" idx="6"/>
          </p:cNvCxnSpPr>
          <p:nvPr/>
        </p:nvCxnSpPr>
        <p:spPr>
          <a:xfrm flipH="1" flipV="1">
            <a:off x="2278311" y="1993413"/>
            <a:ext cx="1538188" cy="1446784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矩形 98"/>
          <p:cNvSpPr/>
          <p:nvPr/>
        </p:nvSpPr>
        <p:spPr>
          <a:xfrm>
            <a:off x="7508475" y="1283946"/>
            <a:ext cx="12795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9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－南京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8914957" y="2822545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10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－西安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04" name="椭圆 103"/>
          <p:cNvSpPr>
            <a:spLocks noChangeAspect="1"/>
          </p:cNvSpPr>
          <p:nvPr/>
        </p:nvSpPr>
        <p:spPr>
          <a:xfrm>
            <a:off x="1936311" y="1822413"/>
            <a:ext cx="342000" cy="3420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7365599" y="4465619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11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－苏州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2650691" y="4438546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12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－天津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123" name="组合 122"/>
          <p:cNvGrpSpPr/>
          <p:nvPr/>
        </p:nvGrpSpPr>
        <p:grpSpPr>
          <a:xfrm>
            <a:off x="1007617" y="2679669"/>
            <a:ext cx="1369463" cy="1527271"/>
            <a:chOff x="7128866" y="1057957"/>
            <a:chExt cx="1974208" cy="1527271"/>
          </a:xfrm>
        </p:grpSpPr>
        <p:sp>
          <p:nvSpPr>
            <p:cNvPr id="124" name="矩形 123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1.70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25" name="标题 9"/>
            <p:cNvSpPr txBox="1">
              <a:spLocks/>
            </p:cNvSpPr>
            <p:nvPr/>
          </p:nvSpPr>
          <p:spPr>
            <a:xfrm>
              <a:off x="7128866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174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21,117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702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255.18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26" name="矩形 125"/>
          <p:cNvSpPr/>
          <p:nvPr/>
        </p:nvSpPr>
        <p:spPr>
          <a:xfrm>
            <a:off x="936179" y="2393917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13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－沈阳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4684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椭圆 66"/>
          <p:cNvSpPr>
            <a:spLocks noChangeAspect="1"/>
          </p:cNvSpPr>
          <p:nvPr/>
        </p:nvSpPr>
        <p:spPr>
          <a:xfrm>
            <a:off x="3400411" y="4968538"/>
            <a:ext cx="3744000" cy="3744000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sp>
        <p:nvSpPr>
          <p:cNvPr id="72" name="椭圆 71"/>
          <p:cNvSpPr>
            <a:spLocks noChangeAspect="1"/>
          </p:cNvSpPr>
          <p:nvPr/>
        </p:nvSpPr>
        <p:spPr>
          <a:xfrm>
            <a:off x="1828775" y="1920071"/>
            <a:ext cx="284400" cy="2844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73" name="直接连接符 72"/>
          <p:cNvCxnSpPr>
            <a:stCxn id="77" idx="6"/>
            <a:endCxn id="67" idx="1"/>
          </p:cNvCxnSpPr>
          <p:nvPr/>
        </p:nvCxnSpPr>
        <p:spPr>
          <a:xfrm flipV="1">
            <a:off x="2402527" y="5516834"/>
            <a:ext cx="1546180" cy="333451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>
            <a:stCxn id="85" idx="5"/>
            <a:endCxn id="67" idx="0"/>
          </p:cNvCxnSpPr>
          <p:nvPr/>
        </p:nvCxnSpPr>
        <p:spPr>
          <a:xfrm rot="16200000" flipH="1">
            <a:off x="3572277" y="3268403"/>
            <a:ext cx="1609707" cy="1790562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>
            <a:stCxn id="72" idx="5"/>
            <a:endCxn id="67" idx="1"/>
          </p:cNvCxnSpPr>
          <p:nvPr/>
        </p:nvCxnSpPr>
        <p:spPr>
          <a:xfrm rot="16200000" flipH="1">
            <a:off x="1333110" y="2901237"/>
            <a:ext cx="3354012" cy="1877181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>
            <a:stCxn id="86" idx="4"/>
            <a:endCxn id="67" idx="0"/>
          </p:cNvCxnSpPr>
          <p:nvPr/>
        </p:nvCxnSpPr>
        <p:spPr>
          <a:xfrm rot="16200000" flipH="1">
            <a:off x="4353100" y="4049226"/>
            <a:ext cx="1089155" cy="749468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椭圆 76"/>
          <p:cNvSpPr>
            <a:spLocks noChangeAspect="1"/>
          </p:cNvSpPr>
          <p:nvPr/>
        </p:nvSpPr>
        <p:spPr>
          <a:xfrm>
            <a:off x="2114527" y="5706285"/>
            <a:ext cx="288000" cy="2880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734927" y="4777591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14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－宁波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85" name="椭圆 84"/>
          <p:cNvSpPr>
            <a:spLocks noChangeAspect="1"/>
          </p:cNvSpPr>
          <p:nvPr/>
        </p:nvSpPr>
        <p:spPr>
          <a:xfrm>
            <a:off x="3257535" y="3134517"/>
            <a:ext cx="262800" cy="2628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sp>
        <p:nvSpPr>
          <p:cNvPr id="86" name="椭圆 85"/>
          <p:cNvSpPr>
            <a:spLocks noChangeAspect="1"/>
          </p:cNvSpPr>
          <p:nvPr/>
        </p:nvSpPr>
        <p:spPr>
          <a:xfrm>
            <a:off x="4400543" y="3634583"/>
            <a:ext cx="244800" cy="2448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757205" y="4986541"/>
            <a:ext cx="1369463" cy="1527271"/>
            <a:chOff x="7112088" y="1057957"/>
            <a:chExt cx="1974208" cy="1527271"/>
          </a:xfrm>
        </p:grpSpPr>
        <p:sp>
          <p:nvSpPr>
            <p:cNvPr id="88" name="矩形 87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1.43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90" name="标题 9"/>
            <p:cNvSpPr txBox="1">
              <a:spLocks/>
            </p:cNvSpPr>
            <p:nvPr/>
          </p:nvSpPr>
          <p:spPr>
            <a:xfrm>
              <a:off x="7112088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126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17,737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495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160.19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1118908" y="3215339"/>
            <a:ext cx="1369466" cy="1527271"/>
            <a:chOff x="7128865" y="1057957"/>
            <a:chExt cx="1974211" cy="1527271"/>
          </a:xfrm>
        </p:grpSpPr>
        <p:sp>
          <p:nvSpPr>
            <p:cNvPr id="92" name="矩形 91"/>
            <p:cNvSpPr/>
            <p:nvPr/>
          </p:nvSpPr>
          <p:spPr>
            <a:xfrm>
              <a:off x="7128865" y="2123563"/>
              <a:ext cx="178264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1.42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93" name="标题 9"/>
            <p:cNvSpPr txBox="1">
              <a:spLocks/>
            </p:cNvSpPr>
            <p:nvPr/>
          </p:nvSpPr>
          <p:spPr>
            <a:xfrm>
              <a:off x="7128868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160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17,616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613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225.12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623847" y="1193438"/>
            <a:ext cx="1369463" cy="1527271"/>
            <a:chOff x="7128867" y="1057957"/>
            <a:chExt cx="1974208" cy="1527271"/>
          </a:xfrm>
        </p:grpSpPr>
        <p:sp>
          <p:nvSpPr>
            <p:cNvPr id="98" name="矩形 97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1.32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02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93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16,350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441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139.82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2745328" y="1562881"/>
            <a:ext cx="1369463" cy="1527271"/>
            <a:chOff x="7128866" y="1057957"/>
            <a:chExt cx="1974208" cy="1527271"/>
          </a:xfrm>
        </p:grpSpPr>
        <p:sp>
          <p:nvSpPr>
            <p:cNvPr id="104" name="矩形 103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1.22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07" name="标题 9"/>
            <p:cNvSpPr txBox="1">
              <a:spLocks/>
            </p:cNvSpPr>
            <p:nvPr/>
          </p:nvSpPr>
          <p:spPr>
            <a:xfrm>
              <a:off x="7128866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128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151,79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439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121.69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08" name="矩形 107"/>
          <p:cNvSpPr/>
          <p:nvPr/>
        </p:nvSpPr>
        <p:spPr>
          <a:xfrm>
            <a:off x="1092117" y="2920203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15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－郑州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614329" y="919939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16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－昆明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2686031" y="1277129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17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－长沙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cxnSp>
        <p:nvCxnSpPr>
          <p:cNvPr id="111" name="直接连接符 110"/>
          <p:cNvCxnSpPr>
            <a:stCxn id="115" idx="4"/>
            <a:endCxn id="67" idx="0"/>
          </p:cNvCxnSpPr>
          <p:nvPr/>
        </p:nvCxnSpPr>
        <p:spPr>
          <a:xfrm rot="5400000">
            <a:off x="3850334" y="3226158"/>
            <a:ext cx="3164457" cy="320302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椭圆 114"/>
          <p:cNvSpPr>
            <a:spLocks noChangeAspect="1"/>
          </p:cNvSpPr>
          <p:nvPr/>
        </p:nvSpPr>
        <p:spPr>
          <a:xfrm>
            <a:off x="5472113" y="1562881"/>
            <a:ext cx="241200" cy="2412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grpSp>
        <p:nvGrpSpPr>
          <p:cNvPr id="116" name="组合 115"/>
          <p:cNvGrpSpPr/>
          <p:nvPr/>
        </p:nvGrpSpPr>
        <p:grpSpPr>
          <a:xfrm>
            <a:off x="3959155" y="2050694"/>
            <a:ext cx="1369463" cy="1527271"/>
            <a:chOff x="7128867" y="1057957"/>
            <a:chExt cx="1974208" cy="1527271"/>
          </a:xfrm>
        </p:grpSpPr>
        <p:sp>
          <p:nvSpPr>
            <p:cNvPr id="117" name="矩形 116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1.21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18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14,985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490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146.23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19" name="矩形 118"/>
          <p:cNvSpPr/>
          <p:nvPr/>
        </p:nvSpPr>
        <p:spPr>
          <a:xfrm>
            <a:off x="3949637" y="1777195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18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－大连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20" name="椭圆 119"/>
          <p:cNvSpPr>
            <a:spLocks noChangeAspect="1"/>
          </p:cNvSpPr>
          <p:nvPr/>
        </p:nvSpPr>
        <p:spPr>
          <a:xfrm>
            <a:off x="8043881" y="2991641"/>
            <a:ext cx="237600" cy="2376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sp>
        <p:nvSpPr>
          <p:cNvPr id="121" name="椭圆 120"/>
          <p:cNvSpPr>
            <a:spLocks noChangeAspect="1"/>
          </p:cNvSpPr>
          <p:nvPr/>
        </p:nvSpPr>
        <p:spPr>
          <a:xfrm>
            <a:off x="9186889" y="4491839"/>
            <a:ext cx="234000" cy="2340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122" name="直接连接符 121"/>
          <p:cNvCxnSpPr>
            <a:stCxn id="120" idx="3"/>
            <a:endCxn id="67" idx="7"/>
          </p:cNvCxnSpPr>
          <p:nvPr/>
        </p:nvCxnSpPr>
        <p:spPr>
          <a:xfrm rot="5400000">
            <a:off x="6176202" y="3614358"/>
            <a:ext cx="2322389" cy="1482562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>
            <a:stCxn id="121" idx="2"/>
            <a:endCxn id="67" idx="7"/>
          </p:cNvCxnSpPr>
          <p:nvPr/>
        </p:nvCxnSpPr>
        <p:spPr>
          <a:xfrm rot="10800000" flipV="1">
            <a:off x="6596115" y="4608838"/>
            <a:ext cx="2590774" cy="907995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组合 123"/>
          <p:cNvGrpSpPr/>
          <p:nvPr/>
        </p:nvGrpSpPr>
        <p:grpSpPr>
          <a:xfrm>
            <a:off x="5745724" y="550496"/>
            <a:ext cx="1369463" cy="1527271"/>
            <a:chOff x="7128867" y="1057957"/>
            <a:chExt cx="1974208" cy="1527271"/>
          </a:xfrm>
        </p:grpSpPr>
        <p:sp>
          <p:nvSpPr>
            <p:cNvPr id="125" name="矩形 124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1.19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26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90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14,759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426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134.80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27" name="矩形 126"/>
          <p:cNvSpPr/>
          <p:nvPr/>
        </p:nvSpPr>
        <p:spPr>
          <a:xfrm>
            <a:off x="5686427" y="276997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19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－无锡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29" name="椭圆 128"/>
          <p:cNvSpPr>
            <a:spLocks noChangeAspect="1"/>
          </p:cNvSpPr>
          <p:nvPr/>
        </p:nvSpPr>
        <p:spPr>
          <a:xfrm>
            <a:off x="6186493" y="4134649"/>
            <a:ext cx="237600" cy="2376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130" name="直接连接符 129"/>
          <p:cNvCxnSpPr>
            <a:stCxn id="129" idx="3"/>
            <a:endCxn id="67" idx="0"/>
          </p:cNvCxnSpPr>
          <p:nvPr/>
        </p:nvCxnSpPr>
        <p:spPr>
          <a:xfrm rot="5400000">
            <a:off x="5431308" y="4178556"/>
            <a:ext cx="631085" cy="948878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接连接符 142"/>
          <p:cNvCxnSpPr>
            <a:stCxn id="144" idx="5"/>
            <a:endCxn id="67" idx="1"/>
          </p:cNvCxnSpPr>
          <p:nvPr/>
        </p:nvCxnSpPr>
        <p:spPr>
          <a:xfrm rot="16200000" flipH="1">
            <a:off x="2943537" y="4511664"/>
            <a:ext cx="850610" cy="1159729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椭圆 143"/>
          <p:cNvSpPr>
            <a:spLocks noChangeAspect="1"/>
          </p:cNvSpPr>
          <p:nvPr/>
        </p:nvSpPr>
        <p:spPr>
          <a:xfrm>
            <a:off x="2543155" y="4420401"/>
            <a:ext cx="288000" cy="2880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grpSp>
        <p:nvGrpSpPr>
          <p:cNvPr id="179" name="组合 178"/>
          <p:cNvGrpSpPr/>
          <p:nvPr/>
        </p:nvGrpSpPr>
        <p:grpSpPr>
          <a:xfrm>
            <a:off x="6173733" y="2535940"/>
            <a:ext cx="1369463" cy="1527271"/>
            <a:chOff x="7128867" y="1057957"/>
            <a:chExt cx="1974208" cy="1527271"/>
          </a:xfrm>
        </p:grpSpPr>
        <p:sp>
          <p:nvSpPr>
            <p:cNvPr id="180" name="矩形 179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1.18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81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14,648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368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98.61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82" name="矩形 181"/>
          <p:cNvSpPr/>
          <p:nvPr/>
        </p:nvSpPr>
        <p:spPr>
          <a:xfrm>
            <a:off x="6164215" y="2262441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20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－长春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89" name="椭圆 188"/>
          <p:cNvSpPr>
            <a:spLocks noChangeAspect="1"/>
          </p:cNvSpPr>
          <p:nvPr/>
        </p:nvSpPr>
        <p:spPr>
          <a:xfrm>
            <a:off x="7972443" y="5634847"/>
            <a:ext cx="237600" cy="2376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190" name="直接连接符 189"/>
          <p:cNvCxnSpPr>
            <a:stCxn id="189" idx="2"/>
            <a:endCxn id="67" idx="7"/>
          </p:cNvCxnSpPr>
          <p:nvPr/>
        </p:nvCxnSpPr>
        <p:spPr>
          <a:xfrm rot="10800000">
            <a:off x="6596115" y="5516835"/>
            <a:ext cx="1376328" cy="236813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6" name="组合 195"/>
          <p:cNvGrpSpPr/>
          <p:nvPr/>
        </p:nvGrpSpPr>
        <p:grpSpPr>
          <a:xfrm>
            <a:off x="7866220" y="1407752"/>
            <a:ext cx="1369463" cy="1527271"/>
            <a:chOff x="7128867" y="1057957"/>
            <a:chExt cx="1974208" cy="1527271"/>
          </a:xfrm>
        </p:grpSpPr>
        <p:sp>
          <p:nvSpPr>
            <p:cNvPr id="197" name="矩形 196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1.17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98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14,590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416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84.87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99" name="矩形 198"/>
          <p:cNvSpPr/>
          <p:nvPr/>
        </p:nvSpPr>
        <p:spPr>
          <a:xfrm>
            <a:off x="7856702" y="1134253"/>
            <a:ext cx="17588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21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－哈尔滨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200" name="组合 199"/>
          <p:cNvGrpSpPr/>
          <p:nvPr/>
        </p:nvGrpSpPr>
        <p:grpSpPr>
          <a:xfrm>
            <a:off x="9031253" y="2979388"/>
            <a:ext cx="1369463" cy="1527271"/>
            <a:chOff x="7128867" y="1057957"/>
            <a:chExt cx="1974208" cy="1527271"/>
          </a:xfrm>
        </p:grpSpPr>
        <p:sp>
          <p:nvSpPr>
            <p:cNvPr id="201" name="矩形 200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1.16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202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95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14,365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451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127.20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203" name="矩形 202"/>
          <p:cNvSpPr/>
          <p:nvPr/>
        </p:nvSpPr>
        <p:spPr>
          <a:xfrm>
            <a:off x="9021735" y="2705889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22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－佛山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204" name="组合 203"/>
          <p:cNvGrpSpPr/>
          <p:nvPr/>
        </p:nvGrpSpPr>
        <p:grpSpPr>
          <a:xfrm>
            <a:off x="8482027" y="5313267"/>
            <a:ext cx="1369463" cy="1527271"/>
            <a:chOff x="7128867" y="1057957"/>
            <a:chExt cx="1974208" cy="1527271"/>
          </a:xfrm>
        </p:grpSpPr>
        <p:sp>
          <p:nvSpPr>
            <p:cNvPr id="205" name="矩形 204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1.07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206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13,363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332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93.83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207" name="矩形 206"/>
          <p:cNvSpPr/>
          <p:nvPr/>
        </p:nvSpPr>
        <p:spPr>
          <a:xfrm>
            <a:off x="8472509" y="5039768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23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－福州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4738303" y="5652517"/>
            <a:ext cx="1099981" cy="83099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票房</a:t>
            </a:r>
            <a:endParaRPr lang="en-US" altLang="zh-CN" sz="2000" b="1" dirty="0" smtClean="0">
              <a:solidFill>
                <a:schemeClr val="bg1"/>
              </a:solidFill>
              <a:latin typeface="HelveticaNeueLT Pro 107 XBlkCn" pitchFamily="34" charset="0"/>
              <a:ea typeface="微软雅黑" pitchFamily="34" charset="-122"/>
              <a:cs typeface="+mj-cs"/>
            </a:endParaRPr>
          </a:p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HelveticaNeueLT Pro 107 XBlkCn" pitchFamily="34" charset="0"/>
                <a:ea typeface="Arial Unicode MS" pitchFamily="34" charset="-122"/>
                <a:cs typeface="Arial Unicode MS" pitchFamily="34" charset="-122"/>
              </a:rPr>
              <a:t>1-2</a:t>
            </a:r>
            <a:r>
              <a:rPr lang="zh-CN" altLang="en-US" sz="1600" b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</a:rPr>
              <a:t>亿元</a:t>
            </a:r>
            <a:endParaRPr lang="zh-CN" altLang="en-US" sz="1600" dirty="0">
              <a:latin typeface="HelveticaNeueLT Pro 107 XBlkCn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94544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椭圆 66"/>
          <p:cNvSpPr>
            <a:spLocks noChangeAspect="1"/>
          </p:cNvSpPr>
          <p:nvPr/>
        </p:nvSpPr>
        <p:spPr>
          <a:xfrm>
            <a:off x="3400411" y="-1852950"/>
            <a:ext cx="3744000" cy="3744000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3" name="直接连接符 2"/>
          <p:cNvCxnSpPr>
            <a:stCxn id="5" idx="6"/>
            <a:endCxn id="67" idx="3"/>
          </p:cNvCxnSpPr>
          <p:nvPr/>
        </p:nvCxnSpPr>
        <p:spPr>
          <a:xfrm>
            <a:off x="2569479" y="1147415"/>
            <a:ext cx="1379228" cy="195339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>
            <a:spLocks noChangeAspect="1"/>
          </p:cNvSpPr>
          <p:nvPr/>
        </p:nvSpPr>
        <p:spPr>
          <a:xfrm>
            <a:off x="7972443" y="276997"/>
            <a:ext cx="216000" cy="2160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sp>
        <p:nvSpPr>
          <p:cNvPr id="5" name="椭圆 4"/>
          <p:cNvSpPr>
            <a:spLocks noChangeAspect="1"/>
          </p:cNvSpPr>
          <p:nvPr/>
        </p:nvSpPr>
        <p:spPr>
          <a:xfrm>
            <a:off x="2400279" y="1062815"/>
            <a:ext cx="169200" cy="1692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923283" y="4563277"/>
            <a:ext cx="1369463" cy="1527271"/>
            <a:chOff x="7128866" y="1057957"/>
            <a:chExt cx="1974208" cy="1527271"/>
          </a:xfrm>
        </p:grpSpPr>
        <p:sp>
          <p:nvSpPr>
            <p:cNvPr id="10" name="矩形 9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0.95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1" name="标题 9"/>
            <p:cNvSpPr txBox="1">
              <a:spLocks/>
            </p:cNvSpPr>
            <p:nvPr/>
          </p:nvSpPr>
          <p:spPr>
            <a:xfrm>
              <a:off x="7128866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11,818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249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79.15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7901005" y="4277525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27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－温州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258195" y="348435"/>
            <a:ext cx="1369463" cy="1527271"/>
            <a:chOff x="7128866" y="1057957"/>
            <a:chExt cx="1974208" cy="1527271"/>
          </a:xfrm>
        </p:grpSpPr>
        <p:sp>
          <p:nvSpPr>
            <p:cNvPr id="17" name="矩形 16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1.07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8" name="标题 9"/>
            <p:cNvSpPr txBox="1">
              <a:spLocks/>
            </p:cNvSpPr>
            <p:nvPr/>
          </p:nvSpPr>
          <p:spPr>
            <a:xfrm>
              <a:off x="7128866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13,288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406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137.46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8235917" y="62683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24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－合肥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5614989" y="4206087"/>
            <a:ext cx="187200" cy="1872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27" name="直接连接符 26"/>
          <p:cNvCxnSpPr>
            <a:stCxn id="26" idx="0"/>
            <a:endCxn id="67" idx="4"/>
          </p:cNvCxnSpPr>
          <p:nvPr/>
        </p:nvCxnSpPr>
        <p:spPr>
          <a:xfrm rot="16200000" flipV="1">
            <a:off x="4332982" y="2830480"/>
            <a:ext cx="2315037" cy="436178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3838557" y="4193834"/>
            <a:ext cx="1369463" cy="1527271"/>
            <a:chOff x="7128867" y="1057957"/>
            <a:chExt cx="1974208" cy="1527271"/>
          </a:xfrm>
        </p:grpSpPr>
        <p:sp>
          <p:nvSpPr>
            <p:cNvPr id="33" name="矩形 32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0.92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34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11,378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411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112.03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3829039" y="3920335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29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－常州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36" name="椭圆 35"/>
          <p:cNvSpPr>
            <a:spLocks noChangeAspect="1"/>
          </p:cNvSpPr>
          <p:nvPr/>
        </p:nvSpPr>
        <p:spPr>
          <a:xfrm>
            <a:off x="1828775" y="3777459"/>
            <a:ext cx="176400" cy="1764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37" name="直接连接符 36"/>
          <p:cNvCxnSpPr>
            <a:stCxn id="36" idx="0"/>
            <a:endCxn id="67" idx="3"/>
          </p:cNvCxnSpPr>
          <p:nvPr/>
        </p:nvCxnSpPr>
        <p:spPr>
          <a:xfrm rot="5400000" flipH="1" flipV="1">
            <a:off x="1715489" y="1544241"/>
            <a:ext cx="2434705" cy="2031732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5602229" y="4693900"/>
            <a:ext cx="1369463" cy="1527271"/>
            <a:chOff x="7128867" y="1057957"/>
            <a:chExt cx="1974208" cy="1527271"/>
          </a:xfrm>
        </p:grpSpPr>
        <p:sp>
          <p:nvSpPr>
            <p:cNvPr id="39" name="矩形 38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0.94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40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150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11,672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350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191.72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5592711" y="4420401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28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－青岛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cxnSp>
        <p:nvCxnSpPr>
          <p:cNvPr id="42" name="直接连接符 41"/>
          <p:cNvCxnSpPr>
            <a:stCxn id="4" idx="3"/>
            <a:endCxn id="67" idx="5"/>
          </p:cNvCxnSpPr>
          <p:nvPr/>
        </p:nvCxnSpPr>
        <p:spPr>
          <a:xfrm rot="5400000">
            <a:off x="6859401" y="198079"/>
            <a:ext cx="881389" cy="1407960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8994853" y="2107312"/>
            <a:ext cx="1369463" cy="1527271"/>
            <a:chOff x="7128866" y="1057957"/>
            <a:chExt cx="1974208" cy="1527271"/>
          </a:xfrm>
        </p:grpSpPr>
        <p:sp>
          <p:nvSpPr>
            <p:cNvPr id="52" name="矩形 51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1.01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53" name="标题 9"/>
            <p:cNvSpPr txBox="1">
              <a:spLocks/>
            </p:cNvSpPr>
            <p:nvPr/>
          </p:nvSpPr>
          <p:spPr>
            <a:xfrm>
              <a:off x="7128866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130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12,555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370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165.33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8972575" y="1821560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25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－东莞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7351779" y="2420137"/>
            <a:ext cx="1369463" cy="1527271"/>
            <a:chOff x="7128866" y="1057957"/>
            <a:chExt cx="1974208" cy="1527271"/>
          </a:xfrm>
        </p:grpSpPr>
        <p:sp>
          <p:nvSpPr>
            <p:cNvPr id="62" name="矩形 61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0.95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63" name="标题 9"/>
            <p:cNvSpPr txBox="1">
              <a:spLocks/>
            </p:cNvSpPr>
            <p:nvPr/>
          </p:nvSpPr>
          <p:spPr>
            <a:xfrm>
              <a:off x="7128866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11,819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336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126.57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64" name="矩形 63"/>
          <p:cNvSpPr/>
          <p:nvPr/>
        </p:nvSpPr>
        <p:spPr>
          <a:xfrm>
            <a:off x="7329501" y="2134385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26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－厦门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65" name="椭圆 64"/>
          <p:cNvSpPr>
            <a:spLocks noChangeAspect="1"/>
          </p:cNvSpPr>
          <p:nvPr/>
        </p:nvSpPr>
        <p:spPr>
          <a:xfrm>
            <a:off x="3328973" y="3920335"/>
            <a:ext cx="176400" cy="1764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66" name="直接连接符 65"/>
          <p:cNvCxnSpPr>
            <a:stCxn id="65" idx="7"/>
            <a:endCxn id="67" idx="4"/>
          </p:cNvCxnSpPr>
          <p:nvPr/>
        </p:nvCxnSpPr>
        <p:spPr>
          <a:xfrm rot="5400000" flipH="1" flipV="1">
            <a:off x="3348416" y="2022174"/>
            <a:ext cx="2055118" cy="1792871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椭圆 69"/>
          <p:cNvSpPr>
            <a:spLocks noChangeAspect="1"/>
          </p:cNvSpPr>
          <p:nvPr/>
        </p:nvSpPr>
        <p:spPr>
          <a:xfrm>
            <a:off x="4400543" y="3563145"/>
            <a:ext cx="183600" cy="1836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71" name="直接连接符 70"/>
          <p:cNvCxnSpPr>
            <a:stCxn id="70" idx="0"/>
            <a:endCxn id="67" idx="4"/>
          </p:cNvCxnSpPr>
          <p:nvPr/>
        </p:nvCxnSpPr>
        <p:spPr>
          <a:xfrm rot="5400000" flipH="1" flipV="1">
            <a:off x="4046330" y="2337064"/>
            <a:ext cx="1672095" cy="780068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椭圆 78"/>
          <p:cNvSpPr>
            <a:spLocks noChangeAspect="1"/>
          </p:cNvSpPr>
          <p:nvPr/>
        </p:nvSpPr>
        <p:spPr>
          <a:xfrm>
            <a:off x="8615385" y="1920071"/>
            <a:ext cx="201600" cy="2016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80" name="直接连接符 79"/>
          <p:cNvCxnSpPr>
            <a:stCxn id="79" idx="1"/>
            <a:endCxn id="67" idx="5"/>
          </p:cNvCxnSpPr>
          <p:nvPr/>
        </p:nvCxnSpPr>
        <p:spPr>
          <a:xfrm rot="16200000" flipV="1">
            <a:off x="7317092" y="621778"/>
            <a:ext cx="606841" cy="2048794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椭圆 88"/>
          <p:cNvSpPr>
            <a:spLocks noChangeAspect="1"/>
          </p:cNvSpPr>
          <p:nvPr/>
        </p:nvSpPr>
        <p:spPr>
          <a:xfrm>
            <a:off x="7115187" y="2062947"/>
            <a:ext cx="190800" cy="1908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90" name="直接连接符 89"/>
          <p:cNvCxnSpPr>
            <a:stCxn id="89" idx="1"/>
            <a:endCxn id="67" idx="5"/>
          </p:cNvCxnSpPr>
          <p:nvPr/>
        </p:nvCxnSpPr>
        <p:spPr>
          <a:xfrm rot="16200000" flipV="1">
            <a:off x="6495555" y="1443315"/>
            <a:ext cx="748135" cy="547014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椭圆 92"/>
          <p:cNvSpPr>
            <a:spLocks noChangeAspect="1"/>
          </p:cNvSpPr>
          <p:nvPr/>
        </p:nvSpPr>
        <p:spPr>
          <a:xfrm>
            <a:off x="7758129" y="4348963"/>
            <a:ext cx="190800" cy="1908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94" name="直接连接符 93"/>
          <p:cNvCxnSpPr>
            <a:stCxn id="93" idx="1"/>
            <a:endCxn id="67" idx="4"/>
          </p:cNvCxnSpPr>
          <p:nvPr/>
        </p:nvCxnSpPr>
        <p:spPr>
          <a:xfrm rot="16200000" flipV="1">
            <a:off x="5286314" y="1877148"/>
            <a:ext cx="2485855" cy="2513660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组合 100"/>
          <p:cNvGrpSpPr/>
          <p:nvPr/>
        </p:nvGrpSpPr>
        <p:grpSpPr>
          <a:xfrm>
            <a:off x="2173205" y="4479586"/>
            <a:ext cx="1369463" cy="1527271"/>
            <a:chOff x="7128867" y="1057957"/>
            <a:chExt cx="1974208" cy="1527271"/>
          </a:xfrm>
        </p:grpSpPr>
        <p:sp>
          <p:nvSpPr>
            <p:cNvPr id="102" name="矩形 101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0.88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03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10,956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300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65.87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04" name="矩形 103"/>
          <p:cNvSpPr/>
          <p:nvPr/>
        </p:nvSpPr>
        <p:spPr>
          <a:xfrm>
            <a:off x="2163687" y="4206087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30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－南昌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114" name="组合 113"/>
          <p:cNvGrpSpPr/>
          <p:nvPr/>
        </p:nvGrpSpPr>
        <p:grpSpPr>
          <a:xfrm>
            <a:off x="695285" y="2907950"/>
            <a:ext cx="1369463" cy="1527271"/>
            <a:chOff x="7128867" y="1057957"/>
            <a:chExt cx="1974208" cy="1527271"/>
          </a:xfrm>
        </p:grpSpPr>
        <p:sp>
          <p:nvSpPr>
            <p:cNvPr id="115" name="矩形 114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0.88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16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10,903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353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173.30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17" name="矩形 116"/>
          <p:cNvSpPr/>
          <p:nvPr/>
        </p:nvSpPr>
        <p:spPr>
          <a:xfrm>
            <a:off x="685767" y="2634451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31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－济南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118" name="组合 117"/>
          <p:cNvGrpSpPr/>
          <p:nvPr/>
        </p:nvGrpSpPr>
        <p:grpSpPr>
          <a:xfrm>
            <a:off x="1173073" y="693372"/>
            <a:ext cx="1369463" cy="1527271"/>
            <a:chOff x="7128867" y="1057957"/>
            <a:chExt cx="1974208" cy="1527271"/>
          </a:xfrm>
        </p:grpSpPr>
        <p:sp>
          <p:nvSpPr>
            <p:cNvPr id="119" name="矩形 118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0.85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20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10,560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255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79.14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21" name="矩形 120"/>
          <p:cNvSpPr/>
          <p:nvPr/>
        </p:nvSpPr>
        <p:spPr>
          <a:xfrm>
            <a:off x="1163555" y="419873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32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－南宁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608587" y="467941"/>
            <a:ext cx="1354858" cy="52322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城市</a:t>
            </a:r>
            <a:r>
              <a:rPr lang="en-US" altLang="zh-CN" sz="2800" b="1" dirty="0" smtClean="0">
                <a:solidFill>
                  <a:schemeClr val="bg1"/>
                </a:solidFill>
                <a:latin typeface="HelveticaNeueLT Pro 107 XBlkCn" pitchFamily="34" charset="0"/>
                <a:ea typeface="Arial Unicode MS" pitchFamily="34" charset="-122"/>
                <a:cs typeface="Arial Unicode MS" pitchFamily="34" charset="-122"/>
              </a:rPr>
              <a:t>19</a:t>
            </a:r>
            <a:r>
              <a:rPr lang="zh-CN" altLang="en-US" sz="2000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个</a:t>
            </a:r>
            <a:endParaRPr lang="zh-CN" altLang="en-US" sz="1600" dirty="0">
              <a:latin typeface="HelveticaNeueLT Pro 107 XBlkCn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8441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椭圆 66"/>
          <p:cNvSpPr>
            <a:spLocks noChangeAspect="1"/>
          </p:cNvSpPr>
          <p:nvPr/>
        </p:nvSpPr>
        <p:spPr>
          <a:xfrm>
            <a:off x="3400411" y="4968538"/>
            <a:ext cx="3744000" cy="3744000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sp>
        <p:nvSpPr>
          <p:cNvPr id="72" name="椭圆 71"/>
          <p:cNvSpPr>
            <a:spLocks noChangeAspect="1"/>
          </p:cNvSpPr>
          <p:nvPr/>
        </p:nvSpPr>
        <p:spPr>
          <a:xfrm>
            <a:off x="2328841" y="1491443"/>
            <a:ext cx="126000" cy="1260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74" name="直接连接符 73"/>
          <p:cNvCxnSpPr>
            <a:stCxn id="85" idx="4"/>
            <a:endCxn id="67" idx="0"/>
          </p:cNvCxnSpPr>
          <p:nvPr/>
        </p:nvCxnSpPr>
        <p:spPr>
          <a:xfrm rot="16200000" flipH="1">
            <a:off x="3722815" y="3418941"/>
            <a:ext cx="2000973" cy="1098220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>
            <a:stCxn id="72" idx="4"/>
            <a:endCxn id="67" idx="1"/>
          </p:cNvCxnSpPr>
          <p:nvPr/>
        </p:nvCxnSpPr>
        <p:spPr>
          <a:xfrm rot="16200000" flipH="1">
            <a:off x="1220579" y="2788705"/>
            <a:ext cx="3899391" cy="1556866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椭圆 76"/>
          <p:cNvSpPr>
            <a:spLocks noChangeAspect="1"/>
          </p:cNvSpPr>
          <p:nvPr/>
        </p:nvSpPr>
        <p:spPr>
          <a:xfrm>
            <a:off x="2114527" y="5706285"/>
            <a:ext cx="144000" cy="1440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877803" y="2711253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34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－太原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85" name="椭圆 84"/>
          <p:cNvSpPr>
            <a:spLocks noChangeAspect="1"/>
          </p:cNvSpPr>
          <p:nvPr/>
        </p:nvSpPr>
        <p:spPr>
          <a:xfrm>
            <a:off x="4114791" y="2848765"/>
            <a:ext cx="118800" cy="1188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grpSp>
        <p:nvGrpSpPr>
          <p:cNvPr id="2" name="组合 86"/>
          <p:cNvGrpSpPr/>
          <p:nvPr/>
        </p:nvGrpSpPr>
        <p:grpSpPr>
          <a:xfrm>
            <a:off x="900081" y="2920203"/>
            <a:ext cx="1369463" cy="1527271"/>
            <a:chOff x="7112088" y="1057957"/>
            <a:chExt cx="1974208" cy="1527271"/>
          </a:xfrm>
        </p:grpSpPr>
        <p:sp>
          <p:nvSpPr>
            <p:cNvPr id="88" name="矩形 87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0.72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90" name="标题 9"/>
            <p:cNvSpPr txBox="1">
              <a:spLocks/>
            </p:cNvSpPr>
            <p:nvPr/>
          </p:nvSpPr>
          <p:spPr>
            <a:xfrm>
              <a:off x="7112088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8,910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299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130.22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3" name="组合 90"/>
          <p:cNvGrpSpPr/>
          <p:nvPr/>
        </p:nvGrpSpPr>
        <p:grpSpPr>
          <a:xfrm>
            <a:off x="712558" y="715009"/>
            <a:ext cx="1369466" cy="1527271"/>
            <a:chOff x="7128865" y="1057957"/>
            <a:chExt cx="1974211" cy="1527271"/>
          </a:xfrm>
        </p:grpSpPr>
        <p:sp>
          <p:nvSpPr>
            <p:cNvPr id="92" name="矩形 91"/>
            <p:cNvSpPr/>
            <p:nvPr/>
          </p:nvSpPr>
          <p:spPr>
            <a:xfrm>
              <a:off x="7128865" y="2123563"/>
              <a:ext cx="178264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0.66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93" name="标题 9"/>
            <p:cNvSpPr txBox="1">
              <a:spLocks/>
            </p:cNvSpPr>
            <p:nvPr/>
          </p:nvSpPr>
          <p:spPr>
            <a:xfrm>
              <a:off x="7128868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92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8,244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254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141.49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4" name="组合 93"/>
          <p:cNvGrpSpPr/>
          <p:nvPr/>
        </p:nvGrpSpPr>
        <p:grpSpPr>
          <a:xfrm>
            <a:off x="3267053" y="979124"/>
            <a:ext cx="1369463" cy="1527271"/>
            <a:chOff x="7128867" y="1057957"/>
            <a:chExt cx="1974208" cy="1527271"/>
          </a:xfrm>
        </p:grpSpPr>
        <p:sp>
          <p:nvSpPr>
            <p:cNvPr id="98" name="矩形 97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0.62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02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97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7,722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245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159.12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5" name="组合 102"/>
          <p:cNvGrpSpPr/>
          <p:nvPr/>
        </p:nvGrpSpPr>
        <p:grpSpPr>
          <a:xfrm>
            <a:off x="5888600" y="562749"/>
            <a:ext cx="1369463" cy="1527271"/>
            <a:chOff x="7128866" y="1057957"/>
            <a:chExt cx="1974208" cy="1527271"/>
          </a:xfrm>
        </p:grpSpPr>
        <p:sp>
          <p:nvSpPr>
            <p:cNvPr id="104" name="矩形 103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0.59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07" name="标题 9"/>
            <p:cNvSpPr txBox="1">
              <a:spLocks/>
            </p:cNvSpPr>
            <p:nvPr/>
          </p:nvSpPr>
          <p:spPr>
            <a:xfrm>
              <a:off x="7128866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7,378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230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60.82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08" name="矩形 107"/>
          <p:cNvSpPr/>
          <p:nvPr/>
        </p:nvSpPr>
        <p:spPr>
          <a:xfrm>
            <a:off x="685767" y="419873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35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－绍兴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3257535" y="705625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36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－贵阳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5829303" y="276997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37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－海口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cxnSp>
        <p:nvCxnSpPr>
          <p:cNvPr id="111" name="直接连接符 110"/>
          <p:cNvCxnSpPr>
            <a:stCxn id="115" idx="4"/>
            <a:endCxn id="67" idx="0"/>
          </p:cNvCxnSpPr>
          <p:nvPr/>
        </p:nvCxnSpPr>
        <p:spPr>
          <a:xfrm rot="5400000">
            <a:off x="3898710" y="3123220"/>
            <a:ext cx="3219019" cy="471616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椭圆 114"/>
          <p:cNvSpPr>
            <a:spLocks noChangeAspect="1"/>
          </p:cNvSpPr>
          <p:nvPr/>
        </p:nvSpPr>
        <p:spPr>
          <a:xfrm>
            <a:off x="5686427" y="1634319"/>
            <a:ext cx="115200" cy="1152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sp>
        <p:nvSpPr>
          <p:cNvPr id="120" name="椭圆 119"/>
          <p:cNvSpPr>
            <a:spLocks noChangeAspect="1"/>
          </p:cNvSpPr>
          <p:nvPr/>
        </p:nvSpPr>
        <p:spPr>
          <a:xfrm>
            <a:off x="8638967" y="3252898"/>
            <a:ext cx="104400" cy="1044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122" name="直接连接符 121"/>
          <p:cNvCxnSpPr>
            <a:stCxn id="120" idx="3"/>
            <a:endCxn id="67" idx="7"/>
          </p:cNvCxnSpPr>
          <p:nvPr/>
        </p:nvCxnSpPr>
        <p:spPr>
          <a:xfrm rot="5400000">
            <a:off x="6537774" y="3400351"/>
            <a:ext cx="2174825" cy="2058141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123"/>
          <p:cNvGrpSpPr/>
          <p:nvPr/>
        </p:nvGrpSpPr>
        <p:grpSpPr>
          <a:xfrm>
            <a:off x="6460104" y="2622198"/>
            <a:ext cx="1369463" cy="1527271"/>
            <a:chOff x="7128867" y="1057957"/>
            <a:chExt cx="1974208" cy="1527271"/>
          </a:xfrm>
        </p:grpSpPr>
        <p:sp>
          <p:nvSpPr>
            <p:cNvPr id="125" name="矩形 124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0.58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26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7,154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211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81.04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27" name="矩形 126"/>
          <p:cNvSpPr/>
          <p:nvPr/>
        </p:nvSpPr>
        <p:spPr>
          <a:xfrm>
            <a:off x="6400807" y="2348699"/>
            <a:ext cx="20665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38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－呼和浩特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29" name="椭圆 128"/>
          <p:cNvSpPr>
            <a:spLocks noChangeAspect="1"/>
          </p:cNvSpPr>
          <p:nvPr/>
        </p:nvSpPr>
        <p:spPr>
          <a:xfrm>
            <a:off x="6186493" y="4134649"/>
            <a:ext cx="104400" cy="1044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130" name="直接连接符 129"/>
          <p:cNvCxnSpPr>
            <a:stCxn id="129" idx="3"/>
            <a:endCxn id="67" idx="0"/>
          </p:cNvCxnSpPr>
          <p:nvPr/>
        </p:nvCxnSpPr>
        <p:spPr>
          <a:xfrm rot="5400000">
            <a:off x="5364708" y="4131464"/>
            <a:ext cx="744778" cy="929371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接连接符 142"/>
          <p:cNvCxnSpPr>
            <a:stCxn id="144" idx="5"/>
            <a:endCxn id="67" idx="1"/>
          </p:cNvCxnSpPr>
          <p:nvPr/>
        </p:nvCxnSpPr>
        <p:spPr>
          <a:xfrm rot="16200000" flipH="1">
            <a:off x="2811407" y="4379534"/>
            <a:ext cx="982740" cy="1291859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椭圆 143"/>
          <p:cNvSpPr>
            <a:spLocks noChangeAspect="1"/>
          </p:cNvSpPr>
          <p:nvPr/>
        </p:nvSpPr>
        <p:spPr>
          <a:xfrm>
            <a:off x="2543155" y="4420401"/>
            <a:ext cx="133200" cy="1332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grpSp>
        <p:nvGrpSpPr>
          <p:cNvPr id="8" name="组合 178"/>
          <p:cNvGrpSpPr/>
          <p:nvPr/>
        </p:nvGrpSpPr>
        <p:grpSpPr>
          <a:xfrm>
            <a:off x="8910655" y="2479322"/>
            <a:ext cx="1369463" cy="1527271"/>
            <a:chOff x="7128867" y="1057957"/>
            <a:chExt cx="1974208" cy="1527271"/>
          </a:xfrm>
        </p:grpSpPr>
        <p:sp>
          <p:nvSpPr>
            <p:cNvPr id="180" name="矩形 179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0.53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81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6,536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191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55.73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82" name="矩形 181"/>
          <p:cNvSpPr/>
          <p:nvPr/>
        </p:nvSpPr>
        <p:spPr>
          <a:xfrm>
            <a:off x="8901137" y="2205823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39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－中山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89" name="椭圆 188"/>
          <p:cNvSpPr>
            <a:spLocks noChangeAspect="1"/>
          </p:cNvSpPr>
          <p:nvPr/>
        </p:nvSpPr>
        <p:spPr>
          <a:xfrm>
            <a:off x="7972443" y="5634847"/>
            <a:ext cx="100800" cy="1008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190" name="直接连接符 189"/>
          <p:cNvCxnSpPr>
            <a:stCxn id="189" idx="2"/>
            <a:endCxn id="67" idx="7"/>
          </p:cNvCxnSpPr>
          <p:nvPr/>
        </p:nvCxnSpPr>
        <p:spPr>
          <a:xfrm rot="10800000">
            <a:off x="6596115" y="5516835"/>
            <a:ext cx="1376328" cy="168413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199"/>
          <p:cNvGrpSpPr/>
          <p:nvPr/>
        </p:nvGrpSpPr>
        <p:grpSpPr>
          <a:xfrm>
            <a:off x="8267713" y="5051090"/>
            <a:ext cx="1369463" cy="1527271"/>
            <a:chOff x="7128867" y="1057957"/>
            <a:chExt cx="1974208" cy="1527271"/>
          </a:xfrm>
        </p:grpSpPr>
        <p:sp>
          <p:nvSpPr>
            <p:cNvPr id="201" name="矩形 200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0.52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202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6,441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198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76.67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203" name="矩形 202"/>
          <p:cNvSpPr/>
          <p:nvPr/>
        </p:nvSpPr>
        <p:spPr>
          <a:xfrm>
            <a:off x="8258195" y="4777591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40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－金华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4403435" y="5634847"/>
            <a:ext cx="1840568" cy="83099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票房</a:t>
            </a:r>
            <a:endParaRPr lang="en-US" altLang="zh-CN" sz="2000" b="1" dirty="0">
              <a:solidFill>
                <a:schemeClr val="bg1"/>
              </a:solidFill>
              <a:latin typeface="HelveticaNeueLT Pro 107 XBlkCn" pitchFamily="34" charset="0"/>
              <a:ea typeface="微软雅黑" pitchFamily="34" charset="-122"/>
              <a:cs typeface="+mj-cs"/>
            </a:endParaRPr>
          </a:p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HelveticaNeueLT Pro 107 XBlkCn" pitchFamily="34" charset="0"/>
                <a:ea typeface="Arial Unicode MS" pitchFamily="34" charset="-122"/>
                <a:cs typeface="Arial Unicode MS" pitchFamily="34" charset="-122"/>
              </a:rPr>
              <a:t>5,000</a:t>
            </a:r>
            <a:r>
              <a:rPr lang="zh-CN" altLang="en-US" sz="1600" b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</a:rPr>
              <a:t>万</a:t>
            </a:r>
            <a:r>
              <a:rPr lang="en-US" altLang="zh-CN" sz="2800" b="1" dirty="0" smtClean="0">
                <a:solidFill>
                  <a:schemeClr val="bg1"/>
                </a:solidFill>
                <a:latin typeface="HelveticaNeueLT Pro 107 XBlkCn" pitchFamily="34" charset="0"/>
                <a:ea typeface="Arial Unicode MS" pitchFamily="34" charset="-122"/>
                <a:cs typeface="Arial Unicode MS" pitchFamily="34" charset="-122"/>
              </a:rPr>
              <a:t>-1</a:t>
            </a:r>
            <a:r>
              <a:rPr lang="zh-CN" altLang="en-US" sz="1600" b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</a:rPr>
              <a:t>亿元</a:t>
            </a:r>
            <a:endParaRPr lang="zh-CN" altLang="en-US" sz="1600" dirty="0">
              <a:latin typeface="HelveticaNeueLT Pro 107 XBlkCn" pitchFamily="34" charset="0"/>
              <a:ea typeface="微软雅黑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695285" y="4979652"/>
            <a:ext cx="1369463" cy="1527271"/>
            <a:chOff x="7128867" y="1057957"/>
            <a:chExt cx="1974208" cy="1527271"/>
          </a:xfrm>
        </p:grpSpPr>
        <p:sp>
          <p:nvSpPr>
            <p:cNvPr id="54" name="矩形 53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0.78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55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111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9,752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362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160.44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56" name="矩形 55"/>
          <p:cNvSpPr/>
          <p:nvPr/>
        </p:nvSpPr>
        <p:spPr>
          <a:xfrm>
            <a:off x="685767" y="4706153"/>
            <a:ext cx="20665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33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－乌鲁木齐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cxnSp>
        <p:nvCxnSpPr>
          <p:cNvPr id="57" name="直接连接符 56"/>
          <p:cNvCxnSpPr>
            <a:stCxn id="77" idx="6"/>
            <a:endCxn id="67" idx="1"/>
          </p:cNvCxnSpPr>
          <p:nvPr/>
        </p:nvCxnSpPr>
        <p:spPr>
          <a:xfrm flipV="1">
            <a:off x="2258527" y="5516834"/>
            <a:ext cx="1690180" cy="261451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1646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椭圆 66"/>
          <p:cNvSpPr>
            <a:spLocks noChangeAspect="1"/>
          </p:cNvSpPr>
          <p:nvPr/>
        </p:nvSpPr>
        <p:spPr>
          <a:xfrm>
            <a:off x="3400411" y="-1852950"/>
            <a:ext cx="3744000" cy="3744000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sp>
        <p:nvSpPr>
          <p:cNvPr id="4" name="椭圆 3"/>
          <p:cNvSpPr>
            <a:spLocks noChangeAspect="1"/>
          </p:cNvSpPr>
          <p:nvPr/>
        </p:nvSpPr>
        <p:spPr>
          <a:xfrm>
            <a:off x="8401071" y="1134253"/>
            <a:ext cx="97200" cy="972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grpSp>
        <p:nvGrpSpPr>
          <p:cNvPr id="2" name="组合 8"/>
          <p:cNvGrpSpPr/>
          <p:nvPr/>
        </p:nvGrpSpPr>
        <p:grpSpPr>
          <a:xfrm>
            <a:off x="3400411" y="4563277"/>
            <a:ext cx="1369463" cy="1527271"/>
            <a:chOff x="7128866" y="1057957"/>
            <a:chExt cx="1974208" cy="1527271"/>
          </a:xfrm>
        </p:grpSpPr>
        <p:sp>
          <p:nvSpPr>
            <p:cNvPr id="10" name="矩形 9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0.46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1" name="标题 9"/>
            <p:cNvSpPr txBox="1">
              <a:spLocks/>
            </p:cNvSpPr>
            <p:nvPr/>
          </p:nvSpPr>
          <p:spPr>
            <a:xfrm>
              <a:off x="7128866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5,686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169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65.56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cxnSp>
        <p:nvCxnSpPr>
          <p:cNvPr id="12" name="直接连接符 11"/>
          <p:cNvCxnSpPr>
            <a:stCxn id="67" idx="3"/>
            <a:endCxn id="13" idx="6"/>
          </p:cNvCxnSpPr>
          <p:nvPr/>
        </p:nvCxnSpPr>
        <p:spPr>
          <a:xfrm rot="5400000" flipH="1">
            <a:off x="2984066" y="378114"/>
            <a:ext cx="385015" cy="1544266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>
            <a:spLocks noChangeAspect="1"/>
          </p:cNvSpPr>
          <p:nvPr/>
        </p:nvSpPr>
        <p:spPr>
          <a:xfrm>
            <a:off x="2328841" y="919939"/>
            <a:ext cx="75600" cy="756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378133" y="4277525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45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－惠州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6" name="组合 15"/>
          <p:cNvGrpSpPr/>
          <p:nvPr/>
        </p:nvGrpSpPr>
        <p:grpSpPr>
          <a:xfrm>
            <a:off x="7994721" y="2634451"/>
            <a:ext cx="1369463" cy="1527271"/>
            <a:chOff x="7128866" y="1057957"/>
            <a:chExt cx="1974208" cy="1527271"/>
          </a:xfrm>
        </p:grpSpPr>
        <p:sp>
          <p:nvSpPr>
            <p:cNvPr id="17" name="矩形 16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0.49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8" name="标题 9"/>
            <p:cNvSpPr txBox="1">
              <a:spLocks/>
            </p:cNvSpPr>
            <p:nvPr/>
          </p:nvSpPr>
          <p:spPr>
            <a:xfrm>
              <a:off x="7128866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6099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185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66.97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7972443" y="2348699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42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－兰州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5614989" y="3634583"/>
            <a:ext cx="90000" cy="900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27" name="直接连接符 26"/>
          <p:cNvCxnSpPr>
            <a:stCxn id="26" idx="0"/>
            <a:endCxn id="67" idx="4"/>
          </p:cNvCxnSpPr>
          <p:nvPr/>
        </p:nvCxnSpPr>
        <p:spPr>
          <a:xfrm rot="16200000" flipV="1">
            <a:off x="4594434" y="2569028"/>
            <a:ext cx="1743533" cy="387578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31"/>
          <p:cNvGrpSpPr/>
          <p:nvPr/>
        </p:nvGrpSpPr>
        <p:grpSpPr>
          <a:xfrm>
            <a:off x="338095" y="2622198"/>
            <a:ext cx="1369463" cy="1527271"/>
            <a:chOff x="7128867" y="1057957"/>
            <a:chExt cx="1974208" cy="1527271"/>
          </a:xfrm>
        </p:grpSpPr>
        <p:sp>
          <p:nvSpPr>
            <p:cNvPr id="33" name="矩形 32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0.45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34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5,623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190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90.19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328577" y="2348699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47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－南通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36" name="椭圆 35"/>
          <p:cNvSpPr>
            <a:spLocks noChangeAspect="1"/>
          </p:cNvSpPr>
          <p:nvPr/>
        </p:nvSpPr>
        <p:spPr>
          <a:xfrm>
            <a:off x="1614461" y="2991641"/>
            <a:ext cx="79200" cy="792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37" name="直接连接符 36"/>
          <p:cNvCxnSpPr>
            <a:stCxn id="36" idx="6"/>
            <a:endCxn id="67" idx="3"/>
          </p:cNvCxnSpPr>
          <p:nvPr/>
        </p:nvCxnSpPr>
        <p:spPr>
          <a:xfrm flipV="1">
            <a:off x="1693661" y="1342754"/>
            <a:ext cx="2255046" cy="1688487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37"/>
          <p:cNvGrpSpPr/>
          <p:nvPr/>
        </p:nvGrpSpPr>
        <p:grpSpPr>
          <a:xfrm>
            <a:off x="2195483" y="3622330"/>
            <a:ext cx="1369463" cy="1527271"/>
            <a:chOff x="7128867" y="1057957"/>
            <a:chExt cx="1974208" cy="1527271"/>
          </a:xfrm>
        </p:grpSpPr>
        <p:sp>
          <p:nvSpPr>
            <p:cNvPr id="39" name="矩形 38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0.45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40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5,628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185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72.91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2185965" y="3348831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46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－扬州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cxnSp>
        <p:nvCxnSpPr>
          <p:cNvPr id="42" name="直接连接符 41"/>
          <p:cNvCxnSpPr>
            <a:stCxn id="4" idx="2"/>
            <a:endCxn id="67" idx="5"/>
          </p:cNvCxnSpPr>
          <p:nvPr/>
        </p:nvCxnSpPr>
        <p:spPr>
          <a:xfrm rot="10800000" flipV="1">
            <a:off x="6596115" y="1182852"/>
            <a:ext cx="1804956" cy="159901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50"/>
          <p:cNvGrpSpPr/>
          <p:nvPr/>
        </p:nvGrpSpPr>
        <p:grpSpPr>
          <a:xfrm>
            <a:off x="7208903" y="4849029"/>
            <a:ext cx="1369463" cy="1527271"/>
            <a:chOff x="7128866" y="1057957"/>
            <a:chExt cx="1974208" cy="1527271"/>
          </a:xfrm>
        </p:grpSpPr>
        <p:sp>
          <p:nvSpPr>
            <p:cNvPr id="52" name="矩形 51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0.48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53" name="标题 9"/>
            <p:cNvSpPr txBox="1">
              <a:spLocks/>
            </p:cNvSpPr>
            <p:nvPr/>
          </p:nvSpPr>
          <p:spPr>
            <a:xfrm>
              <a:off x="7128866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5,915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174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92.58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7186625" y="4563277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43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－嘉兴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14" name="组合 60"/>
          <p:cNvGrpSpPr/>
          <p:nvPr/>
        </p:nvGrpSpPr>
        <p:grpSpPr>
          <a:xfrm>
            <a:off x="5280077" y="4206087"/>
            <a:ext cx="1369463" cy="1527271"/>
            <a:chOff x="7128866" y="1057957"/>
            <a:chExt cx="1974208" cy="1527271"/>
          </a:xfrm>
        </p:grpSpPr>
        <p:sp>
          <p:nvSpPr>
            <p:cNvPr id="62" name="矩形 61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0.47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63" name="标题 9"/>
            <p:cNvSpPr txBox="1">
              <a:spLocks/>
            </p:cNvSpPr>
            <p:nvPr/>
          </p:nvSpPr>
          <p:spPr>
            <a:xfrm>
              <a:off x="7128866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5,843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167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88.60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64" name="矩形 63"/>
          <p:cNvSpPr/>
          <p:nvPr/>
        </p:nvSpPr>
        <p:spPr>
          <a:xfrm>
            <a:off x="5257799" y="3920335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44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－泉州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65" name="椭圆 64"/>
          <p:cNvSpPr>
            <a:spLocks noChangeAspect="1"/>
          </p:cNvSpPr>
          <p:nvPr/>
        </p:nvSpPr>
        <p:spPr>
          <a:xfrm>
            <a:off x="2971783" y="3063079"/>
            <a:ext cx="82800" cy="828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66" name="直接连接符 65"/>
          <p:cNvCxnSpPr>
            <a:stCxn id="65" idx="7"/>
            <a:endCxn id="67" idx="4"/>
          </p:cNvCxnSpPr>
          <p:nvPr/>
        </p:nvCxnSpPr>
        <p:spPr>
          <a:xfrm rot="5400000" flipH="1" flipV="1">
            <a:off x="3565357" y="1368151"/>
            <a:ext cx="1184155" cy="2229954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椭圆 69"/>
          <p:cNvSpPr>
            <a:spLocks noChangeAspect="1"/>
          </p:cNvSpPr>
          <p:nvPr/>
        </p:nvSpPr>
        <p:spPr>
          <a:xfrm>
            <a:off x="4114791" y="4134649"/>
            <a:ext cx="90000" cy="900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71" name="直接连接符 70"/>
          <p:cNvCxnSpPr>
            <a:stCxn id="70" idx="0"/>
            <a:endCxn id="67" idx="4"/>
          </p:cNvCxnSpPr>
          <p:nvPr/>
        </p:nvCxnSpPr>
        <p:spPr>
          <a:xfrm rot="5400000" flipH="1" flipV="1">
            <a:off x="3594302" y="2456540"/>
            <a:ext cx="2243599" cy="1112620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椭圆 78"/>
          <p:cNvSpPr>
            <a:spLocks noChangeAspect="1"/>
          </p:cNvSpPr>
          <p:nvPr/>
        </p:nvSpPr>
        <p:spPr>
          <a:xfrm>
            <a:off x="7758129" y="2491575"/>
            <a:ext cx="97200" cy="972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80" name="直接连接符 79"/>
          <p:cNvCxnSpPr>
            <a:stCxn id="79" idx="1"/>
            <a:endCxn id="67" idx="5"/>
          </p:cNvCxnSpPr>
          <p:nvPr/>
        </p:nvCxnSpPr>
        <p:spPr>
          <a:xfrm rot="16200000" flipV="1">
            <a:off x="6602712" y="1336157"/>
            <a:ext cx="1163056" cy="1176249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椭圆 92"/>
          <p:cNvSpPr>
            <a:spLocks noChangeAspect="1"/>
          </p:cNvSpPr>
          <p:nvPr/>
        </p:nvSpPr>
        <p:spPr>
          <a:xfrm>
            <a:off x="7758129" y="4348963"/>
            <a:ext cx="93600" cy="936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94" name="直接连接符 93"/>
          <p:cNvCxnSpPr>
            <a:stCxn id="93" idx="1"/>
            <a:endCxn id="67" idx="4"/>
          </p:cNvCxnSpPr>
          <p:nvPr/>
        </p:nvCxnSpPr>
        <p:spPr>
          <a:xfrm rot="16200000" flipV="1">
            <a:off x="5286314" y="1877147"/>
            <a:ext cx="2471620" cy="2499425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00"/>
          <p:cNvGrpSpPr/>
          <p:nvPr/>
        </p:nvGrpSpPr>
        <p:grpSpPr>
          <a:xfrm>
            <a:off x="900081" y="562749"/>
            <a:ext cx="1369463" cy="1527271"/>
            <a:chOff x="7128867" y="1057957"/>
            <a:chExt cx="1974208" cy="1527271"/>
          </a:xfrm>
        </p:grpSpPr>
        <p:sp>
          <p:nvSpPr>
            <p:cNvPr id="102" name="矩形 101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0.41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03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5,071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143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82.22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04" name="矩形 103"/>
          <p:cNvSpPr/>
          <p:nvPr/>
        </p:nvSpPr>
        <p:spPr>
          <a:xfrm>
            <a:off x="890563" y="289250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48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－台州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69" name="组合 203"/>
          <p:cNvGrpSpPr/>
          <p:nvPr/>
        </p:nvGrpSpPr>
        <p:grpSpPr>
          <a:xfrm>
            <a:off x="8696341" y="621934"/>
            <a:ext cx="1369463" cy="1527271"/>
            <a:chOff x="7128867" y="1057957"/>
            <a:chExt cx="1974208" cy="1527271"/>
          </a:xfrm>
        </p:grpSpPr>
        <p:sp>
          <p:nvSpPr>
            <p:cNvPr id="72" name="矩形 71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0.51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73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6,323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208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83.61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74" name="矩形 73"/>
          <p:cNvSpPr/>
          <p:nvPr/>
        </p:nvSpPr>
        <p:spPr>
          <a:xfrm>
            <a:off x="8686823" y="348435"/>
            <a:ext cx="17588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41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－石家庄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608587" y="467941"/>
            <a:ext cx="1354858" cy="52322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城市</a:t>
            </a:r>
            <a:r>
              <a:rPr lang="en-US" altLang="zh-CN" sz="2800" b="1" dirty="0" smtClean="0">
                <a:solidFill>
                  <a:schemeClr val="bg1"/>
                </a:solidFill>
                <a:latin typeface="HelveticaNeueLT Pro 107 XBlkCn" pitchFamily="34" charset="0"/>
                <a:ea typeface="Arial Unicode MS" pitchFamily="34" charset="-122"/>
                <a:cs typeface="Arial Unicode MS" pitchFamily="34" charset="-122"/>
              </a:rPr>
              <a:t>16</a:t>
            </a:r>
            <a:r>
              <a:rPr lang="zh-CN" altLang="en-US" sz="2000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个</a:t>
            </a:r>
            <a:endParaRPr lang="zh-CN" altLang="en-US" sz="1600" dirty="0">
              <a:latin typeface="HelveticaNeueLT Pro 107 XBlkCn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48550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椭圆 51"/>
          <p:cNvSpPr>
            <a:spLocks noChangeAspect="1"/>
          </p:cNvSpPr>
          <p:nvPr/>
        </p:nvSpPr>
        <p:spPr>
          <a:xfrm>
            <a:off x="4176539" y="2364174"/>
            <a:ext cx="1906268" cy="1920191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sp>
        <p:nvSpPr>
          <p:cNvPr id="55" name="椭圆 54"/>
          <p:cNvSpPr>
            <a:spLocks noChangeAspect="1"/>
          </p:cNvSpPr>
          <p:nvPr/>
        </p:nvSpPr>
        <p:spPr>
          <a:xfrm>
            <a:off x="6472245" y="1920071"/>
            <a:ext cx="61200" cy="612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56" name="直接连接符 55"/>
          <p:cNvCxnSpPr>
            <a:stCxn id="65" idx="4"/>
            <a:endCxn id="52" idx="1"/>
          </p:cNvCxnSpPr>
          <p:nvPr/>
        </p:nvCxnSpPr>
        <p:spPr>
          <a:xfrm flipH="1">
            <a:off x="4455705" y="909701"/>
            <a:ext cx="1189884" cy="1735678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stCxn id="69" idx="2"/>
            <a:endCxn id="52" idx="7"/>
          </p:cNvCxnSpPr>
          <p:nvPr/>
        </p:nvCxnSpPr>
        <p:spPr>
          <a:xfrm flipH="1" flipV="1">
            <a:off x="5803641" y="2645379"/>
            <a:ext cx="2954620" cy="519738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>
            <a:stCxn id="55" idx="2"/>
            <a:endCxn id="52" idx="0"/>
          </p:cNvCxnSpPr>
          <p:nvPr/>
        </p:nvCxnSpPr>
        <p:spPr>
          <a:xfrm flipH="1">
            <a:off x="5129673" y="1950671"/>
            <a:ext cx="1342572" cy="413503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stCxn id="73" idx="1"/>
            <a:endCxn id="52" idx="6"/>
          </p:cNvCxnSpPr>
          <p:nvPr/>
        </p:nvCxnSpPr>
        <p:spPr>
          <a:xfrm flipH="1" flipV="1">
            <a:off x="6082807" y="3324270"/>
            <a:ext cx="754536" cy="532535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stCxn id="77" idx="6"/>
            <a:endCxn id="52" idx="3"/>
          </p:cNvCxnSpPr>
          <p:nvPr/>
        </p:nvCxnSpPr>
        <p:spPr>
          <a:xfrm flipV="1">
            <a:off x="2236365" y="4003160"/>
            <a:ext cx="2219340" cy="871069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椭圆 64"/>
          <p:cNvSpPr>
            <a:spLocks noChangeAspect="1"/>
          </p:cNvSpPr>
          <p:nvPr/>
        </p:nvSpPr>
        <p:spPr>
          <a:xfrm>
            <a:off x="5614989" y="848501"/>
            <a:ext cx="61200" cy="612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sp>
        <p:nvSpPr>
          <p:cNvPr id="69" name="椭圆 68"/>
          <p:cNvSpPr>
            <a:spLocks noChangeAspect="1"/>
          </p:cNvSpPr>
          <p:nvPr/>
        </p:nvSpPr>
        <p:spPr>
          <a:xfrm>
            <a:off x="8758261" y="3134517"/>
            <a:ext cx="61200" cy="612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sp>
        <p:nvSpPr>
          <p:cNvPr id="73" name="椭圆 72"/>
          <p:cNvSpPr>
            <a:spLocks noChangeAspect="1"/>
          </p:cNvSpPr>
          <p:nvPr/>
        </p:nvSpPr>
        <p:spPr>
          <a:xfrm>
            <a:off x="6829435" y="3848897"/>
            <a:ext cx="54000" cy="540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sp>
        <p:nvSpPr>
          <p:cNvPr id="77" name="椭圆 76"/>
          <p:cNvSpPr>
            <a:spLocks noChangeAspect="1"/>
          </p:cNvSpPr>
          <p:nvPr/>
        </p:nvSpPr>
        <p:spPr>
          <a:xfrm>
            <a:off x="2185965" y="4849029"/>
            <a:ext cx="50400" cy="504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grpSp>
        <p:nvGrpSpPr>
          <p:cNvPr id="4" name="组合 82"/>
          <p:cNvGrpSpPr/>
          <p:nvPr/>
        </p:nvGrpSpPr>
        <p:grpSpPr>
          <a:xfrm>
            <a:off x="8972575" y="2991641"/>
            <a:ext cx="1369466" cy="1527271"/>
            <a:chOff x="7128865" y="1057957"/>
            <a:chExt cx="1974211" cy="1527271"/>
          </a:xfrm>
        </p:grpSpPr>
        <p:sp>
          <p:nvSpPr>
            <p:cNvPr id="84" name="矩形 83"/>
            <p:cNvSpPr/>
            <p:nvPr/>
          </p:nvSpPr>
          <p:spPr>
            <a:xfrm>
              <a:off x="7128865" y="2123563"/>
              <a:ext cx="178264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0.27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85" name="标题 9"/>
            <p:cNvSpPr txBox="1">
              <a:spLocks/>
            </p:cNvSpPr>
            <p:nvPr/>
          </p:nvSpPr>
          <p:spPr>
            <a:xfrm>
              <a:off x="7128868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3,415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99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43.18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5" name="组合 85"/>
          <p:cNvGrpSpPr/>
          <p:nvPr/>
        </p:nvGrpSpPr>
        <p:grpSpPr>
          <a:xfrm>
            <a:off x="5531410" y="5051090"/>
            <a:ext cx="1369463" cy="1527271"/>
            <a:chOff x="7128867" y="1057957"/>
            <a:chExt cx="1974208" cy="1527271"/>
          </a:xfrm>
        </p:grpSpPr>
        <p:sp>
          <p:nvSpPr>
            <p:cNvPr id="87" name="矩形 86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0.26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88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3,290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41.52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6" name="组合 88"/>
          <p:cNvGrpSpPr/>
          <p:nvPr/>
        </p:nvGrpSpPr>
        <p:grpSpPr>
          <a:xfrm>
            <a:off x="2508736" y="5179146"/>
            <a:ext cx="1369463" cy="1527271"/>
            <a:chOff x="7128866" y="1057957"/>
            <a:chExt cx="1974208" cy="1527271"/>
          </a:xfrm>
        </p:grpSpPr>
        <p:sp>
          <p:nvSpPr>
            <p:cNvPr id="90" name="矩形 89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0.26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91" name="标题 9"/>
            <p:cNvSpPr txBox="1">
              <a:spLocks/>
            </p:cNvSpPr>
            <p:nvPr/>
          </p:nvSpPr>
          <p:spPr>
            <a:xfrm>
              <a:off x="7128866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3,186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64.08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cxnSp>
        <p:nvCxnSpPr>
          <p:cNvPr id="95" name="直接连接符 94"/>
          <p:cNvCxnSpPr>
            <a:stCxn id="52" idx="2"/>
            <a:endCxn id="104" idx="6"/>
          </p:cNvCxnSpPr>
          <p:nvPr/>
        </p:nvCxnSpPr>
        <p:spPr>
          <a:xfrm flipH="1" flipV="1">
            <a:off x="1983013" y="2032909"/>
            <a:ext cx="2193526" cy="1291361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矩形 98"/>
          <p:cNvSpPr/>
          <p:nvPr/>
        </p:nvSpPr>
        <p:spPr>
          <a:xfrm>
            <a:off x="8945784" y="2696505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55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－淮安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5472113" y="4777591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58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－宜昌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04" name="椭圆 103"/>
          <p:cNvSpPr>
            <a:spLocks noChangeAspect="1"/>
          </p:cNvSpPr>
          <p:nvPr/>
        </p:nvSpPr>
        <p:spPr>
          <a:xfrm>
            <a:off x="1900213" y="1991509"/>
            <a:ext cx="82800" cy="828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2449439" y="4849029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60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</a:t>
            </a:r>
            <a:r>
              <a:rPr lang="zh-CN" altLang="en-US" sz="240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盐城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cxnSp>
        <p:nvCxnSpPr>
          <p:cNvPr id="80" name="直接连接符 79"/>
          <p:cNvCxnSpPr>
            <a:stCxn id="52" idx="1"/>
            <a:endCxn id="83" idx="6"/>
          </p:cNvCxnSpPr>
          <p:nvPr/>
        </p:nvCxnSpPr>
        <p:spPr>
          <a:xfrm flipH="1" flipV="1">
            <a:off x="3754563" y="1954271"/>
            <a:ext cx="701142" cy="691108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椭圆 82"/>
          <p:cNvSpPr>
            <a:spLocks noChangeAspect="1"/>
          </p:cNvSpPr>
          <p:nvPr/>
        </p:nvSpPr>
        <p:spPr>
          <a:xfrm>
            <a:off x="3686163" y="1920071"/>
            <a:ext cx="68400" cy="684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sp>
        <p:nvSpPr>
          <p:cNvPr id="97" name="椭圆 96"/>
          <p:cNvSpPr>
            <a:spLocks noChangeAspect="1"/>
          </p:cNvSpPr>
          <p:nvPr/>
        </p:nvSpPr>
        <p:spPr>
          <a:xfrm>
            <a:off x="8401071" y="2205823"/>
            <a:ext cx="61200" cy="612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98" name="直接连接符 97"/>
          <p:cNvCxnSpPr>
            <a:stCxn id="97" idx="2"/>
            <a:endCxn id="52" idx="0"/>
          </p:cNvCxnSpPr>
          <p:nvPr/>
        </p:nvCxnSpPr>
        <p:spPr>
          <a:xfrm flipH="1">
            <a:off x="5129673" y="2236423"/>
            <a:ext cx="3271398" cy="127751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连接符 109"/>
          <p:cNvCxnSpPr>
            <a:stCxn id="111" idx="1"/>
            <a:endCxn id="52" idx="6"/>
          </p:cNvCxnSpPr>
          <p:nvPr/>
        </p:nvCxnSpPr>
        <p:spPr>
          <a:xfrm flipH="1" flipV="1">
            <a:off x="6082807" y="3324270"/>
            <a:ext cx="1968982" cy="2818551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椭圆 110"/>
          <p:cNvSpPr>
            <a:spLocks noChangeAspect="1"/>
          </p:cNvSpPr>
          <p:nvPr/>
        </p:nvSpPr>
        <p:spPr>
          <a:xfrm>
            <a:off x="8043881" y="6134913"/>
            <a:ext cx="54000" cy="540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114" name="直接连接符 113"/>
          <p:cNvCxnSpPr>
            <a:stCxn id="115" idx="0"/>
            <a:endCxn id="52" idx="4"/>
          </p:cNvCxnSpPr>
          <p:nvPr/>
        </p:nvCxnSpPr>
        <p:spPr>
          <a:xfrm flipH="1" flipV="1">
            <a:off x="5129673" y="4284365"/>
            <a:ext cx="798068" cy="350350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椭圆 114"/>
          <p:cNvSpPr>
            <a:spLocks noChangeAspect="1"/>
          </p:cNvSpPr>
          <p:nvPr/>
        </p:nvSpPr>
        <p:spPr>
          <a:xfrm>
            <a:off x="5900741" y="4634715"/>
            <a:ext cx="54000" cy="540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121" name="直接连接符 120"/>
          <p:cNvCxnSpPr>
            <a:stCxn id="122" idx="6"/>
            <a:endCxn id="52" idx="2"/>
          </p:cNvCxnSpPr>
          <p:nvPr/>
        </p:nvCxnSpPr>
        <p:spPr>
          <a:xfrm flipV="1">
            <a:off x="2594345" y="3324270"/>
            <a:ext cx="1582194" cy="205237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椭圆 121"/>
          <p:cNvSpPr>
            <a:spLocks noChangeAspect="1"/>
          </p:cNvSpPr>
          <p:nvPr/>
        </p:nvSpPr>
        <p:spPr>
          <a:xfrm>
            <a:off x="2518745" y="3491707"/>
            <a:ext cx="75600" cy="756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133" name="直接连接符 132"/>
          <p:cNvCxnSpPr>
            <a:stCxn id="134" idx="0"/>
            <a:endCxn id="52" idx="4"/>
          </p:cNvCxnSpPr>
          <p:nvPr/>
        </p:nvCxnSpPr>
        <p:spPr>
          <a:xfrm flipV="1">
            <a:off x="3639925" y="4284365"/>
            <a:ext cx="1489748" cy="493226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椭圆 133"/>
          <p:cNvSpPr>
            <a:spLocks noChangeAspect="1"/>
          </p:cNvSpPr>
          <p:nvPr/>
        </p:nvSpPr>
        <p:spPr>
          <a:xfrm>
            <a:off x="3614725" y="4777591"/>
            <a:ext cx="50400" cy="504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135" name="直接连接符 134"/>
          <p:cNvCxnSpPr>
            <a:stCxn id="136" idx="0"/>
            <a:endCxn id="52" idx="4"/>
          </p:cNvCxnSpPr>
          <p:nvPr/>
        </p:nvCxnSpPr>
        <p:spPr>
          <a:xfrm flipH="1" flipV="1">
            <a:off x="5129673" y="4284365"/>
            <a:ext cx="12250" cy="564664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椭圆 135"/>
          <p:cNvSpPr>
            <a:spLocks noChangeAspect="1"/>
          </p:cNvSpPr>
          <p:nvPr/>
        </p:nvSpPr>
        <p:spPr>
          <a:xfrm>
            <a:off x="5114923" y="4849029"/>
            <a:ext cx="54000" cy="540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grpSp>
        <p:nvGrpSpPr>
          <p:cNvPr id="146" name="组合 122"/>
          <p:cNvGrpSpPr/>
          <p:nvPr/>
        </p:nvGrpSpPr>
        <p:grpSpPr>
          <a:xfrm>
            <a:off x="4093653" y="535676"/>
            <a:ext cx="1369463" cy="1527271"/>
            <a:chOff x="7128866" y="1057957"/>
            <a:chExt cx="1974208" cy="1527271"/>
          </a:xfrm>
        </p:grpSpPr>
        <p:sp>
          <p:nvSpPr>
            <p:cNvPr id="147" name="矩形 146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0.31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48" name="标题 9"/>
            <p:cNvSpPr txBox="1">
              <a:spLocks/>
            </p:cNvSpPr>
            <p:nvPr/>
          </p:nvSpPr>
          <p:spPr>
            <a:xfrm>
              <a:off x="7128866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3,913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132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35.14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49" name="矩形 148"/>
          <p:cNvSpPr/>
          <p:nvPr/>
        </p:nvSpPr>
        <p:spPr>
          <a:xfrm>
            <a:off x="4093653" y="249924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52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－株洲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151" name="组合 122"/>
          <p:cNvGrpSpPr/>
          <p:nvPr/>
        </p:nvGrpSpPr>
        <p:grpSpPr>
          <a:xfrm>
            <a:off x="6686559" y="562749"/>
            <a:ext cx="1369463" cy="1527271"/>
            <a:chOff x="7128866" y="1057957"/>
            <a:chExt cx="1974208" cy="1527271"/>
          </a:xfrm>
        </p:grpSpPr>
        <p:sp>
          <p:nvSpPr>
            <p:cNvPr id="152" name="矩形 151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0.31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53" name="标题 9"/>
            <p:cNvSpPr txBox="1">
              <a:spLocks/>
            </p:cNvSpPr>
            <p:nvPr/>
          </p:nvSpPr>
          <p:spPr>
            <a:xfrm>
              <a:off x="7128866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3,896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98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40.36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54" name="矩形 153"/>
          <p:cNvSpPr/>
          <p:nvPr/>
        </p:nvSpPr>
        <p:spPr>
          <a:xfrm>
            <a:off x="6686559" y="276997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53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－包头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157" name="组合 122"/>
          <p:cNvGrpSpPr/>
          <p:nvPr/>
        </p:nvGrpSpPr>
        <p:grpSpPr>
          <a:xfrm>
            <a:off x="8686823" y="1062815"/>
            <a:ext cx="1369463" cy="1527271"/>
            <a:chOff x="7128866" y="1057957"/>
            <a:chExt cx="1974208" cy="1527271"/>
          </a:xfrm>
        </p:grpSpPr>
        <p:sp>
          <p:nvSpPr>
            <p:cNvPr id="158" name="矩形 157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0.31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59" name="标题 9"/>
            <p:cNvSpPr txBox="1">
              <a:spLocks/>
            </p:cNvSpPr>
            <p:nvPr/>
          </p:nvSpPr>
          <p:spPr>
            <a:xfrm>
              <a:off x="7128866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3,844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114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53.44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60" name="矩形 159"/>
          <p:cNvSpPr/>
          <p:nvPr/>
        </p:nvSpPr>
        <p:spPr>
          <a:xfrm>
            <a:off x="8686823" y="777063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54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－湖州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164" name="组合 82"/>
          <p:cNvGrpSpPr/>
          <p:nvPr/>
        </p:nvGrpSpPr>
        <p:grpSpPr>
          <a:xfrm>
            <a:off x="7144780" y="3405166"/>
            <a:ext cx="1369466" cy="1527271"/>
            <a:chOff x="7128865" y="1057957"/>
            <a:chExt cx="1974211" cy="1527271"/>
          </a:xfrm>
        </p:grpSpPr>
        <p:sp>
          <p:nvSpPr>
            <p:cNvPr id="165" name="矩形 164"/>
            <p:cNvSpPr/>
            <p:nvPr/>
          </p:nvSpPr>
          <p:spPr>
            <a:xfrm>
              <a:off x="7128865" y="2123563"/>
              <a:ext cx="178264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0.27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66" name="标题 9"/>
            <p:cNvSpPr txBox="1">
              <a:spLocks/>
            </p:cNvSpPr>
            <p:nvPr/>
          </p:nvSpPr>
          <p:spPr>
            <a:xfrm>
              <a:off x="7128868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3,414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125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39.84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67" name="矩形 166"/>
          <p:cNvSpPr/>
          <p:nvPr/>
        </p:nvSpPr>
        <p:spPr>
          <a:xfrm>
            <a:off x="7117989" y="3110030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56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－湛江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170" name="组合 82"/>
          <p:cNvGrpSpPr/>
          <p:nvPr/>
        </p:nvGrpSpPr>
        <p:grpSpPr>
          <a:xfrm>
            <a:off x="8284986" y="5144165"/>
            <a:ext cx="1369466" cy="1527271"/>
            <a:chOff x="7128865" y="1057957"/>
            <a:chExt cx="1974211" cy="1527271"/>
          </a:xfrm>
        </p:grpSpPr>
        <p:sp>
          <p:nvSpPr>
            <p:cNvPr id="171" name="矩形 170"/>
            <p:cNvSpPr/>
            <p:nvPr/>
          </p:nvSpPr>
          <p:spPr>
            <a:xfrm>
              <a:off x="7128865" y="2123563"/>
              <a:ext cx="178264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0.27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72" name="标题 9"/>
            <p:cNvSpPr txBox="1">
              <a:spLocks/>
            </p:cNvSpPr>
            <p:nvPr/>
          </p:nvSpPr>
          <p:spPr>
            <a:xfrm>
              <a:off x="7128868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3,313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128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38.22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73" name="矩形 172"/>
          <p:cNvSpPr/>
          <p:nvPr/>
        </p:nvSpPr>
        <p:spPr>
          <a:xfrm>
            <a:off x="8258195" y="4849029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57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－鞍山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177" name="组合 88"/>
          <p:cNvGrpSpPr/>
          <p:nvPr/>
        </p:nvGrpSpPr>
        <p:grpSpPr>
          <a:xfrm>
            <a:off x="4102650" y="5250584"/>
            <a:ext cx="1369463" cy="1527271"/>
            <a:chOff x="7128866" y="1057957"/>
            <a:chExt cx="1974208" cy="1527271"/>
          </a:xfrm>
        </p:grpSpPr>
        <p:sp>
          <p:nvSpPr>
            <p:cNvPr id="178" name="矩形 177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0.26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79" name="标题 9"/>
            <p:cNvSpPr txBox="1">
              <a:spLocks/>
            </p:cNvSpPr>
            <p:nvPr/>
          </p:nvSpPr>
          <p:spPr>
            <a:xfrm>
              <a:off x="7128866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3,282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132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79.46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80" name="矩形 179"/>
          <p:cNvSpPr/>
          <p:nvPr/>
        </p:nvSpPr>
        <p:spPr>
          <a:xfrm>
            <a:off x="4043353" y="4920467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59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－淄博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185" name="组合 117"/>
          <p:cNvGrpSpPr/>
          <p:nvPr/>
        </p:nvGrpSpPr>
        <p:grpSpPr>
          <a:xfrm>
            <a:off x="673007" y="1407752"/>
            <a:ext cx="1369463" cy="1527271"/>
            <a:chOff x="7128867" y="1057957"/>
            <a:chExt cx="1974208" cy="1527271"/>
          </a:xfrm>
        </p:grpSpPr>
        <p:sp>
          <p:nvSpPr>
            <p:cNvPr id="186" name="矩形 185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0.38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87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4,768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145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55.96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88" name="矩形 187"/>
          <p:cNvSpPr/>
          <p:nvPr/>
        </p:nvSpPr>
        <p:spPr>
          <a:xfrm>
            <a:off x="663489" y="1134253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50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－洛阳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189" name="组合 123"/>
          <p:cNvGrpSpPr/>
          <p:nvPr/>
        </p:nvGrpSpPr>
        <p:grpSpPr>
          <a:xfrm>
            <a:off x="2328841" y="562749"/>
            <a:ext cx="1369463" cy="1527271"/>
            <a:chOff x="7128867" y="1057957"/>
            <a:chExt cx="1974208" cy="1527271"/>
          </a:xfrm>
        </p:grpSpPr>
        <p:sp>
          <p:nvSpPr>
            <p:cNvPr id="190" name="矩形 189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0.38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91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4,678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165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52.19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92" name="矩形 191"/>
          <p:cNvSpPr/>
          <p:nvPr/>
        </p:nvSpPr>
        <p:spPr>
          <a:xfrm>
            <a:off x="2319323" y="289250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51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－江门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193" name="组合 113"/>
          <p:cNvGrpSpPr/>
          <p:nvPr/>
        </p:nvGrpSpPr>
        <p:grpSpPr>
          <a:xfrm>
            <a:off x="1315949" y="3122264"/>
            <a:ext cx="1369463" cy="1527271"/>
            <a:chOff x="7128867" y="1057957"/>
            <a:chExt cx="1974208" cy="1527271"/>
          </a:xfrm>
        </p:grpSpPr>
        <p:sp>
          <p:nvSpPr>
            <p:cNvPr id="194" name="矩形 193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0.39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95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4,799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123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43.05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96" name="矩形 195"/>
          <p:cNvSpPr/>
          <p:nvPr/>
        </p:nvSpPr>
        <p:spPr>
          <a:xfrm>
            <a:off x="1306431" y="2848765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49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－银川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208" name="组合 113"/>
          <p:cNvGrpSpPr/>
          <p:nvPr/>
        </p:nvGrpSpPr>
        <p:grpSpPr>
          <a:xfrm>
            <a:off x="744445" y="5051090"/>
            <a:ext cx="1369463" cy="1527271"/>
            <a:chOff x="7128867" y="1057957"/>
            <a:chExt cx="1974208" cy="1527271"/>
          </a:xfrm>
        </p:grpSpPr>
        <p:sp>
          <p:nvSpPr>
            <p:cNvPr id="209" name="矩形 208"/>
            <p:cNvSpPr/>
            <p:nvPr/>
          </p:nvSpPr>
          <p:spPr>
            <a:xfrm>
              <a:off x="7128867" y="2123563"/>
              <a:ext cx="17826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0.25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210" name="标题 9"/>
            <p:cNvSpPr txBox="1">
              <a:spLocks/>
            </p:cNvSpPr>
            <p:nvPr/>
          </p:nvSpPr>
          <p:spPr>
            <a:xfrm>
              <a:off x="7128867" y="1057957"/>
              <a:ext cx="1974208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3,069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35.57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211" name="矩形 210"/>
          <p:cNvSpPr/>
          <p:nvPr/>
        </p:nvSpPr>
        <p:spPr>
          <a:xfrm>
            <a:off x="734927" y="4777591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61</a:t>
            </a:r>
            <a:r>
              <a:rPr lang="zh-CN" altLang="en-US" sz="24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</a:rPr>
              <a:t>－镇江</a:t>
            </a:r>
            <a:endParaRPr lang="zh-CN" altLang="en-US" sz="20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209950" y="2741420"/>
            <a:ext cx="1880643" cy="1243300"/>
            <a:chOff x="4497562" y="3060229"/>
            <a:chExt cx="1880643" cy="1243300"/>
          </a:xfrm>
        </p:grpSpPr>
        <p:sp>
          <p:nvSpPr>
            <p:cNvPr id="81" name="矩形 80"/>
            <p:cNvSpPr/>
            <p:nvPr/>
          </p:nvSpPr>
          <p:spPr>
            <a:xfrm>
              <a:off x="4497562" y="3060229"/>
              <a:ext cx="1880643" cy="707886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票房</a:t>
              </a:r>
              <a:endParaRPr lang="en-US" altLang="zh-CN" sz="200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endParaRPr>
            </a:p>
            <a:p>
              <a:pPr algn="ctr"/>
              <a:r>
                <a:rPr lang="en-US" altLang="zh-CN" sz="1800" b="1" dirty="0" smtClean="0">
                  <a:solidFill>
                    <a:schemeClr val="bg1"/>
                  </a:solidFill>
                  <a:latin typeface="HelveticaNeueLT Pro 107 XBlkCn" pitchFamily="34" charset="0"/>
                  <a:ea typeface="Arial Unicode MS" pitchFamily="34" charset="-122"/>
                  <a:cs typeface="Arial Unicode MS" pitchFamily="34" charset="-122"/>
                </a:rPr>
                <a:t>3,000</a:t>
              </a:r>
              <a:r>
                <a:rPr lang="zh-CN" altLang="en-US" sz="1200" b="1" dirty="0" smtClean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</a:rPr>
                <a:t>万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HelveticaNeueLT Pro 107 XBlkCn" pitchFamily="34" charset="0"/>
                  <a:ea typeface="Arial Unicode MS" pitchFamily="34" charset="-122"/>
                  <a:cs typeface="Arial Unicode MS" pitchFamily="34" charset="-122"/>
                </a:rPr>
                <a:t>-</a:t>
              </a:r>
              <a:r>
                <a:rPr lang="en-US" altLang="zh-CN" sz="1800" b="1" dirty="0">
                  <a:solidFill>
                    <a:schemeClr val="bg1"/>
                  </a:solidFill>
                  <a:latin typeface="HelveticaNeueLT Pro 107 XBlkCn" pitchFamily="34" charset="0"/>
                  <a:ea typeface="Arial Unicode MS" pitchFamily="34" charset="-122"/>
                  <a:cs typeface="Arial Unicode MS" pitchFamily="34" charset="-122"/>
                </a:rPr>
                <a:t>5,,</a:t>
              </a:r>
              <a:r>
                <a:rPr lang="en-US" altLang="zh-CN" sz="1800" b="1" dirty="0" smtClean="0">
                  <a:solidFill>
                    <a:schemeClr val="bg1"/>
                  </a:solidFill>
                  <a:latin typeface="HelveticaNeueLT Pro 107 XBlkCn" pitchFamily="34" charset="0"/>
                  <a:ea typeface="Arial Unicode MS" pitchFamily="34" charset="-122"/>
                  <a:cs typeface="Arial Unicode MS" pitchFamily="34" charset="-122"/>
                </a:rPr>
                <a:t>000</a:t>
              </a:r>
              <a:r>
                <a:rPr lang="zh-CN" altLang="en-US" sz="1200" b="1" dirty="0" smtClean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</a:rPr>
                <a:t>万元</a:t>
              </a:r>
              <a:endParaRPr lang="zh-CN" altLang="en-US" sz="1200" dirty="0">
                <a:latin typeface="HelveticaNeueLT Pro 107 XBlkCn" pitchFamily="34" charset="0"/>
                <a:ea typeface="微软雅黑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695023" y="3780309"/>
              <a:ext cx="1326004" cy="52322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城市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HelveticaNeueLT Pro 107 XBlkCn" pitchFamily="34" charset="0"/>
                  <a:ea typeface="Arial Unicode MS" pitchFamily="34" charset="-122"/>
                  <a:cs typeface="Arial Unicode MS" pitchFamily="34" charset="-122"/>
                </a:rPr>
                <a:t>13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个</a:t>
              </a:r>
              <a:endParaRPr lang="zh-CN" altLang="en-US" sz="1600" dirty="0">
                <a:latin typeface="HelveticaNeueLT Pro 107 XBlkCn" pitchFamily="34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27666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组合 81"/>
          <p:cNvGrpSpPr/>
          <p:nvPr/>
        </p:nvGrpSpPr>
        <p:grpSpPr>
          <a:xfrm>
            <a:off x="6408788" y="404787"/>
            <a:ext cx="4968552" cy="855242"/>
            <a:chOff x="6084603" y="2157664"/>
            <a:chExt cx="4968552" cy="855242"/>
          </a:xfrm>
        </p:grpSpPr>
        <p:sp>
          <p:nvSpPr>
            <p:cNvPr id="81" name="圆角矩形 80"/>
            <p:cNvSpPr/>
            <p:nvPr/>
          </p:nvSpPr>
          <p:spPr>
            <a:xfrm>
              <a:off x="6084603" y="2164371"/>
              <a:ext cx="4968552" cy="841829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HelveticaNeueLT Pro 107 XBlkCn" pitchFamily="34" charset="0"/>
              </a:endParaRPr>
            </a:p>
          </p:txBody>
        </p:sp>
        <p:sp>
          <p:nvSpPr>
            <p:cNvPr id="79" name="标题 9"/>
            <p:cNvSpPr txBox="1">
              <a:spLocks/>
            </p:cNvSpPr>
            <p:nvPr/>
          </p:nvSpPr>
          <p:spPr>
            <a:xfrm>
              <a:off x="6372634" y="2157664"/>
              <a:ext cx="4104531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3600" b="1" dirty="0">
                  <a:solidFill>
                    <a:schemeClr val="bg1"/>
                  </a:solidFill>
                  <a:latin typeface="HelveticaNeueLT Pro 107 XBlkCn" pitchFamily="34" charset="0"/>
                </a:rPr>
                <a:t>省级市场热度地图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44091" y="1278693"/>
            <a:ext cx="10157815" cy="5093904"/>
            <a:chOff x="144091" y="1278693"/>
            <a:chExt cx="10157815" cy="5093904"/>
          </a:xfrm>
        </p:grpSpPr>
        <p:grpSp>
          <p:nvGrpSpPr>
            <p:cNvPr id="4" name="组合 3"/>
            <p:cNvGrpSpPr/>
            <p:nvPr/>
          </p:nvGrpSpPr>
          <p:grpSpPr>
            <a:xfrm>
              <a:off x="478731" y="1694824"/>
              <a:ext cx="5542483" cy="4536504"/>
              <a:chOff x="478731" y="1694824"/>
              <a:chExt cx="5542483" cy="4536504"/>
            </a:xfrm>
          </p:grpSpPr>
          <p:pic>
            <p:nvPicPr>
              <p:cNvPr id="20" name="Picture 39"/>
              <p:cNvPicPr>
                <a:picLocks noChangeAspect="1" noChangeArrowheads="1"/>
                <a:extLst>
                  <a:ext uri="{84589F7E-364E-4C9E-8A38-B11213B215E9}">
                    <a14:cameraTool xmlns:a14="http://schemas.microsoft.com/office/drawing/2010/main" cellRange="$AO$10:$AT$30"/>
                  </a:ext>
                </a:extLst>
              </p:cNvPicPr>
              <p:nvPr/>
            </p:nvPicPr>
            <p:blipFill rotWithShape="1">
              <a:blip r:embed="rId3"/>
              <a:srcRect l="796" t="1024" r="474" b="2239"/>
              <a:stretch/>
            </p:blipFill>
            <p:spPr bwMode="auto">
              <a:xfrm>
                <a:off x="478731" y="1694824"/>
                <a:ext cx="5542483" cy="4490114"/>
              </a:xfrm>
              <a:prstGeom prst="rect">
                <a:avLst/>
              </a:prstGeom>
              <a:solidFill>
                <a:srgbClr xmlns:mc="http://schemas.openxmlformats.org/markup-compatibility/2006" xmlns:a14="http://schemas.microsoft.com/office/drawing/2010/main" val="FFFFFF" mc:Ignorable="a14" a14:legacySpreadsheetColorIndex="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9" name="组合 8"/>
              <p:cNvGrpSpPr/>
              <p:nvPr/>
            </p:nvGrpSpPr>
            <p:grpSpPr>
              <a:xfrm>
                <a:off x="862860" y="4907649"/>
                <a:ext cx="1369463" cy="1323679"/>
                <a:chOff x="677704" y="4748007"/>
                <a:chExt cx="1369463" cy="1323679"/>
              </a:xfrm>
            </p:grpSpPr>
            <p:sp>
              <p:nvSpPr>
                <p:cNvPr id="11" name="标题 9"/>
                <p:cNvSpPr txBox="1">
                  <a:spLocks/>
                </p:cNvSpPr>
                <p:nvPr/>
              </p:nvSpPr>
              <p:spPr>
                <a:xfrm>
                  <a:off x="677704" y="5778317"/>
                  <a:ext cx="1369463" cy="293369"/>
                </a:xfrm>
                <a:prstGeom prst="rect">
                  <a:avLst/>
                </a:prstGeom>
              </p:spPr>
              <p:txBody>
                <a:bodyPr anchor="ctr" anchorCtr="0"/>
                <a:lstStyle>
                  <a:lvl1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4000" b="0" kern="12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" pitchFamily="34" charset="-122"/>
                      <a:ea typeface="微软雅黑" pitchFamily="34" charset="-122"/>
                      <a:cs typeface="+mj-cs"/>
                    </a:defRPr>
                  </a:lvl1pPr>
                  <a:lvl2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2pPr>
                  <a:lvl3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3pPr>
                  <a:lvl4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4pPr>
                  <a:lvl5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5pPr>
                  <a:lvl6pPr marL="4572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6pPr>
                  <a:lvl7pPr marL="9144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7pPr>
                  <a:lvl8pPr marL="13716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8pPr>
                  <a:lvl9pPr marL="18288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9pPr>
                </a:lstStyle>
                <a:p>
                  <a:r>
                    <a:rPr lang="zh-CN" altLang="en-US" sz="10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票房</a:t>
                  </a:r>
                  <a:r>
                    <a:rPr lang="en-US" altLang="zh-CN" sz="10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10</a:t>
                  </a:r>
                  <a:r>
                    <a:rPr lang="zh-CN" altLang="en-US" sz="10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亿元以上</a:t>
                  </a:r>
                  <a:endParaRPr lang="zh-CN" altLang="en-US" sz="1000" dirty="0">
                    <a:solidFill>
                      <a:schemeClr val="bg1"/>
                    </a:solidFill>
                    <a:latin typeface="HelveticaNeueLT Pro 107 XBlkCn" pitchFamily="34" charset="0"/>
                  </a:endParaRPr>
                </a:p>
              </p:txBody>
            </p:sp>
            <p:sp>
              <p:nvSpPr>
                <p:cNvPr id="12" name="标题 9"/>
                <p:cNvSpPr txBox="1">
                  <a:spLocks/>
                </p:cNvSpPr>
                <p:nvPr/>
              </p:nvSpPr>
              <p:spPr>
                <a:xfrm>
                  <a:off x="677704" y="4748007"/>
                  <a:ext cx="1369463" cy="293369"/>
                </a:xfrm>
                <a:prstGeom prst="rect">
                  <a:avLst/>
                </a:prstGeom>
              </p:spPr>
              <p:txBody>
                <a:bodyPr anchor="ctr" anchorCtr="0"/>
                <a:lstStyle>
                  <a:lvl1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4000" b="0" kern="12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" pitchFamily="34" charset="-122"/>
                      <a:ea typeface="微软雅黑" pitchFamily="34" charset="-122"/>
                      <a:cs typeface="+mj-cs"/>
                    </a:defRPr>
                  </a:lvl1pPr>
                  <a:lvl2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2pPr>
                  <a:lvl3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3pPr>
                  <a:lvl4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4pPr>
                  <a:lvl5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5pPr>
                  <a:lvl6pPr marL="4572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6pPr>
                  <a:lvl7pPr marL="9144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7pPr>
                  <a:lvl8pPr marL="13716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8pPr>
                  <a:lvl9pPr marL="18288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9pPr>
                </a:lstStyle>
                <a:p>
                  <a:r>
                    <a:rPr lang="zh-CN" altLang="en-US" sz="10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票房小于</a:t>
                  </a:r>
                  <a:r>
                    <a:rPr lang="en-US" altLang="zh-CN" sz="10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1</a:t>
                  </a:r>
                  <a:r>
                    <a:rPr lang="zh-CN" altLang="en-US" sz="10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亿</a:t>
                  </a:r>
                  <a:endParaRPr lang="zh-CN" altLang="en-US" sz="1000" dirty="0">
                    <a:solidFill>
                      <a:schemeClr val="bg1"/>
                    </a:solidFill>
                    <a:latin typeface="HelveticaNeueLT Pro 107 XBlkCn" pitchFamily="34" charset="0"/>
                  </a:endParaRPr>
                </a:p>
              </p:txBody>
            </p:sp>
            <p:sp>
              <p:nvSpPr>
                <p:cNvPr id="13" name="标题 9"/>
                <p:cNvSpPr txBox="1">
                  <a:spLocks/>
                </p:cNvSpPr>
                <p:nvPr/>
              </p:nvSpPr>
              <p:spPr>
                <a:xfrm>
                  <a:off x="677704" y="5005584"/>
                  <a:ext cx="1369463" cy="293369"/>
                </a:xfrm>
                <a:prstGeom prst="rect">
                  <a:avLst/>
                </a:prstGeom>
              </p:spPr>
              <p:txBody>
                <a:bodyPr anchor="ctr" anchorCtr="0"/>
                <a:lstStyle>
                  <a:lvl1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4000" b="0" kern="12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" pitchFamily="34" charset="-122"/>
                      <a:ea typeface="微软雅黑" pitchFamily="34" charset="-122"/>
                      <a:cs typeface="+mj-cs"/>
                    </a:defRPr>
                  </a:lvl1pPr>
                  <a:lvl2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2pPr>
                  <a:lvl3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3pPr>
                  <a:lvl4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4pPr>
                  <a:lvl5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5pPr>
                  <a:lvl6pPr marL="4572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6pPr>
                  <a:lvl7pPr marL="9144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7pPr>
                  <a:lvl8pPr marL="13716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8pPr>
                  <a:lvl9pPr marL="18288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9pPr>
                </a:lstStyle>
                <a:p>
                  <a:r>
                    <a:rPr lang="zh-CN" altLang="en-US" sz="10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票房</a:t>
                  </a:r>
                  <a:r>
                    <a:rPr lang="en-US" altLang="zh-CN" sz="10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1</a:t>
                  </a:r>
                  <a:r>
                    <a:rPr lang="zh-CN" altLang="en-US" sz="10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亿</a:t>
                  </a:r>
                  <a:r>
                    <a:rPr lang="en-US" altLang="zh-CN" sz="10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-2</a:t>
                  </a:r>
                  <a:r>
                    <a:rPr lang="zh-CN" altLang="en-US" sz="10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亿元</a:t>
                  </a:r>
                  <a:endParaRPr lang="zh-CN" altLang="en-US" sz="1000" dirty="0">
                    <a:solidFill>
                      <a:schemeClr val="bg1"/>
                    </a:solidFill>
                    <a:latin typeface="HelveticaNeueLT Pro 107 XBlkCn" pitchFamily="34" charset="0"/>
                  </a:endParaRPr>
                </a:p>
              </p:txBody>
            </p:sp>
            <p:sp>
              <p:nvSpPr>
                <p:cNvPr id="14" name="标题 9"/>
                <p:cNvSpPr txBox="1">
                  <a:spLocks/>
                </p:cNvSpPr>
                <p:nvPr/>
              </p:nvSpPr>
              <p:spPr>
                <a:xfrm>
                  <a:off x="677704" y="5263161"/>
                  <a:ext cx="1369463" cy="293369"/>
                </a:xfrm>
                <a:prstGeom prst="rect">
                  <a:avLst/>
                </a:prstGeom>
              </p:spPr>
              <p:txBody>
                <a:bodyPr anchor="ctr" anchorCtr="0"/>
                <a:lstStyle>
                  <a:lvl1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4000" b="0" kern="12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" pitchFamily="34" charset="-122"/>
                      <a:ea typeface="微软雅黑" pitchFamily="34" charset="-122"/>
                      <a:cs typeface="+mj-cs"/>
                    </a:defRPr>
                  </a:lvl1pPr>
                  <a:lvl2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2pPr>
                  <a:lvl3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3pPr>
                  <a:lvl4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4pPr>
                  <a:lvl5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5pPr>
                  <a:lvl6pPr marL="4572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6pPr>
                  <a:lvl7pPr marL="9144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7pPr>
                  <a:lvl8pPr marL="13716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8pPr>
                  <a:lvl9pPr marL="18288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9pPr>
                </a:lstStyle>
                <a:p>
                  <a:r>
                    <a:rPr lang="zh-CN" altLang="en-US" sz="10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票房</a:t>
                  </a:r>
                  <a:r>
                    <a:rPr lang="en-US" altLang="zh-CN" sz="10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2</a:t>
                  </a:r>
                  <a:r>
                    <a:rPr lang="zh-CN" altLang="en-US" sz="10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亿</a:t>
                  </a:r>
                  <a:r>
                    <a:rPr lang="en-US" altLang="zh-CN" sz="10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-4</a:t>
                  </a:r>
                  <a:r>
                    <a:rPr lang="zh-CN" altLang="en-US" sz="10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亿元</a:t>
                  </a:r>
                  <a:endParaRPr lang="zh-CN" altLang="en-US" sz="1000" dirty="0">
                    <a:solidFill>
                      <a:schemeClr val="bg1"/>
                    </a:solidFill>
                    <a:latin typeface="HelveticaNeueLT Pro 107 XBlkCn" pitchFamily="34" charset="0"/>
                  </a:endParaRPr>
                </a:p>
              </p:txBody>
            </p:sp>
            <p:sp>
              <p:nvSpPr>
                <p:cNvPr id="15" name="标题 9"/>
                <p:cNvSpPr txBox="1">
                  <a:spLocks/>
                </p:cNvSpPr>
                <p:nvPr/>
              </p:nvSpPr>
              <p:spPr>
                <a:xfrm>
                  <a:off x="677704" y="5520738"/>
                  <a:ext cx="1369463" cy="293369"/>
                </a:xfrm>
                <a:prstGeom prst="rect">
                  <a:avLst/>
                </a:prstGeom>
              </p:spPr>
              <p:txBody>
                <a:bodyPr anchor="ctr" anchorCtr="0"/>
                <a:lstStyle>
                  <a:lvl1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4000" b="0" kern="12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" pitchFamily="34" charset="-122"/>
                      <a:ea typeface="微软雅黑" pitchFamily="34" charset="-122"/>
                      <a:cs typeface="+mj-cs"/>
                    </a:defRPr>
                  </a:lvl1pPr>
                  <a:lvl2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2pPr>
                  <a:lvl3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3pPr>
                  <a:lvl4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4pPr>
                  <a:lvl5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5pPr>
                  <a:lvl6pPr marL="4572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6pPr>
                  <a:lvl7pPr marL="9144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7pPr>
                  <a:lvl8pPr marL="13716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8pPr>
                  <a:lvl9pPr marL="18288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9pPr>
                </a:lstStyle>
                <a:p>
                  <a:r>
                    <a:rPr lang="zh-CN" altLang="en-US" sz="10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票房</a:t>
                  </a:r>
                  <a:r>
                    <a:rPr lang="en-US" altLang="zh-CN" sz="10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4</a:t>
                  </a:r>
                  <a:r>
                    <a:rPr lang="zh-CN" altLang="en-US" sz="10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亿</a:t>
                  </a:r>
                  <a:r>
                    <a:rPr lang="en-US" altLang="zh-CN" sz="10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-10</a:t>
                  </a:r>
                  <a:r>
                    <a:rPr lang="zh-CN" altLang="en-US" sz="10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亿元</a:t>
                  </a:r>
                  <a:endParaRPr lang="zh-CN" altLang="en-US" sz="1000" dirty="0">
                    <a:solidFill>
                      <a:schemeClr val="bg1"/>
                    </a:solidFill>
                    <a:latin typeface="HelveticaNeueLT Pro 107 XBlkCn" pitchFamily="34" charset="0"/>
                  </a:endParaRPr>
                </a:p>
              </p:txBody>
            </p:sp>
          </p:grpSp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3100" y="4968875"/>
                <a:ext cx="188913" cy="12255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aphicFrame>
          <p:nvGraphicFramePr>
            <p:cNvPr id="7" name="图表 6"/>
            <p:cNvGraphicFramePr/>
            <p:nvPr>
              <p:extLst>
                <p:ext uri="{D42A27DB-BD31-4B8C-83A1-F6EECF244321}">
                  <p14:modId xmlns:p14="http://schemas.microsoft.com/office/powerpoint/2010/main" val="481194694"/>
                </p:ext>
              </p:extLst>
            </p:nvPr>
          </p:nvGraphicFramePr>
          <p:xfrm>
            <a:off x="6048747" y="1485863"/>
            <a:ext cx="4253159" cy="48867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6" name="标题 9"/>
            <p:cNvSpPr txBox="1">
              <a:spLocks/>
            </p:cNvSpPr>
            <p:nvPr/>
          </p:nvSpPr>
          <p:spPr>
            <a:xfrm>
              <a:off x="8639724" y="1408518"/>
              <a:ext cx="1369463" cy="293369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r"/>
              <a:r>
                <a:rPr lang="zh-CN" altLang="en-US" sz="10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单位：万元</a:t>
              </a:r>
              <a:endParaRPr lang="zh-CN" altLang="en-US" sz="10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7" name="标题 9"/>
            <p:cNvSpPr txBox="1">
              <a:spLocks/>
            </p:cNvSpPr>
            <p:nvPr/>
          </p:nvSpPr>
          <p:spPr>
            <a:xfrm>
              <a:off x="144091" y="1278693"/>
              <a:ext cx="1584176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3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</a:t>
              </a:r>
              <a:endParaRPr lang="zh-CN" altLang="en-US" sz="3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8" name="标题 9"/>
            <p:cNvSpPr txBox="1">
              <a:spLocks/>
            </p:cNvSpPr>
            <p:nvPr/>
          </p:nvSpPr>
          <p:spPr>
            <a:xfrm>
              <a:off x="1440235" y="1457397"/>
              <a:ext cx="2448272" cy="53252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2011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年票房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亿元以上的</a:t>
              </a:r>
              <a:endParaRPr lang="en-US" altLang="zh-CN" sz="1400" dirty="0" smtClean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省、自治区、直辖市</a:t>
              </a:r>
              <a:endParaRPr lang="zh-CN" altLang="en-US" sz="14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3465955" y="1370875"/>
              <a:ext cx="87075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dirty="0" smtClean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26</a:t>
              </a:r>
              <a:r>
                <a:rPr lang="zh-CN" altLang="en-US" sz="1600" dirty="0" smtClean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个</a:t>
              </a:r>
              <a:endParaRPr lang="zh-CN" altLang="en-US" sz="1050" dirty="0">
                <a:latin typeface="HelveticaNeueLT Pro 107 XBlkCn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21738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组合 81"/>
          <p:cNvGrpSpPr/>
          <p:nvPr/>
        </p:nvGrpSpPr>
        <p:grpSpPr>
          <a:xfrm>
            <a:off x="8461164" y="404787"/>
            <a:ext cx="2916175" cy="855242"/>
            <a:chOff x="8136979" y="2157664"/>
            <a:chExt cx="2916175" cy="855242"/>
          </a:xfrm>
        </p:grpSpPr>
        <p:sp>
          <p:nvSpPr>
            <p:cNvPr id="81" name="圆角矩形 80"/>
            <p:cNvSpPr/>
            <p:nvPr/>
          </p:nvSpPr>
          <p:spPr>
            <a:xfrm>
              <a:off x="8164811" y="2164371"/>
              <a:ext cx="2888343" cy="841829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HelveticaNeueLT Pro 107 XBlkCn" pitchFamily="34" charset="0"/>
              </a:endParaRPr>
            </a:p>
          </p:txBody>
        </p:sp>
        <p:sp>
          <p:nvSpPr>
            <p:cNvPr id="79" name="标题 9"/>
            <p:cNvSpPr txBox="1">
              <a:spLocks/>
            </p:cNvSpPr>
            <p:nvPr/>
          </p:nvSpPr>
          <p:spPr>
            <a:xfrm>
              <a:off x="8136979" y="2157664"/>
              <a:ext cx="2592288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3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主指概览</a:t>
              </a:r>
              <a:endParaRPr lang="zh-CN" altLang="en-US" sz="3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94" name="矩形 93"/>
          <p:cNvSpPr/>
          <p:nvPr/>
        </p:nvSpPr>
        <p:spPr>
          <a:xfrm>
            <a:off x="3456459" y="933088"/>
            <a:ext cx="387798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104900"/>
            <a:r>
              <a:rPr lang="zh-CN" altLang="en-US" sz="480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全国城市院线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5" y="2196133"/>
            <a:ext cx="10801200" cy="4435242"/>
            <a:chOff x="75" y="2264296"/>
            <a:chExt cx="10801200" cy="4435242"/>
          </a:xfrm>
        </p:grpSpPr>
        <p:sp>
          <p:nvSpPr>
            <p:cNvPr id="46" name="矩形 45"/>
            <p:cNvSpPr/>
            <p:nvPr/>
          </p:nvSpPr>
          <p:spPr>
            <a:xfrm>
              <a:off x="1550931" y="4644405"/>
              <a:ext cx="1473480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i="1" dirty="0" smtClean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+27</a:t>
              </a:r>
              <a:r>
                <a:rPr lang="en-US" altLang="zh-CN" sz="2800" b="1" i="1" dirty="0" smtClean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</a:t>
              </a:r>
              <a:endParaRPr lang="zh-CN" altLang="en-US" sz="2800" b="1" i="1" dirty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720155" y="5403394"/>
              <a:ext cx="2016224" cy="1287290"/>
              <a:chOff x="706672" y="3924325"/>
              <a:chExt cx="2913540" cy="1287290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1130902" y="3924325"/>
                <a:ext cx="2489310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4800" b="1" i="1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97</a:t>
                </a:r>
                <a:r>
                  <a:rPr lang="en-US" altLang="zh-CN" sz="2800" b="1" i="1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.49 </a:t>
                </a:r>
                <a:endParaRPr lang="zh-CN" altLang="en-US" sz="1000" i="1" dirty="0">
                  <a:latin typeface="HelveticaNeueLT Pro 107 XBlkCn" pitchFamily="34" charset="0"/>
                </a:endParaRPr>
              </a:p>
            </p:txBody>
          </p:sp>
          <p:sp>
            <p:nvSpPr>
              <p:cNvPr id="40" name="标题 9"/>
              <p:cNvSpPr txBox="1">
                <a:spLocks/>
              </p:cNvSpPr>
              <p:nvPr/>
            </p:nvSpPr>
            <p:spPr>
              <a:xfrm>
                <a:off x="706672" y="4356373"/>
                <a:ext cx="2913540" cy="855242"/>
              </a:xfrm>
              <a:prstGeom prst="rect">
                <a:avLst/>
              </a:prstGeom>
            </p:spPr>
            <p:txBody>
              <a:bodyPr anchor="ctr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 algn="ctr"/>
                <a:r>
                  <a:rPr lang="en-US" altLang="zh-CN" sz="1200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Arial Unicode MS" pitchFamily="34" charset="-122"/>
                    <a:cs typeface="Arial Unicode MS" pitchFamily="34" charset="-122"/>
                  </a:rPr>
                  <a:t>2010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年</a:t>
                </a:r>
                <a:endParaRPr lang="zh-CN" altLang="en-US" sz="12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875431" y="3468032"/>
              <a:ext cx="2509020" cy="1575322"/>
              <a:chOff x="579257" y="3348261"/>
              <a:chExt cx="2509020" cy="1575322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579257" y="3348261"/>
                <a:ext cx="2509020" cy="12003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7200" b="1" i="1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124</a:t>
                </a:r>
                <a:r>
                  <a:rPr lang="en-US" altLang="zh-CN" sz="4400" b="1" i="1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.31 </a:t>
                </a:r>
                <a:endParaRPr lang="zh-CN" altLang="en-US" sz="1400" i="1" dirty="0">
                  <a:latin typeface="HelveticaNeueLT Pro 107 XBlkCn" pitchFamily="34" charset="0"/>
                </a:endParaRPr>
              </a:p>
            </p:txBody>
          </p:sp>
          <p:sp>
            <p:nvSpPr>
              <p:cNvPr id="45" name="标题 9"/>
              <p:cNvSpPr txBox="1">
                <a:spLocks/>
              </p:cNvSpPr>
              <p:nvPr/>
            </p:nvSpPr>
            <p:spPr>
              <a:xfrm>
                <a:off x="651265" y="4068341"/>
                <a:ext cx="2229474" cy="855242"/>
              </a:xfrm>
              <a:prstGeom prst="rect">
                <a:avLst/>
              </a:prstGeom>
            </p:spPr>
            <p:txBody>
              <a:bodyPr anchor="ctr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 algn="ctr"/>
                <a:r>
                  <a:rPr lang="en-US" altLang="zh-CN" sz="1600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Arial Unicode MS" pitchFamily="34" charset="-122"/>
                    <a:cs typeface="Arial Unicode MS" pitchFamily="34" charset="-122"/>
                  </a:rPr>
                  <a:t>2011</a:t>
                </a:r>
                <a:r>
                  <a:rPr lang="zh-CN" altLang="en-US" sz="16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年</a:t>
                </a:r>
                <a:endParaRPr lang="zh-CN" altLang="en-US" sz="16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4431251" y="5395582"/>
              <a:ext cx="1445267" cy="1295102"/>
              <a:chOff x="922792" y="3924325"/>
              <a:chExt cx="2088480" cy="1295102"/>
            </a:xfrm>
          </p:grpSpPr>
          <p:sp>
            <p:nvSpPr>
              <p:cNvPr id="55" name="矩形 54"/>
              <p:cNvSpPr/>
              <p:nvPr/>
            </p:nvSpPr>
            <p:spPr>
              <a:xfrm>
                <a:off x="1130902" y="3924325"/>
                <a:ext cx="1880370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4800" b="1" i="1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2</a:t>
                </a:r>
                <a:r>
                  <a:rPr lang="en-US" altLang="zh-CN" sz="2800" b="1" i="1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.81</a:t>
                </a:r>
                <a:endParaRPr lang="zh-CN" altLang="en-US" sz="700" i="1" dirty="0">
                  <a:latin typeface="HelveticaNeueLT Pro 107 XBlkCn" pitchFamily="34" charset="0"/>
                </a:endParaRPr>
              </a:p>
            </p:txBody>
          </p:sp>
          <p:sp>
            <p:nvSpPr>
              <p:cNvPr id="56" name="标题 9"/>
              <p:cNvSpPr txBox="1">
                <a:spLocks/>
              </p:cNvSpPr>
              <p:nvPr/>
            </p:nvSpPr>
            <p:spPr>
              <a:xfrm>
                <a:off x="922792" y="4364185"/>
                <a:ext cx="1931649" cy="855242"/>
              </a:xfrm>
              <a:prstGeom prst="rect">
                <a:avLst/>
              </a:prstGeom>
            </p:spPr>
            <p:txBody>
              <a:bodyPr anchor="ctr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 algn="ctr"/>
                <a:r>
                  <a:rPr lang="en-US" altLang="zh-CN" sz="1200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Arial Unicode MS" pitchFamily="34" charset="-122"/>
                    <a:cs typeface="Arial Unicode MS" pitchFamily="34" charset="-122"/>
                  </a:rPr>
                  <a:t>2010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年</a:t>
                </a:r>
                <a:endParaRPr lang="zh-CN" altLang="en-US" sz="12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4647275" y="3675202"/>
              <a:ext cx="1547218" cy="1503314"/>
              <a:chOff x="3402930" y="2401855"/>
              <a:chExt cx="1547218" cy="1503314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3402930" y="2401855"/>
                <a:ext cx="1547218" cy="12003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7200" b="1" i="1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3</a:t>
                </a:r>
                <a:r>
                  <a:rPr lang="en-US" altLang="zh-CN" sz="4400" b="1" i="1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.55 </a:t>
                </a:r>
                <a:endParaRPr lang="zh-CN" altLang="en-US" sz="1400" i="1" dirty="0">
                  <a:latin typeface="HelveticaNeueLT Pro 107 XBlkCn" pitchFamily="34" charset="0"/>
                </a:endParaRPr>
              </a:p>
            </p:txBody>
          </p:sp>
          <p:sp>
            <p:nvSpPr>
              <p:cNvPr id="62" name="标题 9"/>
              <p:cNvSpPr txBox="1">
                <a:spLocks/>
              </p:cNvSpPr>
              <p:nvPr/>
            </p:nvSpPr>
            <p:spPr>
              <a:xfrm>
                <a:off x="3546946" y="3049927"/>
                <a:ext cx="1355077" cy="855242"/>
              </a:xfrm>
              <a:prstGeom prst="rect">
                <a:avLst/>
              </a:prstGeom>
            </p:spPr>
            <p:txBody>
              <a:bodyPr anchor="ctr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 algn="ctr"/>
                <a:r>
                  <a:rPr lang="en-US" altLang="zh-CN" sz="1600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Arial Unicode MS" pitchFamily="34" charset="-122"/>
                    <a:cs typeface="Arial Unicode MS" pitchFamily="34" charset="-122"/>
                  </a:rPr>
                  <a:t>2011</a:t>
                </a:r>
                <a:r>
                  <a:rPr lang="zh-CN" altLang="en-US" sz="16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年</a:t>
                </a:r>
                <a:endParaRPr lang="zh-CN" altLang="en-US" sz="16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</p:grpSp>
        <p:sp>
          <p:nvSpPr>
            <p:cNvPr id="64" name="矩形 63"/>
            <p:cNvSpPr/>
            <p:nvPr/>
          </p:nvSpPr>
          <p:spPr>
            <a:xfrm>
              <a:off x="5007315" y="4788421"/>
              <a:ext cx="1473480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i="1" dirty="0" smtClean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+26</a:t>
              </a:r>
              <a:r>
                <a:rPr lang="en-US" altLang="zh-CN" sz="2800" b="1" i="1" dirty="0" smtClean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</a:t>
              </a:r>
              <a:endParaRPr lang="zh-CN" altLang="en-US" sz="2800" b="1" i="1" dirty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7468870" y="5475402"/>
              <a:ext cx="1348717" cy="1224136"/>
              <a:chOff x="1130902" y="3885416"/>
              <a:chExt cx="1948961" cy="1224136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1130902" y="3885416"/>
                <a:ext cx="1948961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4400" b="1" i="1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845</a:t>
                </a:r>
                <a:r>
                  <a:rPr lang="en-US" altLang="zh-CN" sz="2400" b="1" i="1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 </a:t>
                </a:r>
                <a:endParaRPr lang="zh-CN" altLang="en-US" sz="1050" i="1" dirty="0">
                  <a:latin typeface="HelveticaNeueLT Pro 107 XBlkCn" pitchFamily="34" charset="0"/>
                </a:endParaRPr>
              </a:p>
            </p:txBody>
          </p:sp>
          <p:sp>
            <p:nvSpPr>
              <p:cNvPr id="67" name="标题 9"/>
              <p:cNvSpPr txBox="1">
                <a:spLocks/>
              </p:cNvSpPr>
              <p:nvPr/>
            </p:nvSpPr>
            <p:spPr>
              <a:xfrm>
                <a:off x="1226946" y="4254310"/>
                <a:ext cx="1464782" cy="855242"/>
              </a:xfrm>
              <a:prstGeom prst="rect">
                <a:avLst/>
              </a:prstGeom>
            </p:spPr>
            <p:txBody>
              <a:bodyPr anchor="ctr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 algn="ctr"/>
                <a:r>
                  <a:rPr lang="en-US" altLang="zh-CN" sz="1200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Arial Unicode MS" pitchFamily="34" charset="-122"/>
                    <a:cs typeface="Arial Unicode MS" pitchFamily="34" charset="-122"/>
                  </a:rPr>
                  <a:t>2010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年</a:t>
                </a:r>
                <a:endParaRPr lang="zh-CN" altLang="en-US" sz="12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7708557" y="2969199"/>
              <a:ext cx="2300630" cy="1459182"/>
              <a:chOff x="3891625" y="5051343"/>
              <a:chExt cx="2300630" cy="1459182"/>
            </a:xfrm>
          </p:grpSpPr>
          <p:sp>
            <p:nvSpPr>
              <p:cNvPr id="73" name="矩形 72"/>
              <p:cNvSpPr/>
              <p:nvPr/>
            </p:nvSpPr>
            <p:spPr>
              <a:xfrm>
                <a:off x="3891625" y="5051343"/>
                <a:ext cx="2300630" cy="11079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6600" b="1" i="1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1</a:t>
                </a:r>
                <a:r>
                  <a:rPr lang="en-US" altLang="zh-CN" sz="4800" b="1" i="1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,</a:t>
                </a:r>
                <a:r>
                  <a:rPr lang="en-US" altLang="zh-CN" sz="6600" b="1" i="1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312</a:t>
                </a:r>
                <a:r>
                  <a:rPr lang="en-US" altLang="zh-CN" sz="4000" b="1" i="1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 </a:t>
                </a:r>
                <a:endParaRPr lang="zh-CN" altLang="en-US" sz="1200" i="1" dirty="0">
                  <a:latin typeface="HelveticaNeueLT Pro 107 XBlkCn" pitchFamily="34" charset="0"/>
                </a:endParaRPr>
              </a:p>
            </p:txBody>
          </p:sp>
          <p:sp>
            <p:nvSpPr>
              <p:cNvPr id="74" name="标题 9"/>
              <p:cNvSpPr txBox="1">
                <a:spLocks/>
              </p:cNvSpPr>
              <p:nvPr/>
            </p:nvSpPr>
            <p:spPr>
              <a:xfrm>
                <a:off x="3981815" y="5655283"/>
                <a:ext cx="1926036" cy="855242"/>
              </a:xfrm>
              <a:prstGeom prst="rect">
                <a:avLst/>
              </a:prstGeom>
            </p:spPr>
            <p:txBody>
              <a:bodyPr anchor="ctr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 algn="ctr"/>
                <a:r>
                  <a:rPr lang="en-US" altLang="zh-CN" sz="1600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Arial Unicode MS" pitchFamily="34" charset="-122"/>
                    <a:cs typeface="Arial Unicode MS" pitchFamily="34" charset="-122"/>
                  </a:rPr>
                  <a:t>2011</a:t>
                </a:r>
                <a:r>
                  <a:rPr lang="zh-CN" altLang="en-US" sz="16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年</a:t>
                </a:r>
                <a:endParaRPr lang="zh-CN" altLang="en-US" sz="16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</p:grpSp>
        <p:sp>
          <p:nvSpPr>
            <p:cNvPr id="77" name="矩形 76"/>
            <p:cNvSpPr/>
            <p:nvPr/>
          </p:nvSpPr>
          <p:spPr>
            <a:xfrm>
              <a:off x="8319683" y="4356373"/>
              <a:ext cx="1473480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i="1" dirty="0" smtClean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+55</a:t>
              </a:r>
              <a:r>
                <a:rPr lang="en-US" altLang="zh-CN" sz="2800" b="1" i="1" dirty="0" smtClean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</a:t>
              </a:r>
              <a:endParaRPr lang="zh-CN" altLang="en-US" sz="2800" b="1" i="1" dirty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75" y="2268441"/>
              <a:ext cx="3744416" cy="1371697"/>
              <a:chOff x="288107" y="2490532"/>
              <a:chExt cx="3744416" cy="137169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2086385" y="3714368"/>
                <a:ext cx="147861" cy="14786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HelveticaNeueLT Pro 107 XBlkCn" pitchFamily="34" charset="0"/>
                </a:endParaRPr>
              </a:p>
            </p:txBody>
          </p:sp>
          <p:cxnSp>
            <p:nvCxnSpPr>
              <p:cNvPr id="80" name="直接连接符 79"/>
              <p:cNvCxnSpPr>
                <a:stCxn id="78" idx="0"/>
                <a:endCxn id="83" idx="2"/>
              </p:cNvCxnSpPr>
              <p:nvPr/>
            </p:nvCxnSpPr>
            <p:spPr>
              <a:xfrm flipH="1" flipV="1">
                <a:off x="2160315" y="3062451"/>
                <a:ext cx="1" cy="651917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标题 9"/>
              <p:cNvSpPr txBox="1">
                <a:spLocks/>
              </p:cNvSpPr>
              <p:nvPr/>
            </p:nvSpPr>
            <p:spPr>
              <a:xfrm>
                <a:off x="288107" y="2490532"/>
                <a:ext cx="3744416" cy="571919"/>
              </a:xfrm>
              <a:prstGeom prst="rect">
                <a:avLst/>
              </a:prstGeom>
            </p:spPr>
            <p:txBody>
              <a:bodyPr anchor="ctr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 algn="ctr"/>
                <a:r>
                  <a:rPr lang="zh-CN" altLang="en-US" sz="20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票房收入</a:t>
                </a:r>
                <a:endParaRPr lang="en-US" altLang="zh-CN" sz="2000" dirty="0" smtClean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  <a:p>
                <a:pPr algn="ctr"/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（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HelveticaNeueLT Pro 107 XBlkCn" pitchFamily="34" charset="0"/>
                  </a:rPr>
                  <a:t>亿元）</a:t>
                </a:r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3600475" y="2264296"/>
              <a:ext cx="3744416" cy="1732037"/>
              <a:chOff x="288107" y="2486387"/>
              <a:chExt cx="3744416" cy="1732037"/>
            </a:xfrm>
          </p:grpSpPr>
          <p:sp>
            <p:nvSpPr>
              <p:cNvPr id="85" name="椭圆 84"/>
              <p:cNvSpPr/>
              <p:nvPr/>
            </p:nvSpPr>
            <p:spPr>
              <a:xfrm>
                <a:off x="2086385" y="4070563"/>
                <a:ext cx="147861" cy="14786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HelveticaNeueLT Pro 107 XBlkCn" pitchFamily="34" charset="0"/>
                </a:endParaRPr>
              </a:p>
            </p:txBody>
          </p:sp>
          <p:cxnSp>
            <p:nvCxnSpPr>
              <p:cNvPr id="86" name="直接连接符 85"/>
              <p:cNvCxnSpPr>
                <a:stCxn id="85" idx="0"/>
                <a:endCxn id="87" idx="2"/>
              </p:cNvCxnSpPr>
              <p:nvPr/>
            </p:nvCxnSpPr>
            <p:spPr>
              <a:xfrm flipH="1" flipV="1">
                <a:off x="2160315" y="2916213"/>
                <a:ext cx="1" cy="115435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标题 9"/>
              <p:cNvSpPr txBox="1">
                <a:spLocks/>
              </p:cNvSpPr>
              <p:nvPr/>
            </p:nvSpPr>
            <p:spPr>
              <a:xfrm>
                <a:off x="288107" y="2486387"/>
                <a:ext cx="3744416" cy="429826"/>
              </a:xfrm>
              <a:prstGeom prst="rect">
                <a:avLst/>
              </a:prstGeom>
            </p:spPr>
            <p:txBody>
              <a:bodyPr anchor="ctr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 algn="ctr"/>
                <a:r>
                  <a:rPr lang="zh-CN" altLang="en-US" sz="18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观</a:t>
                </a:r>
                <a:r>
                  <a:rPr lang="zh-CN" altLang="en-US" sz="1800" dirty="0">
                    <a:solidFill>
                      <a:schemeClr val="bg1"/>
                    </a:solidFill>
                    <a:latin typeface="HelveticaNeueLT Pro 107 XBlkCn" pitchFamily="34" charset="0"/>
                  </a:rPr>
                  <a:t>影</a:t>
                </a:r>
                <a:r>
                  <a:rPr lang="zh-CN" altLang="en-US" sz="18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人次</a:t>
                </a:r>
                <a:endParaRPr lang="en-US" altLang="zh-CN" sz="1800" dirty="0" smtClean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  <a:p>
                <a:pPr algn="ctr"/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（亿人次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HelveticaNeueLT Pro 107 XBlkCn" pitchFamily="34" charset="0"/>
                  </a:rPr>
                  <a:t>）</a:t>
                </a: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>
              <a:off x="7056859" y="2264296"/>
              <a:ext cx="3744416" cy="871786"/>
              <a:chOff x="288107" y="2486387"/>
              <a:chExt cx="3744416" cy="871786"/>
            </a:xfrm>
          </p:grpSpPr>
          <p:sp>
            <p:nvSpPr>
              <p:cNvPr id="89" name="椭圆 88"/>
              <p:cNvSpPr/>
              <p:nvPr/>
            </p:nvSpPr>
            <p:spPr>
              <a:xfrm>
                <a:off x="2086385" y="3210312"/>
                <a:ext cx="147861" cy="14786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HelveticaNeueLT Pro 107 XBlkCn" pitchFamily="34" charset="0"/>
                </a:endParaRPr>
              </a:p>
            </p:txBody>
          </p:sp>
          <p:cxnSp>
            <p:nvCxnSpPr>
              <p:cNvPr id="90" name="直接连接符 89"/>
              <p:cNvCxnSpPr>
                <a:stCxn id="89" idx="0"/>
                <a:endCxn id="91" idx="2"/>
              </p:cNvCxnSpPr>
              <p:nvPr/>
            </p:nvCxnSpPr>
            <p:spPr>
              <a:xfrm flipH="1" flipV="1">
                <a:off x="2160315" y="2916213"/>
                <a:ext cx="1" cy="294099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标题 9"/>
              <p:cNvSpPr txBox="1">
                <a:spLocks/>
              </p:cNvSpPr>
              <p:nvPr/>
            </p:nvSpPr>
            <p:spPr>
              <a:xfrm>
                <a:off x="288107" y="2486387"/>
                <a:ext cx="3744416" cy="429826"/>
              </a:xfrm>
              <a:prstGeom prst="rect">
                <a:avLst/>
              </a:prstGeom>
            </p:spPr>
            <p:txBody>
              <a:bodyPr anchor="ctr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 algn="ctr"/>
                <a:r>
                  <a:rPr lang="zh-CN" altLang="en-US" sz="18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放映场次</a:t>
                </a:r>
                <a:endParaRPr lang="en-US" altLang="zh-CN" sz="1800" dirty="0" smtClean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  <a:p>
                <a:pPr algn="ctr"/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（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HelveticaNeueLT Pro 107 XBlkCn" pitchFamily="34" charset="0"/>
                  </a:rPr>
                  <a:t>万场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）</a:t>
                </a:r>
                <a:endParaRPr lang="zh-CN" altLang="en-US" sz="1050" b="1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</p:grpSp>
        <p:cxnSp>
          <p:nvCxnSpPr>
            <p:cNvPr id="5" name="直接箭头连接符 4"/>
            <p:cNvCxnSpPr/>
            <p:nvPr/>
          </p:nvCxnSpPr>
          <p:spPr>
            <a:xfrm flipV="1">
              <a:off x="1152203" y="4760687"/>
              <a:ext cx="484606" cy="714715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箭头连接符 59"/>
            <p:cNvCxnSpPr/>
            <p:nvPr/>
          </p:nvCxnSpPr>
          <p:spPr>
            <a:xfrm flipV="1">
              <a:off x="4741286" y="4920343"/>
              <a:ext cx="376353" cy="555060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箭头连接符 62"/>
            <p:cNvCxnSpPr/>
            <p:nvPr/>
          </p:nvCxnSpPr>
          <p:spPr>
            <a:xfrm flipV="1">
              <a:off x="7658622" y="4275366"/>
              <a:ext cx="813673" cy="1200037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961615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55428" y="683965"/>
            <a:ext cx="9797775" cy="5328592"/>
            <a:chOff x="355428" y="683965"/>
            <a:chExt cx="9797775" cy="5328592"/>
          </a:xfrm>
        </p:grpSpPr>
        <p:pic>
          <p:nvPicPr>
            <p:cNvPr id="17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1077" y="1332037"/>
              <a:ext cx="5472126" cy="45501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8" name="组合 7"/>
            <p:cNvGrpSpPr/>
            <p:nvPr/>
          </p:nvGrpSpPr>
          <p:grpSpPr>
            <a:xfrm>
              <a:off x="5327356" y="4688878"/>
              <a:ext cx="1801511" cy="1323679"/>
              <a:chOff x="677704" y="4748007"/>
              <a:chExt cx="1801511" cy="1323679"/>
            </a:xfrm>
          </p:grpSpPr>
          <p:sp>
            <p:nvSpPr>
              <p:cNvPr id="30" name="标题 9"/>
              <p:cNvSpPr txBox="1">
                <a:spLocks/>
              </p:cNvSpPr>
              <p:nvPr/>
            </p:nvSpPr>
            <p:spPr>
              <a:xfrm>
                <a:off x="677704" y="5778317"/>
                <a:ext cx="1369463" cy="293369"/>
              </a:xfrm>
              <a:prstGeom prst="rect">
                <a:avLst/>
              </a:prstGeom>
            </p:spPr>
            <p:txBody>
              <a:bodyPr anchor="ctr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r>
                  <a:rPr lang="zh-CN" altLang="en-US" sz="10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人次</a:t>
                </a:r>
                <a:r>
                  <a:rPr lang="en-US" altLang="zh-CN" sz="10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2,000</a:t>
                </a:r>
                <a:r>
                  <a:rPr lang="zh-CN" altLang="en-US" sz="10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万以上</a:t>
                </a:r>
                <a:endParaRPr lang="zh-CN" altLang="en-US" sz="10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31" name="标题 9"/>
              <p:cNvSpPr txBox="1">
                <a:spLocks/>
              </p:cNvSpPr>
              <p:nvPr/>
            </p:nvSpPr>
            <p:spPr>
              <a:xfrm>
                <a:off x="677704" y="4748007"/>
                <a:ext cx="1369463" cy="293369"/>
              </a:xfrm>
              <a:prstGeom prst="rect">
                <a:avLst/>
              </a:prstGeom>
            </p:spPr>
            <p:txBody>
              <a:bodyPr anchor="ctr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r>
                  <a:rPr lang="zh-CN" altLang="en-US" sz="10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人次小于</a:t>
                </a:r>
                <a:r>
                  <a:rPr lang="en-US" altLang="zh-CN" sz="10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300</a:t>
                </a:r>
                <a:r>
                  <a:rPr lang="zh-CN" altLang="en-US" sz="10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万</a:t>
                </a:r>
                <a:endParaRPr lang="zh-CN" altLang="en-US" sz="10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32" name="标题 9"/>
              <p:cNvSpPr txBox="1">
                <a:spLocks/>
              </p:cNvSpPr>
              <p:nvPr/>
            </p:nvSpPr>
            <p:spPr>
              <a:xfrm>
                <a:off x="677704" y="5005584"/>
                <a:ext cx="1369463" cy="293369"/>
              </a:xfrm>
              <a:prstGeom prst="rect">
                <a:avLst/>
              </a:prstGeom>
            </p:spPr>
            <p:txBody>
              <a:bodyPr anchor="ctr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r>
                  <a:rPr lang="zh-CN" altLang="en-US" sz="10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人次</a:t>
                </a:r>
                <a:r>
                  <a:rPr lang="en-US" altLang="zh-CN" sz="10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300</a:t>
                </a:r>
                <a:r>
                  <a:rPr lang="zh-CN" altLang="en-US" sz="10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万</a:t>
                </a:r>
                <a:r>
                  <a:rPr lang="en-US" altLang="zh-CN" sz="10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-500</a:t>
                </a:r>
                <a:r>
                  <a:rPr lang="zh-CN" altLang="en-US" sz="10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万</a:t>
                </a:r>
                <a:endParaRPr lang="zh-CN" altLang="en-US" sz="10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33" name="标题 9"/>
              <p:cNvSpPr txBox="1">
                <a:spLocks/>
              </p:cNvSpPr>
              <p:nvPr/>
            </p:nvSpPr>
            <p:spPr>
              <a:xfrm>
                <a:off x="677704" y="5263161"/>
                <a:ext cx="1369463" cy="293369"/>
              </a:xfrm>
              <a:prstGeom prst="rect">
                <a:avLst/>
              </a:prstGeom>
            </p:spPr>
            <p:txBody>
              <a:bodyPr anchor="ctr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r>
                  <a:rPr lang="zh-CN" altLang="en-US" sz="10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人次</a:t>
                </a:r>
                <a:r>
                  <a:rPr lang="en-US" altLang="zh-CN" sz="10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500</a:t>
                </a:r>
                <a:r>
                  <a:rPr lang="zh-CN" altLang="en-US" sz="10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万</a:t>
                </a:r>
                <a:r>
                  <a:rPr lang="en-US" altLang="zh-CN" sz="10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-1,000</a:t>
                </a:r>
                <a:r>
                  <a:rPr lang="zh-CN" altLang="en-US" sz="10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万</a:t>
                </a:r>
                <a:endParaRPr lang="zh-CN" altLang="en-US" sz="10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34" name="标题 9"/>
              <p:cNvSpPr txBox="1">
                <a:spLocks/>
              </p:cNvSpPr>
              <p:nvPr/>
            </p:nvSpPr>
            <p:spPr>
              <a:xfrm>
                <a:off x="677704" y="5520738"/>
                <a:ext cx="1801511" cy="293369"/>
              </a:xfrm>
              <a:prstGeom prst="rect">
                <a:avLst/>
              </a:prstGeom>
            </p:spPr>
            <p:txBody>
              <a:bodyPr anchor="ctr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r>
                  <a:rPr lang="zh-CN" altLang="en-US" sz="10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人次</a:t>
                </a:r>
                <a:r>
                  <a:rPr lang="en-US" altLang="zh-CN" sz="10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1,000</a:t>
                </a:r>
                <a:r>
                  <a:rPr lang="zh-CN" altLang="en-US" sz="10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万</a:t>
                </a:r>
                <a:r>
                  <a:rPr lang="en-US" altLang="zh-CN" sz="10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-2,000</a:t>
                </a:r>
                <a:r>
                  <a:rPr lang="zh-CN" altLang="en-US" sz="10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万</a:t>
                </a:r>
                <a:endParaRPr lang="zh-CN" altLang="en-US" sz="10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355428" y="1048478"/>
              <a:ext cx="4253159" cy="4964079"/>
              <a:chOff x="6048747" y="1048478"/>
              <a:chExt cx="4253159" cy="4964079"/>
            </a:xfrm>
          </p:grpSpPr>
          <p:graphicFrame>
            <p:nvGraphicFramePr>
              <p:cNvPr id="10" name="图表 9"/>
              <p:cNvGraphicFramePr/>
              <p:nvPr>
                <p:extLst>
                  <p:ext uri="{D42A27DB-BD31-4B8C-83A1-F6EECF244321}">
                    <p14:modId xmlns:p14="http://schemas.microsoft.com/office/powerpoint/2010/main" val="1568922416"/>
                  </p:ext>
                </p:extLst>
              </p:nvPr>
            </p:nvGraphicFramePr>
            <p:xfrm>
              <a:off x="6048747" y="1125823"/>
              <a:ext cx="4253159" cy="488673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41" name="标题 9"/>
              <p:cNvSpPr txBox="1">
                <a:spLocks/>
              </p:cNvSpPr>
              <p:nvPr/>
            </p:nvSpPr>
            <p:spPr>
              <a:xfrm>
                <a:off x="6269458" y="1048478"/>
                <a:ext cx="1369463" cy="293369"/>
              </a:xfrm>
              <a:prstGeom prst="rect">
                <a:avLst/>
              </a:prstGeom>
            </p:spPr>
            <p:txBody>
              <a:bodyPr anchor="ctr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r>
                  <a:rPr lang="zh-CN" altLang="en-US" sz="10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单位：万人次</a:t>
                </a:r>
                <a:endParaRPr lang="zh-CN" altLang="en-US" sz="10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</p:grpSp>
        <p:sp>
          <p:nvSpPr>
            <p:cNvPr id="43" name="标题 9"/>
            <p:cNvSpPr txBox="1">
              <a:spLocks/>
            </p:cNvSpPr>
            <p:nvPr/>
          </p:nvSpPr>
          <p:spPr>
            <a:xfrm>
              <a:off x="4608587" y="683965"/>
              <a:ext cx="1584176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3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</a:t>
              </a:r>
              <a:endParaRPr lang="zh-CN" altLang="en-US" sz="3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44" name="标题 9"/>
            <p:cNvSpPr txBox="1">
              <a:spLocks/>
            </p:cNvSpPr>
            <p:nvPr/>
          </p:nvSpPr>
          <p:spPr>
            <a:xfrm>
              <a:off x="5904731" y="862669"/>
              <a:ext cx="4248472" cy="53252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2011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年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26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个票房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亿元以上省、自治区、直辖市</a:t>
              </a:r>
              <a:endParaRPr lang="en-US" altLang="zh-CN" sz="1400" dirty="0" smtClean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400" dirty="0">
                  <a:solidFill>
                    <a:schemeClr val="bg1"/>
                  </a:solidFill>
                  <a:latin typeface="HelveticaNeueLT Pro 107 XBlkCn" pitchFamily="34" charset="0"/>
                </a:rPr>
                <a:t>观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影人次热度分布</a:t>
              </a:r>
              <a:endParaRPr lang="zh-CN" altLang="en-US" sz="14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651" y="4753278"/>
              <a:ext cx="188913" cy="1225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631079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组合 81"/>
          <p:cNvGrpSpPr/>
          <p:nvPr/>
        </p:nvGrpSpPr>
        <p:grpSpPr>
          <a:xfrm>
            <a:off x="-359965" y="404787"/>
            <a:ext cx="4968552" cy="855242"/>
            <a:chOff x="6084603" y="2157664"/>
            <a:chExt cx="4968552" cy="855242"/>
          </a:xfrm>
        </p:grpSpPr>
        <p:sp>
          <p:nvSpPr>
            <p:cNvPr id="81" name="圆角矩形 80"/>
            <p:cNvSpPr/>
            <p:nvPr/>
          </p:nvSpPr>
          <p:spPr>
            <a:xfrm>
              <a:off x="6084603" y="2164371"/>
              <a:ext cx="4968552" cy="841829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HelveticaNeueLT Pro 107 XBlkCn" pitchFamily="34" charset="0"/>
              </a:endParaRPr>
            </a:p>
          </p:txBody>
        </p:sp>
        <p:sp>
          <p:nvSpPr>
            <p:cNvPr id="79" name="标题 9"/>
            <p:cNvSpPr txBox="1">
              <a:spLocks/>
            </p:cNvSpPr>
            <p:nvPr/>
          </p:nvSpPr>
          <p:spPr>
            <a:xfrm>
              <a:off x="6588659" y="2157664"/>
              <a:ext cx="4104531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3600" b="1" dirty="0">
                  <a:solidFill>
                    <a:schemeClr val="bg1"/>
                  </a:solidFill>
                  <a:latin typeface="HelveticaNeueLT Pro 107 XBlkCn" pitchFamily="34" charset="0"/>
                </a:rPr>
                <a:t>上映影片市场概况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853527" y="5094963"/>
            <a:ext cx="22778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54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136</a:t>
            </a:r>
            <a:endParaRPr lang="zh-CN" altLang="en-US" sz="1100" i="1" dirty="0">
              <a:latin typeface="HelveticaNeueLT Pro 107 XBlkCn" pitchFamily="34" charset="0"/>
            </a:endParaRPr>
          </a:p>
        </p:txBody>
      </p:sp>
      <p:sp>
        <p:nvSpPr>
          <p:cNvPr id="6" name="标题 9"/>
          <p:cNvSpPr txBox="1">
            <a:spLocks/>
          </p:cNvSpPr>
          <p:nvPr/>
        </p:nvSpPr>
        <p:spPr>
          <a:xfrm>
            <a:off x="415684" y="5705145"/>
            <a:ext cx="3925361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en-US" altLang="zh-CN" sz="1600" dirty="0" smtClean="0">
                <a:solidFill>
                  <a:prstClr val="white"/>
                </a:solidFill>
                <a:latin typeface="HelveticaNeueLT Pro 107 XBlkCn" pitchFamily="34" charset="0"/>
                <a:ea typeface="Arial Unicode MS" pitchFamily="34" charset="-122"/>
                <a:cs typeface="Arial Unicode MS" pitchFamily="34" charset="-122"/>
              </a:rPr>
              <a:t>2011</a:t>
            </a:r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年度票房超</a:t>
            </a:r>
            <a:r>
              <a:rPr lang="en-US" altLang="zh-CN" sz="1600" dirty="0">
                <a:solidFill>
                  <a:prstClr val="white"/>
                </a:solidFill>
                <a:latin typeface="HelveticaNeueLT Pro 107 XBlkCn" pitchFamily="34" charset="0"/>
                <a:ea typeface="Arial Unicode MS" pitchFamily="34" charset="-122"/>
                <a:cs typeface="Arial Unicode MS" pitchFamily="34" charset="-122"/>
              </a:rPr>
              <a:t>500</a:t>
            </a:r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万影片（部）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9740" y="1476053"/>
            <a:ext cx="22322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72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38</a:t>
            </a:r>
            <a:r>
              <a:rPr lang="en-US" altLang="zh-CN" sz="44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 </a:t>
            </a:r>
            <a:endParaRPr lang="zh-CN" altLang="en-US" sz="1400" i="1" dirty="0">
              <a:latin typeface="HelveticaNeueLT Pro 107 XBlkCn" pitchFamily="34" charset="0"/>
            </a:endParaRPr>
          </a:p>
        </p:txBody>
      </p:sp>
      <p:sp>
        <p:nvSpPr>
          <p:cNvPr id="8" name="标题 9"/>
          <p:cNvSpPr txBox="1">
            <a:spLocks/>
          </p:cNvSpPr>
          <p:nvPr/>
        </p:nvSpPr>
        <p:spPr>
          <a:xfrm>
            <a:off x="415685" y="2248761"/>
            <a:ext cx="3617888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en-US" altLang="zh-CN" sz="1600" dirty="0" smtClean="0">
                <a:solidFill>
                  <a:prstClr val="white"/>
                </a:solidFill>
                <a:latin typeface="HelveticaNeueLT Pro 107 XBlkCn" pitchFamily="34" charset="0"/>
                <a:ea typeface="Arial Unicode MS" pitchFamily="34" charset="-122"/>
                <a:cs typeface="Arial Unicode MS" pitchFamily="34" charset="-122"/>
              </a:rPr>
              <a:t>2011</a:t>
            </a:r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年度票房过亿影片（部）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57365" y="5094963"/>
            <a:ext cx="24266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54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124</a:t>
            </a:r>
            <a:r>
              <a:rPr lang="en-US" altLang="zh-CN" sz="32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 </a:t>
            </a:r>
            <a:endParaRPr lang="zh-CN" altLang="en-US" sz="1050" i="1" dirty="0">
              <a:latin typeface="HelveticaNeueLT Pro 107 XBlkCn" pitchFamily="34" charset="0"/>
            </a:endParaRPr>
          </a:p>
        </p:txBody>
      </p:sp>
      <p:sp>
        <p:nvSpPr>
          <p:cNvPr id="12" name="标题 9"/>
          <p:cNvSpPr txBox="1">
            <a:spLocks/>
          </p:cNvSpPr>
          <p:nvPr/>
        </p:nvSpPr>
        <p:spPr>
          <a:xfrm>
            <a:off x="4231059" y="5705145"/>
            <a:ext cx="26817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票房收入（亿元）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341046" y="1476053"/>
            <a:ext cx="235577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6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93</a:t>
            </a:r>
            <a:endParaRPr lang="zh-CN" altLang="en-US" sz="600" i="1" dirty="0">
              <a:latin typeface="HelveticaNeueLT Pro 107 XBlkCn" pitchFamily="34" charset="0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6673658" y="2076328"/>
            <a:ext cx="1693859" cy="0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6673658" y="5585189"/>
            <a:ext cx="1693859" cy="0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8073789" y="5094963"/>
            <a:ext cx="24266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54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3</a:t>
            </a:r>
            <a:r>
              <a:rPr lang="en-US" altLang="zh-CN" sz="32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.5 </a:t>
            </a:r>
            <a:endParaRPr lang="zh-CN" altLang="en-US" sz="1050" i="1" dirty="0">
              <a:latin typeface="HelveticaNeueLT Pro 107 XBlkCn" pitchFamily="34" charset="0"/>
            </a:endParaRPr>
          </a:p>
        </p:txBody>
      </p:sp>
      <p:sp>
        <p:nvSpPr>
          <p:cNvPr id="31" name="标题 9"/>
          <p:cNvSpPr txBox="1">
            <a:spLocks/>
          </p:cNvSpPr>
          <p:nvPr/>
        </p:nvSpPr>
        <p:spPr>
          <a:xfrm>
            <a:off x="8047483" y="5705145"/>
            <a:ext cx="26817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观影人次（亿）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157470" y="1476053"/>
            <a:ext cx="235577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6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2</a:t>
            </a:r>
            <a:r>
              <a:rPr lang="en-US" altLang="zh-CN" sz="32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.6</a:t>
            </a:r>
            <a:endParaRPr lang="zh-CN" altLang="en-US" sz="600" i="1" dirty="0">
              <a:latin typeface="HelveticaNeueLT Pro 107 XBlkCn" pitchFamily="34" charset="0"/>
            </a:endParaRPr>
          </a:p>
        </p:txBody>
      </p:sp>
      <p:sp>
        <p:nvSpPr>
          <p:cNvPr id="42" name="标题 9"/>
          <p:cNvSpPr txBox="1">
            <a:spLocks/>
          </p:cNvSpPr>
          <p:nvPr/>
        </p:nvSpPr>
        <p:spPr>
          <a:xfrm>
            <a:off x="4231059" y="2248761"/>
            <a:ext cx="26817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票房收入（亿元）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43" name="标题 9"/>
          <p:cNvSpPr txBox="1">
            <a:spLocks/>
          </p:cNvSpPr>
          <p:nvPr/>
        </p:nvSpPr>
        <p:spPr>
          <a:xfrm>
            <a:off x="8047483" y="2248761"/>
            <a:ext cx="26817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观影人次（亿）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2808387" y="2095891"/>
            <a:ext cx="1693859" cy="0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808387" y="5585189"/>
            <a:ext cx="1693859" cy="0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4159051" y="2980161"/>
            <a:ext cx="2681784" cy="2068058"/>
            <a:chOff x="2314424" y="3728475"/>
            <a:chExt cx="2681784" cy="2068058"/>
          </a:xfrm>
        </p:grpSpPr>
        <p:graphicFrame>
          <p:nvGraphicFramePr>
            <p:cNvPr id="23" name="图表 22"/>
            <p:cNvGraphicFramePr/>
            <p:nvPr>
              <p:extLst>
                <p:ext uri="{D42A27DB-BD31-4B8C-83A1-F6EECF244321}">
                  <p14:modId xmlns:p14="http://schemas.microsoft.com/office/powerpoint/2010/main" val="2055390430"/>
                </p:ext>
              </p:extLst>
            </p:nvPr>
          </p:nvGraphicFramePr>
          <p:xfrm>
            <a:off x="2448347" y="3728475"/>
            <a:ext cx="2407312" cy="160487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0" name="矩形 19"/>
            <p:cNvSpPr/>
            <p:nvPr/>
          </p:nvSpPr>
          <p:spPr>
            <a:xfrm>
              <a:off x="2820623" y="4117440"/>
              <a:ext cx="1641832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75</a:t>
              </a:r>
              <a:r>
                <a:rPr lang="en-US" altLang="zh-CN" sz="28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10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44" name="标题 9"/>
            <p:cNvSpPr txBox="1">
              <a:spLocks/>
            </p:cNvSpPr>
            <p:nvPr/>
          </p:nvSpPr>
          <p:spPr>
            <a:xfrm>
              <a:off x="2314424" y="4941291"/>
              <a:ext cx="268178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票房占比</a:t>
              </a:r>
              <a:endParaRPr lang="zh-CN" altLang="en-US" sz="16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946211" y="2980161"/>
            <a:ext cx="2681784" cy="2068058"/>
            <a:chOff x="2314424" y="3728475"/>
            <a:chExt cx="2681784" cy="2068058"/>
          </a:xfrm>
        </p:grpSpPr>
        <p:graphicFrame>
          <p:nvGraphicFramePr>
            <p:cNvPr id="55" name="图表 54"/>
            <p:cNvGraphicFramePr/>
            <p:nvPr>
              <p:extLst>
                <p:ext uri="{D42A27DB-BD31-4B8C-83A1-F6EECF244321}">
                  <p14:modId xmlns:p14="http://schemas.microsoft.com/office/powerpoint/2010/main" val="3753726934"/>
                </p:ext>
              </p:extLst>
            </p:nvPr>
          </p:nvGraphicFramePr>
          <p:xfrm>
            <a:off x="2448347" y="3728475"/>
            <a:ext cx="2407312" cy="160487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56" name="矩形 55"/>
            <p:cNvSpPr/>
            <p:nvPr/>
          </p:nvSpPr>
          <p:spPr>
            <a:xfrm>
              <a:off x="2820623" y="4117440"/>
              <a:ext cx="1641832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74</a:t>
              </a:r>
              <a:r>
                <a:rPr lang="en-US" altLang="zh-CN" sz="28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10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57" name="标题 9"/>
            <p:cNvSpPr txBox="1">
              <a:spLocks/>
            </p:cNvSpPr>
            <p:nvPr/>
          </p:nvSpPr>
          <p:spPr>
            <a:xfrm>
              <a:off x="2314424" y="4941291"/>
              <a:ext cx="268178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HelveticaNeueLT Pro 107 XBlkCn" pitchFamily="34" charset="0"/>
                </a:rPr>
                <a:t>人次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占比</a:t>
              </a:r>
              <a:endParaRPr lang="zh-CN" altLang="en-US" sz="16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15508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4930" y="3270369"/>
            <a:ext cx="2232249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38</a:t>
            </a:r>
            <a:endParaRPr lang="en-US" altLang="zh-CN" sz="4000" b="1" i="1" dirty="0" smtClean="0">
              <a:solidFill>
                <a:prstClr val="white"/>
              </a:solidFill>
              <a:latin typeface="HelveticaNeueLT Pro 107 XBlkCn" pitchFamily="34" charset="0"/>
              <a:ea typeface="微软雅黑" pitchFamily="34" charset="-122"/>
              <a:cs typeface="+mj-cs"/>
            </a:endParaRPr>
          </a:p>
          <a:p>
            <a:pPr algn="ctr"/>
            <a:r>
              <a:rPr lang="zh-CN" altLang="en-US" sz="140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过亿影片（部）</a:t>
            </a:r>
          </a:p>
          <a:p>
            <a:pPr algn="ctr"/>
            <a:r>
              <a:rPr lang="en-US" altLang="zh-CN" sz="20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 </a:t>
            </a:r>
            <a:endParaRPr lang="zh-CN" altLang="en-US" sz="900" i="1" dirty="0">
              <a:latin typeface="HelveticaNeueLT Pro 107 XBlkCn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54930" y="1542177"/>
            <a:ext cx="2232249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10</a:t>
            </a:r>
          </a:p>
          <a:p>
            <a:pPr algn="ctr" defTabSz="1104900"/>
            <a:r>
              <a:rPr lang="zh-CN" altLang="en-US" sz="140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票房</a:t>
            </a:r>
            <a:r>
              <a:rPr lang="en-US" altLang="zh-CN" sz="140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Top10</a:t>
            </a:r>
            <a:r>
              <a:rPr lang="zh-CN" altLang="en-US" sz="140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影片（部）</a:t>
            </a:r>
          </a:p>
          <a:p>
            <a:pPr algn="ctr"/>
            <a:endParaRPr lang="zh-CN" altLang="en-US" sz="1050" i="1" dirty="0">
              <a:latin typeface="HelveticaNeueLT Pro 107 XBlkCn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2123" y="5083269"/>
            <a:ext cx="227786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136</a:t>
            </a:r>
          </a:p>
          <a:p>
            <a:pPr algn="ctr"/>
            <a:r>
              <a:rPr lang="zh-CN" altLang="en-US" sz="140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票房超</a:t>
            </a:r>
            <a:r>
              <a:rPr lang="en-US" altLang="zh-CN" sz="140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500</a:t>
            </a:r>
            <a:r>
              <a:rPr lang="zh-CN" altLang="en-US" sz="140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万（部</a:t>
            </a:r>
            <a:r>
              <a:rPr lang="zh-CN" altLang="en-US" sz="1400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）</a:t>
            </a:r>
            <a:endParaRPr lang="zh-CN" altLang="en-US" sz="1400" dirty="0">
              <a:solidFill>
                <a:schemeClr val="bg1"/>
              </a:solidFill>
              <a:latin typeface="HelveticaNeueLT Pro 107 XBlkCn" pitchFamily="34" charset="0"/>
              <a:ea typeface="微软雅黑" pitchFamily="34" charset="-122"/>
              <a:cs typeface="+mj-cs"/>
            </a:endParaRPr>
          </a:p>
        </p:txBody>
      </p:sp>
      <p:sp>
        <p:nvSpPr>
          <p:cNvPr id="86" name="标题 9"/>
          <p:cNvSpPr txBox="1">
            <a:spLocks/>
          </p:cNvSpPr>
          <p:nvPr/>
        </p:nvSpPr>
        <p:spPr>
          <a:xfrm>
            <a:off x="3287447" y="395933"/>
            <a:ext cx="26817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票房收入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87" name="标题 9"/>
          <p:cNvSpPr txBox="1">
            <a:spLocks/>
          </p:cNvSpPr>
          <p:nvPr/>
        </p:nvSpPr>
        <p:spPr>
          <a:xfrm>
            <a:off x="7015859" y="395933"/>
            <a:ext cx="26817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bg1"/>
                </a:solidFill>
                <a:latin typeface="HelveticaNeueLT Pro 107 XBlkCn" pitchFamily="34" charset="0"/>
              </a:rPr>
              <a:t>观</a:t>
            </a:r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影人次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277031" y="4695715"/>
            <a:ext cx="4651816" cy="1604874"/>
            <a:chOff x="2765083" y="4695715"/>
            <a:chExt cx="4651816" cy="1604874"/>
          </a:xfrm>
        </p:grpSpPr>
        <p:grpSp>
          <p:nvGrpSpPr>
            <p:cNvPr id="25" name="组合 24"/>
            <p:cNvGrpSpPr/>
            <p:nvPr/>
          </p:nvGrpSpPr>
          <p:grpSpPr>
            <a:xfrm>
              <a:off x="2765083" y="4695715"/>
              <a:ext cx="4651816" cy="1604874"/>
              <a:chOff x="2822739" y="4515079"/>
              <a:chExt cx="4651816" cy="1604874"/>
            </a:xfrm>
          </p:grpSpPr>
          <p:graphicFrame>
            <p:nvGraphicFramePr>
              <p:cNvPr id="83" name="图表 82"/>
              <p:cNvGraphicFramePr/>
              <p:nvPr>
                <p:extLst>
                  <p:ext uri="{D42A27DB-BD31-4B8C-83A1-F6EECF244321}">
                    <p14:modId xmlns:p14="http://schemas.microsoft.com/office/powerpoint/2010/main" val="4133351281"/>
                  </p:ext>
                </p:extLst>
              </p:nvPr>
            </p:nvGraphicFramePr>
            <p:xfrm>
              <a:off x="3944991" y="4515079"/>
              <a:ext cx="2407312" cy="160487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85" name="矩形 84"/>
              <p:cNvSpPr/>
              <p:nvPr/>
            </p:nvSpPr>
            <p:spPr>
              <a:xfrm>
                <a:off x="2822739" y="4732741"/>
                <a:ext cx="1641832" cy="11695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altLang="zh-CN" sz="28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47</a:t>
                </a:r>
                <a:r>
                  <a:rPr lang="en-US" altLang="zh-CN" sz="16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%</a:t>
                </a:r>
              </a:p>
              <a:p>
                <a:pPr algn="r"/>
                <a:r>
                  <a:rPr lang="zh-CN" altLang="en-US" sz="1400" dirty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进口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影片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pPr algn="r"/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48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部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pPr algn="r"/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58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亿</a:t>
                </a:r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 </a:t>
                </a:r>
                <a:endParaRPr lang="zh-CN" altLang="en-US" sz="1400" dirty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5832723" y="4732741"/>
                <a:ext cx="1641832" cy="11695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53</a:t>
                </a:r>
                <a:r>
                  <a:rPr lang="en-US" altLang="zh-CN" sz="16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%</a:t>
                </a:r>
              </a:p>
              <a:p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国产影片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88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部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66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亿</a:t>
                </a:r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 </a:t>
                </a:r>
                <a:endParaRPr lang="zh-CN" altLang="en-US" sz="1400" dirty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</p:txBody>
          </p:sp>
        </p:grpSp>
        <p:sp>
          <p:nvSpPr>
            <p:cNvPr id="68" name="矩形 67"/>
            <p:cNvSpPr/>
            <p:nvPr/>
          </p:nvSpPr>
          <p:spPr>
            <a:xfrm>
              <a:off x="4404494" y="5220469"/>
              <a:ext cx="136815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i="1" dirty="0" smtClean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124 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亿</a:t>
              </a:r>
              <a:endParaRPr lang="zh-CN" altLang="en-US" sz="140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005443" y="4695715"/>
            <a:ext cx="4651816" cy="1604874"/>
            <a:chOff x="2765083" y="4695715"/>
            <a:chExt cx="4651816" cy="1604874"/>
          </a:xfrm>
        </p:grpSpPr>
        <p:grpSp>
          <p:nvGrpSpPr>
            <p:cNvPr id="90" name="组合 89"/>
            <p:cNvGrpSpPr/>
            <p:nvPr/>
          </p:nvGrpSpPr>
          <p:grpSpPr>
            <a:xfrm>
              <a:off x="2765083" y="4695715"/>
              <a:ext cx="4651816" cy="1604874"/>
              <a:chOff x="2822739" y="4515079"/>
              <a:chExt cx="4651816" cy="1604874"/>
            </a:xfrm>
          </p:grpSpPr>
          <p:graphicFrame>
            <p:nvGraphicFramePr>
              <p:cNvPr id="92" name="图表 91"/>
              <p:cNvGraphicFramePr/>
              <p:nvPr>
                <p:extLst>
                  <p:ext uri="{D42A27DB-BD31-4B8C-83A1-F6EECF244321}">
                    <p14:modId xmlns:p14="http://schemas.microsoft.com/office/powerpoint/2010/main" val="871728504"/>
                  </p:ext>
                </p:extLst>
              </p:nvPr>
            </p:nvGraphicFramePr>
            <p:xfrm>
              <a:off x="3944991" y="4515079"/>
              <a:ext cx="2407312" cy="160487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93" name="矩形 92"/>
              <p:cNvSpPr/>
              <p:nvPr/>
            </p:nvSpPr>
            <p:spPr>
              <a:xfrm>
                <a:off x="2822739" y="4732741"/>
                <a:ext cx="1641832" cy="11695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altLang="zh-CN" sz="28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45</a:t>
                </a:r>
                <a:r>
                  <a:rPr lang="en-US" altLang="zh-CN" sz="16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%</a:t>
                </a:r>
              </a:p>
              <a:p>
                <a:pPr algn="r"/>
                <a:r>
                  <a:rPr lang="zh-CN" altLang="en-US" sz="1400" dirty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进口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影片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pPr algn="r"/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48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部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pPr algn="r"/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1.6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亿</a:t>
                </a:r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 </a:t>
                </a:r>
                <a:endParaRPr lang="zh-CN" altLang="en-US" sz="1400" dirty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</p:txBody>
          </p:sp>
          <p:sp>
            <p:nvSpPr>
              <p:cNvPr id="94" name="矩形 93"/>
              <p:cNvSpPr/>
              <p:nvPr/>
            </p:nvSpPr>
            <p:spPr>
              <a:xfrm>
                <a:off x="5832723" y="4732741"/>
                <a:ext cx="1641832" cy="11695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55</a:t>
                </a:r>
                <a:r>
                  <a:rPr lang="en-US" altLang="zh-CN" sz="16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%</a:t>
                </a:r>
              </a:p>
              <a:p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国产影片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88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部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1.9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亿</a:t>
                </a:r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 </a:t>
                </a:r>
                <a:endParaRPr lang="zh-CN" altLang="en-US" sz="1400" dirty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</p:txBody>
          </p:sp>
        </p:grpSp>
        <p:sp>
          <p:nvSpPr>
            <p:cNvPr id="91" name="矩形 90"/>
            <p:cNvSpPr/>
            <p:nvPr/>
          </p:nvSpPr>
          <p:spPr>
            <a:xfrm>
              <a:off x="4404494" y="5220469"/>
              <a:ext cx="136815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i="1" dirty="0" smtClean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3.5 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亿</a:t>
              </a:r>
              <a:endParaRPr lang="zh-CN" altLang="en-US" sz="140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2277031" y="2861097"/>
            <a:ext cx="4651816" cy="1604874"/>
            <a:chOff x="2765083" y="4695715"/>
            <a:chExt cx="4651816" cy="1604874"/>
          </a:xfrm>
        </p:grpSpPr>
        <p:grpSp>
          <p:nvGrpSpPr>
            <p:cNvPr id="96" name="组合 95"/>
            <p:cNvGrpSpPr/>
            <p:nvPr/>
          </p:nvGrpSpPr>
          <p:grpSpPr>
            <a:xfrm>
              <a:off x="2765083" y="4695715"/>
              <a:ext cx="4651816" cy="1604874"/>
              <a:chOff x="2822739" y="4515079"/>
              <a:chExt cx="4651816" cy="1604874"/>
            </a:xfrm>
          </p:grpSpPr>
          <p:graphicFrame>
            <p:nvGraphicFramePr>
              <p:cNvPr id="98" name="图表 97"/>
              <p:cNvGraphicFramePr/>
              <p:nvPr>
                <p:extLst>
                  <p:ext uri="{D42A27DB-BD31-4B8C-83A1-F6EECF244321}">
                    <p14:modId xmlns:p14="http://schemas.microsoft.com/office/powerpoint/2010/main" val="2001346115"/>
                  </p:ext>
                </p:extLst>
              </p:nvPr>
            </p:nvGraphicFramePr>
            <p:xfrm>
              <a:off x="3944991" y="4515079"/>
              <a:ext cx="2407312" cy="160487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99" name="矩形 98"/>
              <p:cNvSpPr/>
              <p:nvPr/>
            </p:nvSpPr>
            <p:spPr>
              <a:xfrm>
                <a:off x="2822739" y="4732741"/>
                <a:ext cx="1641832" cy="11695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altLang="zh-CN" sz="28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49</a:t>
                </a:r>
                <a:r>
                  <a:rPr lang="en-US" altLang="zh-CN" sz="16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%</a:t>
                </a:r>
              </a:p>
              <a:p>
                <a:pPr algn="r"/>
                <a:r>
                  <a:rPr lang="zh-CN" altLang="en-US" sz="1400" dirty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进口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影片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pPr algn="r"/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17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部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pPr algn="r"/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46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亿</a:t>
                </a:r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 </a:t>
                </a:r>
                <a:endParaRPr lang="zh-CN" altLang="en-US" sz="1400" dirty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</p:txBody>
          </p:sp>
          <p:sp>
            <p:nvSpPr>
              <p:cNvPr id="100" name="矩形 99"/>
              <p:cNvSpPr/>
              <p:nvPr/>
            </p:nvSpPr>
            <p:spPr>
              <a:xfrm>
                <a:off x="5832723" y="4732741"/>
                <a:ext cx="1641832" cy="11695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51</a:t>
                </a:r>
                <a:r>
                  <a:rPr lang="en-US" altLang="zh-CN" sz="16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%</a:t>
                </a:r>
              </a:p>
              <a:p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国产影片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21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部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47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亿</a:t>
                </a:r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 </a:t>
                </a:r>
                <a:endParaRPr lang="zh-CN" altLang="en-US" sz="1400" dirty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</p:txBody>
          </p:sp>
        </p:grpSp>
        <p:sp>
          <p:nvSpPr>
            <p:cNvPr id="97" name="矩形 96"/>
            <p:cNvSpPr/>
            <p:nvPr/>
          </p:nvSpPr>
          <p:spPr>
            <a:xfrm>
              <a:off x="4404494" y="5220469"/>
              <a:ext cx="136815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i="1" dirty="0" smtClean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93 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亿</a:t>
              </a:r>
              <a:endParaRPr lang="zh-CN" altLang="en-US" sz="140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6005443" y="2861097"/>
            <a:ext cx="4651816" cy="1604874"/>
            <a:chOff x="2765083" y="4695715"/>
            <a:chExt cx="4651816" cy="1604874"/>
          </a:xfrm>
        </p:grpSpPr>
        <p:grpSp>
          <p:nvGrpSpPr>
            <p:cNvPr id="102" name="组合 101"/>
            <p:cNvGrpSpPr/>
            <p:nvPr/>
          </p:nvGrpSpPr>
          <p:grpSpPr>
            <a:xfrm>
              <a:off x="2765083" y="4695715"/>
              <a:ext cx="4651816" cy="1604874"/>
              <a:chOff x="2822739" y="4515079"/>
              <a:chExt cx="4651816" cy="1604874"/>
            </a:xfrm>
          </p:grpSpPr>
          <p:graphicFrame>
            <p:nvGraphicFramePr>
              <p:cNvPr id="104" name="图表 103"/>
              <p:cNvGraphicFramePr/>
              <p:nvPr>
                <p:extLst>
                  <p:ext uri="{D42A27DB-BD31-4B8C-83A1-F6EECF244321}">
                    <p14:modId xmlns:p14="http://schemas.microsoft.com/office/powerpoint/2010/main" val="3146537683"/>
                  </p:ext>
                </p:extLst>
              </p:nvPr>
            </p:nvGraphicFramePr>
            <p:xfrm>
              <a:off x="3944991" y="4515079"/>
              <a:ext cx="2407312" cy="160487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105" name="矩形 104"/>
              <p:cNvSpPr/>
              <p:nvPr/>
            </p:nvSpPr>
            <p:spPr>
              <a:xfrm>
                <a:off x="2822739" y="4732741"/>
                <a:ext cx="1641832" cy="11695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altLang="zh-CN" sz="28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46</a:t>
                </a:r>
                <a:r>
                  <a:rPr lang="en-US" altLang="zh-CN" sz="16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%</a:t>
                </a:r>
              </a:p>
              <a:p>
                <a:pPr algn="r"/>
                <a:r>
                  <a:rPr lang="zh-CN" altLang="en-US" sz="1400" dirty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进口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影片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pPr algn="r"/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17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部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pPr algn="r"/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1.2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亿</a:t>
                </a:r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 </a:t>
                </a:r>
                <a:endParaRPr lang="zh-CN" altLang="en-US" sz="1400" dirty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</p:txBody>
          </p:sp>
          <p:sp>
            <p:nvSpPr>
              <p:cNvPr id="106" name="矩形 105"/>
              <p:cNvSpPr/>
              <p:nvPr/>
            </p:nvSpPr>
            <p:spPr>
              <a:xfrm>
                <a:off x="5832723" y="4732741"/>
                <a:ext cx="1641832" cy="11695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54</a:t>
                </a:r>
                <a:r>
                  <a:rPr lang="en-US" altLang="zh-CN" sz="16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%</a:t>
                </a:r>
              </a:p>
              <a:p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国产影片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21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部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1.4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亿</a:t>
                </a:r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 </a:t>
                </a:r>
                <a:endParaRPr lang="zh-CN" altLang="en-US" sz="1400" dirty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</p:txBody>
          </p:sp>
        </p:grpSp>
        <p:sp>
          <p:nvSpPr>
            <p:cNvPr id="103" name="矩形 102"/>
            <p:cNvSpPr/>
            <p:nvPr/>
          </p:nvSpPr>
          <p:spPr>
            <a:xfrm>
              <a:off x="4404494" y="5220469"/>
              <a:ext cx="136815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2.6 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亿</a:t>
              </a:r>
              <a:endParaRPr lang="zh-CN" altLang="en-US" sz="140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2277031" y="1116013"/>
            <a:ext cx="4651816" cy="1604874"/>
            <a:chOff x="2765083" y="4695715"/>
            <a:chExt cx="4651816" cy="1604874"/>
          </a:xfrm>
        </p:grpSpPr>
        <p:grpSp>
          <p:nvGrpSpPr>
            <p:cNvPr id="108" name="组合 107"/>
            <p:cNvGrpSpPr/>
            <p:nvPr/>
          </p:nvGrpSpPr>
          <p:grpSpPr>
            <a:xfrm>
              <a:off x="2765083" y="4695715"/>
              <a:ext cx="4651816" cy="1604874"/>
              <a:chOff x="2822739" y="4515079"/>
              <a:chExt cx="4651816" cy="1604874"/>
            </a:xfrm>
          </p:grpSpPr>
          <p:graphicFrame>
            <p:nvGraphicFramePr>
              <p:cNvPr id="110" name="图表 109"/>
              <p:cNvGraphicFramePr/>
              <p:nvPr>
                <p:extLst>
                  <p:ext uri="{D42A27DB-BD31-4B8C-83A1-F6EECF244321}">
                    <p14:modId xmlns:p14="http://schemas.microsoft.com/office/powerpoint/2010/main" val="1811007298"/>
                  </p:ext>
                </p:extLst>
              </p:nvPr>
            </p:nvGraphicFramePr>
            <p:xfrm>
              <a:off x="3944991" y="4515079"/>
              <a:ext cx="2407312" cy="160487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sp>
            <p:nvSpPr>
              <p:cNvPr id="111" name="矩形 110"/>
              <p:cNvSpPr/>
              <p:nvPr/>
            </p:nvSpPr>
            <p:spPr>
              <a:xfrm>
                <a:off x="2822739" y="4732741"/>
                <a:ext cx="1641832" cy="11695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altLang="zh-CN" sz="28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62</a:t>
                </a:r>
                <a:r>
                  <a:rPr lang="en-US" altLang="zh-CN" sz="16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%</a:t>
                </a:r>
              </a:p>
              <a:p>
                <a:pPr algn="r"/>
                <a:r>
                  <a:rPr lang="zh-CN" altLang="en-US" sz="1400" dirty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进口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影片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pPr algn="r"/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6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部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pPr algn="r"/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31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亿</a:t>
                </a:r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 </a:t>
                </a:r>
                <a:endParaRPr lang="zh-CN" altLang="en-US" sz="1400" dirty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</p:txBody>
          </p:sp>
          <p:sp>
            <p:nvSpPr>
              <p:cNvPr id="112" name="矩形 111"/>
              <p:cNvSpPr/>
              <p:nvPr/>
            </p:nvSpPr>
            <p:spPr>
              <a:xfrm>
                <a:off x="5832723" y="4732741"/>
                <a:ext cx="1641832" cy="11695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38</a:t>
                </a:r>
                <a:r>
                  <a:rPr lang="en-US" altLang="zh-CN" sz="16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%</a:t>
                </a:r>
              </a:p>
              <a:p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国产影片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4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部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19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亿</a:t>
                </a:r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 </a:t>
                </a:r>
                <a:endParaRPr lang="zh-CN" altLang="en-US" sz="1400" dirty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</p:txBody>
          </p:sp>
        </p:grpSp>
        <p:sp>
          <p:nvSpPr>
            <p:cNvPr id="109" name="矩形 108"/>
            <p:cNvSpPr/>
            <p:nvPr/>
          </p:nvSpPr>
          <p:spPr>
            <a:xfrm>
              <a:off x="4404494" y="5220469"/>
              <a:ext cx="136815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50 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亿</a:t>
              </a:r>
              <a:endParaRPr lang="zh-CN" altLang="en-US" sz="140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6005443" y="1116013"/>
            <a:ext cx="4651816" cy="1604874"/>
            <a:chOff x="2765083" y="4695715"/>
            <a:chExt cx="4651816" cy="1604874"/>
          </a:xfrm>
        </p:grpSpPr>
        <p:grpSp>
          <p:nvGrpSpPr>
            <p:cNvPr id="114" name="组合 113"/>
            <p:cNvGrpSpPr/>
            <p:nvPr/>
          </p:nvGrpSpPr>
          <p:grpSpPr>
            <a:xfrm>
              <a:off x="2765083" y="4695715"/>
              <a:ext cx="4651816" cy="1604874"/>
              <a:chOff x="2822739" y="4515079"/>
              <a:chExt cx="4651816" cy="1604874"/>
            </a:xfrm>
          </p:grpSpPr>
          <p:graphicFrame>
            <p:nvGraphicFramePr>
              <p:cNvPr id="116" name="图表 115"/>
              <p:cNvGraphicFramePr/>
              <p:nvPr>
                <p:extLst>
                  <p:ext uri="{D42A27DB-BD31-4B8C-83A1-F6EECF244321}">
                    <p14:modId xmlns:p14="http://schemas.microsoft.com/office/powerpoint/2010/main" val="1950220031"/>
                  </p:ext>
                </p:extLst>
              </p:nvPr>
            </p:nvGraphicFramePr>
            <p:xfrm>
              <a:off x="3944991" y="4515079"/>
              <a:ext cx="2407312" cy="160487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sp>
            <p:nvSpPr>
              <p:cNvPr id="117" name="矩形 116"/>
              <p:cNvSpPr/>
              <p:nvPr/>
            </p:nvSpPr>
            <p:spPr>
              <a:xfrm>
                <a:off x="2822739" y="4732741"/>
                <a:ext cx="1641832" cy="11695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altLang="zh-CN" sz="28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62</a:t>
                </a:r>
                <a:r>
                  <a:rPr lang="en-US" altLang="zh-CN" sz="16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%</a:t>
                </a:r>
              </a:p>
              <a:p>
                <a:pPr algn="r"/>
                <a:r>
                  <a:rPr lang="zh-CN" altLang="en-US" sz="1400" dirty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进口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影片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pPr algn="r"/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6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部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pPr algn="r"/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0.8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亿</a:t>
                </a:r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 </a:t>
                </a:r>
                <a:endParaRPr lang="zh-CN" altLang="en-US" sz="1400" dirty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</p:txBody>
          </p:sp>
          <p:sp>
            <p:nvSpPr>
              <p:cNvPr id="118" name="矩形 117"/>
              <p:cNvSpPr/>
              <p:nvPr/>
            </p:nvSpPr>
            <p:spPr>
              <a:xfrm>
                <a:off x="5832723" y="4732741"/>
                <a:ext cx="1641832" cy="11695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38</a:t>
                </a:r>
                <a:r>
                  <a:rPr lang="en-US" altLang="zh-CN" sz="16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%</a:t>
                </a:r>
              </a:p>
              <a:p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国产影片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4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部</a:t>
                </a:r>
                <a:endPara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  <a:p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0.5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亿</a:t>
                </a:r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 </a:t>
                </a:r>
                <a:endParaRPr lang="zh-CN" altLang="en-US" sz="1400" dirty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endParaRPr>
              </a:p>
            </p:txBody>
          </p:sp>
        </p:grpSp>
        <p:sp>
          <p:nvSpPr>
            <p:cNvPr id="115" name="矩形 114"/>
            <p:cNvSpPr/>
            <p:nvPr/>
          </p:nvSpPr>
          <p:spPr>
            <a:xfrm>
              <a:off x="4404494" y="5220469"/>
              <a:ext cx="136815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1.3 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亿</a:t>
              </a:r>
              <a:endParaRPr lang="zh-CN" altLang="en-US" sz="140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endParaRPr>
            </a:p>
          </p:txBody>
        </p:sp>
      </p:grpSp>
      <p:cxnSp>
        <p:nvCxnSpPr>
          <p:cNvPr id="119" name="直接连接符 118"/>
          <p:cNvCxnSpPr/>
          <p:nvPr/>
        </p:nvCxnSpPr>
        <p:spPr>
          <a:xfrm>
            <a:off x="413595" y="2772197"/>
            <a:ext cx="9955632" cy="0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/>
          <p:nvPr/>
        </p:nvCxnSpPr>
        <p:spPr>
          <a:xfrm>
            <a:off x="413595" y="4572397"/>
            <a:ext cx="9955632" cy="0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0144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360115" y="664970"/>
            <a:ext cx="3776456" cy="2102136"/>
          </a:xfrm>
          <a:prstGeom prst="roundRect">
            <a:avLst/>
          </a:prstGeom>
          <a:solidFill>
            <a:schemeClr val="bg1"/>
          </a:solidFill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latin typeface="HelveticaNeueLT Pro 107 XBlkCn" pitchFamily="34" charset="0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248547" y="937411"/>
            <a:ext cx="2880320" cy="1811850"/>
          </a:xfrm>
          <a:prstGeom prst="roundRect">
            <a:avLst/>
          </a:prstGeom>
          <a:solidFill>
            <a:schemeClr val="bg1"/>
          </a:solidFill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latin typeface="HelveticaNeueLT Pro 107 XBlkCn" pitchFamily="34" charset="0"/>
            </a:endParaRPr>
          </a:p>
        </p:txBody>
      </p:sp>
      <p:sp>
        <p:nvSpPr>
          <p:cNvPr id="4" name="标题 9"/>
          <p:cNvSpPr txBox="1">
            <a:spLocks/>
          </p:cNvSpPr>
          <p:nvPr/>
        </p:nvSpPr>
        <p:spPr>
          <a:xfrm>
            <a:off x="504131" y="665455"/>
            <a:ext cx="4032448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zh-CN" altLang="en-US" sz="5400" b="1" dirty="0" smtClean="0">
                <a:solidFill>
                  <a:srgbClr val="0070C0"/>
                </a:solidFill>
                <a:latin typeface="HelveticaNeueLT Pro 107 XBlkCn" pitchFamily="34" charset="0"/>
              </a:rPr>
              <a:t>变形金刚</a:t>
            </a:r>
            <a:r>
              <a:rPr lang="en-US" altLang="zh-CN" sz="5400" dirty="0" smtClean="0">
                <a:solidFill>
                  <a:srgbClr val="0070C0"/>
                </a:solidFill>
                <a:latin typeface="HelveticaNeueLT Pro 107 XBlkCn" pitchFamily="34" charset="0"/>
              </a:rPr>
              <a:t>3</a:t>
            </a:r>
            <a:endParaRPr lang="zh-CN" altLang="en-US" sz="5400" dirty="0">
              <a:solidFill>
                <a:srgbClr val="0070C0"/>
              </a:solidFill>
              <a:latin typeface="HelveticaNeueLT Pro 107 XBlkCn" pitchFamily="34" charset="0"/>
            </a:endParaRPr>
          </a:p>
        </p:txBody>
      </p:sp>
      <p:sp>
        <p:nvSpPr>
          <p:cNvPr id="5" name="标题 9"/>
          <p:cNvSpPr txBox="1">
            <a:spLocks/>
          </p:cNvSpPr>
          <p:nvPr/>
        </p:nvSpPr>
        <p:spPr>
          <a:xfrm>
            <a:off x="533159" y="1548546"/>
            <a:ext cx="2558088" cy="1296144"/>
          </a:xfrm>
          <a:prstGeom prst="rect">
            <a:avLst/>
          </a:prstGeom>
        </p:spPr>
        <p:txBody>
          <a:bodyPr anchor="t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70C0"/>
                </a:solidFill>
                <a:latin typeface="HelveticaNeueLT Pro 107 XBlkCn" pitchFamily="34" charset="0"/>
              </a:rPr>
              <a:t>票房：</a:t>
            </a:r>
            <a:r>
              <a:rPr lang="en-US" altLang="zh-CN" sz="1600" dirty="0" smtClean="0">
                <a:solidFill>
                  <a:srgbClr val="0070C0"/>
                </a:solidFill>
                <a:latin typeface="HelveticaNeueLT Pro 107 XBlkCn" pitchFamily="34" charset="0"/>
              </a:rPr>
              <a:t>108,080</a:t>
            </a: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70C0"/>
                </a:solidFill>
                <a:latin typeface="HelveticaNeueLT Pro 107 XBlkCn" pitchFamily="34" charset="0"/>
              </a:rPr>
              <a:t>人次：</a:t>
            </a:r>
            <a:r>
              <a:rPr lang="en-US" altLang="zh-CN" sz="1600" dirty="0" smtClean="0">
                <a:solidFill>
                  <a:srgbClr val="0070C0"/>
                </a:solidFill>
                <a:latin typeface="HelveticaNeueLT Pro 107 XBlkCn" pitchFamily="34" charset="0"/>
              </a:rPr>
              <a:t>2,590</a:t>
            </a:r>
            <a:endParaRPr lang="en-US" altLang="zh-CN" sz="1600" dirty="0">
              <a:solidFill>
                <a:srgbClr val="0070C0"/>
              </a:solidFill>
              <a:latin typeface="HelveticaNeueLT Pro 107 XBlkCn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70C0"/>
                </a:solidFill>
                <a:latin typeface="HelveticaNeueLT Pro 107 XBlkCn" pitchFamily="34" charset="0"/>
              </a:rPr>
              <a:t>场次：</a:t>
            </a:r>
            <a:r>
              <a:rPr lang="en-US" altLang="zh-CN" sz="1600" dirty="0" smtClean="0">
                <a:solidFill>
                  <a:srgbClr val="0070C0"/>
                </a:solidFill>
                <a:latin typeface="HelveticaNeueLT Pro 107 XBlkCn" pitchFamily="34" charset="0"/>
              </a:rPr>
              <a:t>47.64 </a:t>
            </a:r>
            <a:endParaRPr lang="zh-CN" altLang="en-US" sz="1600" dirty="0">
              <a:solidFill>
                <a:srgbClr val="0070C0"/>
              </a:solidFill>
              <a:latin typeface="HelveticaNeueLT Pro 107 XBlkCn" pitchFamily="34" charset="0"/>
            </a:endParaRPr>
          </a:p>
        </p:txBody>
      </p:sp>
      <p:sp>
        <p:nvSpPr>
          <p:cNvPr id="7" name="标题 9"/>
          <p:cNvSpPr txBox="1">
            <a:spLocks/>
          </p:cNvSpPr>
          <p:nvPr/>
        </p:nvSpPr>
        <p:spPr>
          <a:xfrm>
            <a:off x="4303455" y="619934"/>
            <a:ext cx="2681396" cy="424071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HelveticaNeueLT Pro 107 XBlkCn" pitchFamily="34" charset="0"/>
              </a:rPr>
              <a:t>数字单位</a:t>
            </a:r>
            <a:r>
              <a:rPr lang="zh-CN" altLang="en-US" sz="1200" dirty="0" smtClean="0">
                <a:solidFill>
                  <a:schemeClr val="bg1"/>
                </a:solidFill>
                <a:latin typeface="HelveticaNeueLT Pro 107 XBlkCn" pitchFamily="34" charset="0"/>
                <a:sym typeface="Wingdings" pitchFamily="2" charset="2"/>
              </a:rPr>
              <a:t>：（万）</a:t>
            </a:r>
            <a:endParaRPr lang="zh-CN" altLang="en-US" sz="12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337089" y="976214"/>
            <a:ext cx="40159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>
                <a:solidFill>
                  <a:srgbClr val="0070C0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功夫熊猫</a:t>
            </a:r>
            <a:r>
              <a:rPr lang="en-US" altLang="zh-CN" sz="4000" dirty="0" smtClean="0">
                <a:solidFill>
                  <a:srgbClr val="0070C0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2</a:t>
            </a:r>
            <a:endParaRPr lang="en-US" altLang="zh-CN" sz="4000" dirty="0">
              <a:solidFill>
                <a:srgbClr val="0070C0"/>
              </a:solidFill>
              <a:latin typeface="HelveticaNeueLT Pro 107 XBlkCn" pitchFamily="34" charset="0"/>
              <a:ea typeface="微软雅黑" pitchFamily="34" charset="-122"/>
              <a:cs typeface="+mj-cs"/>
            </a:endParaRPr>
          </a:p>
        </p:txBody>
      </p:sp>
      <p:sp>
        <p:nvSpPr>
          <p:cNvPr id="13" name="标题 9"/>
          <p:cNvSpPr txBox="1">
            <a:spLocks/>
          </p:cNvSpPr>
          <p:nvPr/>
        </p:nvSpPr>
        <p:spPr>
          <a:xfrm>
            <a:off x="4379473" y="1550043"/>
            <a:ext cx="3170273" cy="1296144"/>
          </a:xfrm>
          <a:prstGeom prst="rect">
            <a:avLst/>
          </a:prstGeom>
        </p:spPr>
        <p:txBody>
          <a:bodyPr anchor="t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70C0"/>
                </a:solidFill>
                <a:latin typeface="HelveticaNeueLT Pro 107 XBlkCn" pitchFamily="34" charset="0"/>
              </a:rPr>
              <a:t>票房：</a:t>
            </a:r>
            <a:r>
              <a:rPr lang="en-US" altLang="zh-CN" sz="1600" dirty="0" smtClean="0">
                <a:solidFill>
                  <a:srgbClr val="0070C0"/>
                </a:solidFill>
                <a:latin typeface="HelveticaNeueLT Pro 107 XBlkCn" pitchFamily="34" charset="0"/>
              </a:rPr>
              <a:t>61,340</a:t>
            </a: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70C0"/>
                </a:solidFill>
                <a:latin typeface="HelveticaNeueLT Pro 107 XBlkCn" pitchFamily="34" charset="0"/>
              </a:rPr>
              <a:t>人次：</a:t>
            </a:r>
            <a:r>
              <a:rPr lang="en-US" altLang="zh-CN" sz="1600" dirty="0" smtClean="0">
                <a:solidFill>
                  <a:srgbClr val="0070C0"/>
                </a:solidFill>
                <a:latin typeface="HelveticaNeueLT Pro 107 XBlkCn" pitchFamily="34" charset="0"/>
              </a:rPr>
              <a:t>1,626</a:t>
            </a: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70C0"/>
                </a:solidFill>
                <a:latin typeface="HelveticaNeueLT Pro 107 XBlkCn" pitchFamily="34" charset="0"/>
              </a:rPr>
              <a:t>场次：</a:t>
            </a:r>
            <a:r>
              <a:rPr lang="en-US" altLang="zh-CN" sz="1600" dirty="0" smtClean="0">
                <a:solidFill>
                  <a:srgbClr val="0070C0"/>
                </a:solidFill>
                <a:latin typeface="HelveticaNeueLT Pro 107 XBlkCn" pitchFamily="34" charset="0"/>
              </a:rPr>
              <a:t>38.95 </a:t>
            </a:r>
            <a:endParaRPr lang="zh-CN" altLang="en-US" sz="1600" dirty="0">
              <a:solidFill>
                <a:srgbClr val="0070C0"/>
              </a:solidFill>
              <a:latin typeface="HelveticaNeueLT Pro 107 XBlkCn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974516" y="2846187"/>
            <a:ext cx="2697414" cy="1692752"/>
            <a:chOff x="2974516" y="2846187"/>
            <a:chExt cx="2697414" cy="1692752"/>
          </a:xfrm>
        </p:grpSpPr>
        <p:sp>
          <p:nvSpPr>
            <p:cNvPr id="17" name="圆角矩形 16"/>
            <p:cNvSpPr/>
            <p:nvPr/>
          </p:nvSpPr>
          <p:spPr>
            <a:xfrm>
              <a:off x="2974516" y="2846187"/>
              <a:ext cx="2697414" cy="1629576"/>
            </a:xfrm>
            <a:prstGeom prst="roundRect">
              <a:avLst/>
            </a:prstGeom>
            <a:solidFill>
              <a:schemeClr val="bg1"/>
            </a:solidFill>
            <a:ln w="9525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045960" y="2884990"/>
              <a:ext cx="2598193" cy="892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3200" b="1" dirty="0">
                  <a:solidFill>
                    <a:srgbClr val="0070C0"/>
                  </a:solidFill>
                  <a:latin typeface="HelveticaNeueLT Pro 107 XBlkCn" pitchFamily="34" charset="0"/>
                  <a:ea typeface="微软雅黑" pitchFamily="34" charset="-122"/>
                </a:rPr>
                <a:t>加勒比海</a:t>
              </a:r>
              <a:r>
                <a:rPr lang="zh-CN" altLang="en-US" sz="3200" b="1" dirty="0" smtClean="0">
                  <a:solidFill>
                    <a:srgbClr val="0070C0"/>
                  </a:solidFill>
                  <a:latin typeface="HelveticaNeueLT Pro 107 XBlkCn" pitchFamily="34" charset="0"/>
                  <a:ea typeface="微软雅黑" pitchFamily="34" charset="-122"/>
                </a:rPr>
                <a:t>盗</a:t>
              </a:r>
              <a:endParaRPr lang="en-US" altLang="zh-CN" sz="3200" b="1" dirty="0" smtClean="0">
                <a:solidFill>
                  <a:srgbClr val="0070C0"/>
                </a:solidFill>
                <a:latin typeface="HelveticaNeueLT Pro 107 XBlkCn" pitchFamily="34" charset="0"/>
                <a:ea typeface="微软雅黑" pitchFamily="34" charset="-122"/>
              </a:endParaRPr>
            </a:p>
            <a:p>
              <a:pPr lvl="0" algn="r"/>
              <a:r>
                <a:rPr lang="zh-CN" altLang="en-US" sz="1800" b="1" dirty="0" smtClean="0">
                  <a:solidFill>
                    <a:srgbClr val="0070C0"/>
                  </a:solidFill>
                  <a:latin typeface="HelveticaNeueLT Pro 107 XBlkCn" pitchFamily="34" charset="0"/>
                  <a:ea typeface="微软雅黑" pitchFamily="34" charset="-122"/>
                </a:rPr>
                <a:t>惊涛</a:t>
              </a:r>
              <a:r>
                <a:rPr lang="zh-CN" altLang="en-US" sz="1800" b="1" dirty="0">
                  <a:solidFill>
                    <a:srgbClr val="0070C0"/>
                  </a:solidFill>
                  <a:latin typeface="HelveticaNeueLT Pro 107 XBlkCn" pitchFamily="34" charset="0"/>
                  <a:ea typeface="微软雅黑" pitchFamily="34" charset="-122"/>
                </a:rPr>
                <a:t>怪浪</a:t>
              </a:r>
            </a:p>
          </p:txBody>
        </p:sp>
        <p:sp>
          <p:nvSpPr>
            <p:cNvPr id="16" name="标题 9"/>
            <p:cNvSpPr txBox="1">
              <a:spLocks/>
            </p:cNvSpPr>
            <p:nvPr/>
          </p:nvSpPr>
          <p:spPr>
            <a:xfrm>
              <a:off x="3080160" y="3386811"/>
              <a:ext cx="2558088" cy="1152128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4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47,367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4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1,236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4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26.69 </a:t>
              </a:r>
              <a:endParaRPr lang="zh-CN" altLang="en-US" sz="1400" dirty="0">
                <a:solidFill>
                  <a:srgbClr val="0070C0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7261363" y="1000286"/>
            <a:ext cx="25027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b="1" dirty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</a:rPr>
              <a:t>金陵十三钗</a:t>
            </a:r>
            <a:endParaRPr lang="zh-CN" altLang="en-US" sz="3200" dirty="0">
              <a:solidFill>
                <a:prstClr val="white"/>
              </a:solidFill>
              <a:latin typeface="HelveticaNeueLT Pro 107 XBlkCn" pitchFamily="34" charset="0"/>
              <a:ea typeface="微软雅黑" pitchFamily="34" charset="-122"/>
            </a:endParaRPr>
          </a:p>
        </p:txBody>
      </p:sp>
      <p:sp>
        <p:nvSpPr>
          <p:cNvPr id="23" name="标题 9"/>
          <p:cNvSpPr txBox="1">
            <a:spLocks/>
          </p:cNvSpPr>
          <p:nvPr/>
        </p:nvSpPr>
        <p:spPr>
          <a:xfrm>
            <a:off x="7295563" y="1607190"/>
            <a:ext cx="2383789" cy="1152128"/>
          </a:xfrm>
          <a:prstGeom prst="rect">
            <a:avLst/>
          </a:prstGeom>
        </p:spPr>
        <p:txBody>
          <a:bodyPr anchor="t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HelveticaNeueLT Pro 107 XBlkCn" pitchFamily="34" charset="0"/>
              </a:rPr>
              <a:t>票房：</a:t>
            </a:r>
            <a:r>
              <a:rPr lang="en-US" altLang="zh-CN" sz="1400" dirty="0" smtClean="0">
                <a:solidFill>
                  <a:schemeClr val="bg1"/>
                </a:solidFill>
                <a:latin typeface="HelveticaNeueLT Pro 107 XBlkCn" pitchFamily="34" charset="0"/>
              </a:rPr>
              <a:t>60,923</a:t>
            </a: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HelveticaNeueLT Pro 107 XBlkCn" pitchFamily="34" charset="0"/>
              </a:rPr>
              <a:t>人次：</a:t>
            </a:r>
            <a:r>
              <a:rPr lang="en-US" altLang="zh-CN" sz="1400" dirty="0" smtClean="0">
                <a:solidFill>
                  <a:schemeClr val="bg1"/>
                </a:solidFill>
                <a:latin typeface="HelveticaNeueLT Pro 107 XBlkCn" pitchFamily="34" charset="0"/>
              </a:rPr>
              <a:t>1,433</a:t>
            </a: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HelveticaNeueLT Pro 107 XBlkCn" pitchFamily="34" charset="0"/>
              </a:rPr>
              <a:t>场次：</a:t>
            </a:r>
            <a:r>
              <a:rPr lang="en-US" altLang="zh-CN" sz="1400" dirty="0" smtClean="0">
                <a:solidFill>
                  <a:schemeClr val="bg1"/>
                </a:solidFill>
                <a:latin typeface="HelveticaNeueLT Pro 107 XBlkCn" pitchFamily="34" charset="0"/>
              </a:rPr>
              <a:t>32.36 </a:t>
            </a:r>
            <a:endParaRPr lang="zh-CN" altLang="en-US" sz="14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7189919" y="961483"/>
            <a:ext cx="2688177" cy="1787778"/>
          </a:xfrm>
          <a:prstGeom prst="roundRect">
            <a:avLst/>
          </a:prstGeom>
          <a:noFill/>
          <a:ln w="952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sp>
        <p:nvSpPr>
          <p:cNvPr id="27" name="标题 9"/>
          <p:cNvSpPr txBox="1">
            <a:spLocks/>
          </p:cNvSpPr>
          <p:nvPr/>
        </p:nvSpPr>
        <p:spPr>
          <a:xfrm>
            <a:off x="8427162" y="2174780"/>
            <a:ext cx="1299704" cy="471349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bg1"/>
                </a:solidFill>
                <a:latin typeface="HelveticaNeueLT Pro 107 XBlkCn" pitchFamily="34" charset="0"/>
              </a:rPr>
              <a:t>数字</a:t>
            </a:r>
            <a:r>
              <a:rPr lang="zh-CN" altLang="en-US" sz="1100" dirty="0">
                <a:solidFill>
                  <a:schemeClr val="bg1"/>
                </a:solidFill>
                <a:latin typeface="HelveticaNeueLT Pro 107 XBlkCn" pitchFamily="34" charset="0"/>
              </a:rPr>
              <a:t>包含</a:t>
            </a:r>
            <a:endParaRPr lang="en-US" altLang="zh-CN" sz="1100" dirty="0" smtClean="0">
              <a:solidFill>
                <a:schemeClr val="bg1"/>
              </a:solidFill>
              <a:latin typeface="HelveticaNeueLT Pro 107 XBlkCn" pitchFamily="34" charset="0"/>
            </a:endParaRPr>
          </a:p>
          <a:p>
            <a:pPr algn="r">
              <a:lnSpc>
                <a:spcPct val="150000"/>
              </a:lnSpc>
            </a:pPr>
            <a:r>
              <a:rPr lang="en-US" altLang="zh-CN" sz="1100" dirty="0" smtClean="0">
                <a:solidFill>
                  <a:schemeClr val="bg1"/>
                </a:solidFill>
                <a:latin typeface="HelveticaNeueLT Pro 107 XBlkCn" pitchFamily="34" charset="0"/>
              </a:rPr>
              <a:t>2012</a:t>
            </a:r>
            <a:r>
              <a:rPr lang="zh-CN" altLang="en-US" sz="1100" dirty="0" smtClean="0">
                <a:solidFill>
                  <a:schemeClr val="bg1"/>
                </a:solidFill>
                <a:latin typeface="HelveticaNeueLT Pro 107 XBlkCn" pitchFamily="34" charset="0"/>
              </a:rPr>
              <a:t>年表现</a:t>
            </a:r>
            <a:endParaRPr lang="zh-CN" altLang="en-US" sz="11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728306" y="2881627"/>
            <a:ext cx="2268219" cy="1692752"/>
            <a:chOff x="3024411" y="2881627"/>
            <a:chExt cx="2268219" cy="1692752"/>
          </a:xfrm>
        </p:grpSpPr>
        <p:sp>
          <p:nvSpPr>
            <p:cNvPr id="32" name="矩形 31"/>
            <p:cNvSpPr/>
            <p:nvPr/>
          </p:nvSpPr>
          <p:spPr>
            <a:xfrm>
              <a:off x="3084606" y="2920430"/>
              <a:ext cx="219677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3200" b="1" dirty="0" smtClean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</a:rPr>
                <a:t>建党伟业</a:t>
              </a:r>
              <a:endParaRPr lang="zh-CN" altLang="en-US" sz="3200" dirty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</a:endParaRPr>
            </a:p>
          </p:txBody>
        </p:sp>
        <p:sp>
          <p:nvSpPr>
            <p:cNvPr id="33" name="标题 9"/>
            <p:cNvSpPr txBox="1">
              <a:spLocks/>
            </p:cNvSpPr>
            <p:nvPr/>
          </p:nvSpPr>
          <p:spPr>
            <a:xfrm>
              <a:off x="3118806" y="3422251"/>
              <a:ext cx="2031438" cy="1152128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42,290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1,235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33.16 </a:t>
              </a:r>
              <a:endParaRPr lang="zh-CN" altLang="en-US" sz="14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024411" y="2881627"/>
              <a:ext cx="2268219" cy="1594136"/>
            </a:xfrm>
            <a:prstGeom prst="roundRect">
              <a:avLst/>
            </a:prstGeom>
            <a:noFill/>
            <a:ln w="9525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HelveticaNeueLT Pro 107 XBlkCn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68295" y="2881627"/>
            <a:ext cx="2533931" cy="1692752"/>
            <a:chOff x="368295" y="2881627"/>
            <a:chExt cx="2533931" cy="1692752"/>
          </a:xfrm>
        </p:grpSpPr>
        <p:grpSp>
          <p:nvGrpSpPr>
            <p:cNvPr id="35" name="组合 34"/>
            <p:cNvGrpSpPr/>
            <p:nvPr/>
          </p:nvGrpSpPr>
          <p:grpSpPr>
            <a:xfrm>
              <a:off x="368295" y="2881627"/>
              <a:ext cx="2533931" cy="1692752"/>
              <a:chOff x="6066852" y="3311693"/>
              <a:chExt cx="2533931" cy="1692752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6138297" y="3350496"/>
                <a:ext cx="2160522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3200" b="1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</a:rPr>
                  <a:t>龙门飞甲</a:t>
                </a:r>
                <a:endParaRPr lang="zh-CN" altLang="en-US" sz="3200" dirty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</a:endParaRPr>
              </a:p>
            </p:txBody>
          </p:sp>
          <p:sp>
            <p:nvSpPr>
              <p:cNvPr id="37" name="标题 9"/>
              <p:cNvSpPr txBox="1">
                <a:spLocks/>
              </p:cNvSpPr>
              <p:nvPr/>
            </p:nvSpPr>
            <p:spPr>
              <a:xfrm>
                <a:off x="6172496" y="3852317"/>
                <a:ext cx="2162575" cy="1152128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票房：</a:t>
                </a:r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55,596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人次：</a:t>
                </a:r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1,213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场次：</a:t>
                </a:r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31.11 </a:t>
                </a:r>
                <a:endParaRPr lang="zh-CN" altLang="en-US" sz="14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38" name="圆角矩形 37"/>
              <p:cNvSpPr/>
              <p:nvPr/>
            </p:nvSpPr>
            <p:spPr>
              <a:xfrm>
                <a:off x="6066852" y="3311693"/>
                <a:ext cx="2533931" cy="1594136"/>
              </a:xfrm>
              <a:prstGeom prst="roundRect">
                <a:avLst/>
              </a:prstGeom>
              <a:noFill/>
              <a:ln w="9525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HelveticaNeueLT Pro 107 XBlkCn" pitchFamily="34" charset="0"/>
                </a:endParaRPr>
              </a:p>
            </p:txBody>
          </p:sp>
        </p:grpSp>
        <p:sp>
          <p:nvSpPr>
            <p:cNvPr id="39" name="标题 9"/>
            <p:cNvSpPr txBox="1">
              <a:spLocks/>
            </p:cNvSpPr>
            <p:nvPr/>
          </p:nvSpPr>
          <p:spPr>
            <a:xfrm>
              <a:off x="1598491" y="3905815"/>
              <a:ext cx="1299704" cy="471349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11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数字包含</a:t>
              </a:r>
              <a:endParaRPr lang="en-US" altLang="zh-CN" sz="1100" dirty="0" smtClean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pPr algn="r">
                <a:lnSpc>
                  <a:spcPct val="150000"/>
                </a:lnSpc>
              </a:pPr>
              <a:r>
                <a:rPr lang="en-US" altLang="zh-CN" sz="11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2012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年表现</a:t>
              </a:r>
              <a:endParaRPr lang="zh-CN" altLang="en-US" sz="11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071381" y="2881627"/>
            <a:ext cx="2258090" cy="1806316"/>
            <a:chOff x="406281" y="4566766"/>
            <a:chExt cx="2258090" cy="1806316"/>
          </a:xfrm>
        </p:grpSpPr>
        <p:sp>
          <p:nvSpPr>
            <p:cNvPr id="44" name="圆角矩形 43"/>
            <p:cNvSpPr/>
            <p:nvPr/>
          </p:nvSpPr>
          <p:spPr>
            <a:xfrm>
              <a:off x="406281" y="4566766"/>
              <a:ext cx="1847522" cy="1594136"/>
            </a:xfrm>
            <a:prstGeom prst="roundRect">
              <a:avLst/>
            </a:prstGeom>
            <a:solidFill>
              <a:schemeClr val="bg1"/>
            </a:solidFill>
            <a:ln w="9525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477725" y="4646631"/>
              <a:ext cx="2186646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400" b="1" dirty="0" smtClean="0">
                  <a:solidFill>
                    <a:srgbClr val="0070C0"/>
                  </a:solidFill>
                  <a:latin typeface="HelveticaNeueLT Pro 107 XBlkCn" pitchFamily="34" charset="0"/>
                  <a:ea typeface="微软雅黑" pitchFamily="34" charset="-122"/>
                </a:rPr>
                <a:t>哈利波特</a:t>
              </a:r>
              <a:endParaRPr lang="en-US" altLang="zh-CN" sz="2400" b="1" dirty="0" smtClean="0">
                <a:solidFill>
                  <a:srgbClr val="0070C0"/>
                </a:solidFill>
                <a:latin typeface="HelveticaNeueLT Pro 107 XBlkCn" pitchFamily="34" charset="0"/>
                <a:ea typeface="微软雅黑" pitchFamily="34" charset="-122"/>
              </a:endParaRPr>
            </a:p>
            <a:p>
              <a:pPr lvl="0"/>
              <a:r>
                <a:rPr lang="zh-CN" altLang="en-US" sz="1400" b="1" dirty="0" smtClean="0">
                  <a:solidFill>
                    <a:srgbClr val="0070C0"/>
                  </a:solidFill>
                  <a:latin typeface="HelveticaNeueLT Pro 107 XBlkCn" pitchFamily="34" charset="0"/>
                  <a:ea typeface="微软雅黑" pitchFamily="34" charset="-122"/>
                </a:rPr>
                <a:t>与死亡</a:t>
              </a:r>
              <a:r>
                <a:rPr lang="zh-CN" altLang="en-US" sz="1400" b="1" dirty="0">
                  <a:solidFill>
                    <a:srgbClr val="0070C0"/>
                  </a:solidFill>
                  <a:latin typeface="HelveticaNeueLT Pro 107 XBlkCn" pitchFamily="34" charset="0"/>
                  <a:ea typeface="微软雅黑" pitchFamily="34" charset="-122"/>
                </a:rPr>
                <a:t>圣</a:t>
              </a:r>
              <a:r>
                <a:rPr lang="zh-CN" altLang="en-US" sz="1400" b="1" dirty="0" smtClean="0">
                  <a:solidFill>
                    <a:srgbClr val="0070C0"/>
                  </a:solidFill>
                  <a:latin typeface="HelveticaNeueLT Pro 107 XBlkCn" pitchFamily="34" charset="0"/>
                  <a:ea typeface="微软雅黑" pitchFamily="34" charset="-122"/>
                </a:rPr>
                <a:t>器（</a:t>
              </a:r>
              <a:r>
                <a:rPr lang="zh-CN" altLang="en-US" sz="1400" b="1" dirty="0">
                  <a:solidFill>
                    <a:srgbClr val="0070C0"/>
                  </a:solidFill>
                  <a:latin typeface="HelveticaNeueLT Pro 107 XBlkCn" pitchFamily="34" charset="0"/>
                  <a:ea typeface="微软雅黑" pitchFamily="34" charset="-122"/>
                </a:rPr>
                <a:t>下）</a:t>
              </a:r>
            </a:p>
          </p:txBody>
        </p:sp>
        <p:sp>
          <p:nvSpPr>
            <p:cNvPr id="43" name="标题 9"/>
            <p:cNvSpPr txBox="1">
              <a:spLocks/>
            </p:cNvSpPr>
            <p:nvPr/>
          </p:nvSpPr>
          <p:spPr>
            <a:xfrm>
              <a:off x="511924" y="5220954"/>
              <a:ext cx="2152447" cy="1152128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39,344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1,003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25.68 </a:t>
              </a:r>
              <a:endParaRPr lang="zh-CN" altLang="en-US" sz="1200" dirty="0">
                <a:solidFill>
                  <a:srgbClr val="0070C0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368295" y="4672389"/>
            <a:ext cx="21866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</a:rPr>
              <a:t>失恋</a:t>
            </a:r>
            <a:r>
              <a:rPr lang="en-US" altLang="zh-CN" sz="2800" dirty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</a:rPr>
              <a:t>33</a:t>
            </a:r>
            <a:r>
              <a:rPr lang="zh-CN" altLang="en-US" sz="2800" b="1" dirty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</a:rPr>
              <a:t>天</a:t>
            </a:r>
          </a:p>
        </p:txBody>
      </p:sp>
      <p:sp>
        <p:nvSpPr>
          <p:cNvPr id="47" name="标题 9"/>
          <p:cNvSpPr txBox="1">
            <a:spLocks/>
          </p:cNvSpPr>
          <p:nvPr/>
        </p:nvSpPr>
        <p:spPr>
          <a:xfrm>
            <a:off x="465758" y="5220954"/>
            <a:ext cx="2152447" cy="1152128"/>
          </a:xfrm>
          <a:prstGeom prst="rect">
            <a:avLst/>
          </a:prstGeom>
        </p:spPr>
        <p:txBody>
          <a:bodyPr anchor="t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HelveticaNeueLT Pro 107 XBlkCn" pitchFamily="34" charset="0"/>
              </a:rPr>
              <a:t>票房：</a:t>
            </a:r>
            <a:r>
              <a:rPr lang="en-US" altLang="zh-CN" sz="1200" dirty="0" smtClean="0">
                <a:solidFill>
                  <a:schemeClr val="bg1"/>
                </a:solidFill>
                <a:latin typeface="HelveticaNeueLT Pro 107 XBlkCn" pitchFamily="34" charset="0"/>
              </a:rPr>
              <a:t>35,670</a:t>
            </a: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HelveticaNeueLT Pro 107 XBlkCn" pitchFamily="34" charset="0"/>
              </a:rPr>
              <a:t>人次：</a:t>
            </a:r>
            <a:r>
              <a:rPr lang="en-US" altLang="zh-CN" sz="1200" dirty="0" smtClean="0">
                <a:solidFill>
                  <a:schemeClr val="bg1"/>
                </a:solidFill>
                <a:latin typeface="HelveticaNeueLT Pro 107 XBlkCn" pitchFamily="34" charset="0"/>
              </a:rPr>
              <a:t>1</a:t>
            </a:r>
            <a:r>
              <a:rPr lang="en-US" altLang="zh-CN" sz="1200" dirty="0">
                <a:solidFill>
                  <a:schemeClr val="bg1"/>
                </a:solidFill>
                <a:latin typeface="HelveticaNeueLT Pro 107 XBlkCn" pitchFamily="34" charset="0"/>
              </a:rPr>
              <a:t>,</a:t>
            </a:r>
            <a:r>
              <a:rPr lang="en-US" altLang="zh-CN" sz="1200" dirty="0" smtClean="0">
                <a:solidFill>
                  <a:schemeClr val="bg1"/>
                </a:solidFill>
                <a:latin typeface="HelveticaNeueLT Pro 107 XBlkCn" pitchFamily="34" charset="0"/>
              </a:rPr>
              <a:t>120</a:t>
            </a: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HelveticaNeueLT Pro 107 XBlkCn" pitchFamily="34" charset="0"/>
              </a:rPr>
              <a:t>场次：</a:t>
            </a:r>
            <a:r>
              <a:rPr lang="en-US" altLang="zh-CN" sz="1200" dirty="0" smtClean="0">
                <a:solidFill>
                  <a:schemeClr val="bg1"/>
                </a:solidFill>
                <a:latin typeface="HelveticaNeueLT Pro 107 XBlkCn" pitchFamily="34" charset="0"/>
              </a:rPr>
              <a:t>29.04</a:t>
            </a:r>
            <a:endParaRPr lang="zh-CN" altLang="en-US" sz="12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360115" y="4566766"/>
            <a:ext cx="1752514" cy="1594136"/>
          </a:xfrm>
          <a:prstGeom prst="roundRect">
            <a:avLst/>
          </a:prstGeom>
          <a:noFill/>
          <a:ln w="952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215691" y="4566766"/>
            <a:ext cx="2258090" cy="1806316"/>
            <a:chOff x="2244719" y="4566766"/>
            <a:chExt cx="2258090" cy="1806316"/>
          </a:xfrm>
        </p:grpSpPr>
        <p:sp>
          <p:nvSpPr>
            <p:cNvPr id="52" name="圆角矩形 51"/>
            <p:cNvSpPr/>
            <p:nvPr/>
          </p:nvSpPr>
          <p:spPr>
            <a:xfrm>
              <a:off x="2244719" y="4566766"/>
              <a:ext cx="1759700" cy="1594136"/>
            </a:xfrm>
            <a:prstGeom prst="roundRect">
              <a:avLst/>
            </a:prstGeom>
            <a:solidFill>
              <a:schemeClr val="bg1"/>
            </a:solidFill>
            <a:ln w="9525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2316163" y="4697903"/>
              <a:ext cx="218664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400" b="1" dirty="0">
                  <a:solidFill>
                    <a:srgbClr val="0070C0"/>
                  </a:solidFill>
                  <a:latin typeface="HelveticaNeueLT Pro 107 XBlkCn" pitchFamily="34" charset="0"/>
                  <a:ea typeface="微软雅黑" pitchFamily="34" charset="-122"/>
                </a:rPr>
                <a:t>蓝精灵</a:t>
              </a:r>
            </a:p>
          </p:txBody>
        </p:sp>
        <p:sp>
          <p:nvSpPr>
            <p:cNvPr id="51" name="标题 9"/>
            <p:cNvSpPr txBox="1">
              <a:spLocks/>
            </p:cNvSpPr>
            <p:nvPr/>
          </p:nvSpPr>
          <p:spPr>
            <a:xfrm>
              <a:off x="2350362" y="5220954"/>
              <a:ext cx="2152447" cy="1152128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25,489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669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17.70</a:t>
              </a:r>
              <a:endParaRPr lang="zh-CN" altLang="en-US" sz="1200" dirty="0">
                <a:solidFill>
                  <a:srgbClr val="0070C0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56753" y="4566766"/>
            <a:ext cx="2258090" cy="1806316"/>
            <a:chOff x="4129323" y="4566766"/>
            <a:chExt cx="2258090" cy="1806316"/>
          </a:xfrm>
        </p:grpSpPr>
        <p:sp>
          <p:nvSpPr>
            <p:cNvPr id="62" name="圆角矩形 61"/>
            <p:cNvSpPr/>
            <p:nvPr/>
          </p:nvSpPr>
          <p:spPr>
            <a:xfrm>
              <a:off x="4129323" y="4566766"/>
              <a:ext cx="1759700" cy="1594136"/>
            </a:xfrm>
            <a:prstGeom prst="roundRect">
              <a:avLst/>
            </a:prstGeom>
            <a:solidFill>
              <a:schemeClr val="bg1"/>
            </a:solidFill>
            <a:ln w="9525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4200767" y="4734861"/>
              <a:ext cx="218664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rgbClr val="0070C0"/>
                  </a:solidFill>
                  <a:latin typeface="HelveticaNeueLT Pro 107 XBlkCn" pitchFamily="34" charset="0"/>
                  <a:ea typeface="微软雅黑" pitchFamily="34" charset="-122"/>
                </a:rPr>
                <a:t>速度与激情</a:t>
              </a:r>
              <a:r>
                <a:rPr lang="en-US" altLang="zh-CN" sz="2000" dirty="0">
                  <a:solidFill>
                    <a:srgbClr val="0070C0"/>
                  </a:solidFill>
                  <a:latin typeface="HelveticaNeueLT Pro 107 XBlkCn" pitchFamily="34" charset="0"/>
                  <a:ea typeface="微软雅黑" pitchFamily="34" charset="-122"/>
                </a:rPr>
                <a:t>5</a:t>
              </a:r>
              <a:endParaRPr lang="en-US" altLang="zh-CN" sz="2800" dirty="0">
                <a:solidFill>
                  <a:srgbClr val="0070C0"/>
                </a:solidFill>
                <a:latin typeface="HelveticaNeueLT Pro 107 XBlkCn" pitchFamily="34" charset="0"/>
                <a:ea typeface="微软雅黑" pitchFamily="34" charset="-122"/>
              </a:endParaRPr>
            </a:p>
          </p:txBody>
        </p:sp>
        <p:sp>
          <p:nvSpPr>
            <p:cNvPr id="61" name="标题 9"/>
            <p:cNvSpPr txBox="1">
              <a:spLocks/>
            </p:cNvSpPr>
            <p:nvPr/>
          </p:nvSpPr>
          <p:spPr>
            <a:xfrm>
              <a:off x="4234966" y="5220954"/>
              <a:ext cx="2152447" cy="1152128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25,411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791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21.22</a:t>
              </a:r>
              <a:endParaRPr lang="zh-CN" altLang="en-US" sz="1200" dirty="0">
                <a:solidFill>
                  <a:srgbClr val="0070C0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926845" y="4566766"/>
            <a:ext cx="2258090" cy="1806316"/>
            <a:chOff x="6013929" y="4566766"/>
            <a:chExt cx="2258090" cy="1806316"/>
          </a:xfrm>
        </p:grpSpPr>
        <p:sp>
          <p:nvSpPr>
            <p:cNvPr id="66" name="圆角矩形 65"/>
            <p:cNvSpPr/>
            <p:nvPr/>
          </p:nvSpPr>
          <p:spPr>
            <a:xfrm>
              <a:off x="6013929" y="4566766"/>
              <a:ext cx="1759700" cy="1594136"/>
            </a:xfrm>
            <a:prstGeom prst="roundRect">
              <a:avLst/>
            </a:prstGeom>
            <a:solidFill>
              <a:schemeClr val="bg1"/>
            </a:solidFill>
            <a:ln w="9525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6085373" y="4734861"/>
              <a:ext cx="218664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rgbClr val="0070C0"/>
                  </a:solidFill>
                  <a:latin typeface="HelveticaNeueLT Pro 107 XBlkCn" pitchFamily="34" charset="0"/>
                  <a:ea typeface="微软雅黑" pitchFamily="34" charset="-122"/>
                </a:rPr>
                <a:t>洛杉矶之战</a:t>
              </a:r>
            </a:p>
          </p:txBody>
        </p:sp>
        <p:sp>
          <p:nvSpPr>
            <p:cNvPr id="65" name="标题 9"/>
            <p:cNvSpPr txBox="1">
              <a:spLocks/>
            </p:cNvSpPr>
            <p:nvPr/>
          </p:nvSpPr>
          <p:spPr>
            <a:xfrm>
              <a:off x="6119572" y="5220954"/>
              <a:ext cx="2152447" cy="1152128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22,739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716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rgbClr val="0070C0"/>
                  </a:solidFill>
                  <a:latin typeface="HelveticaNeueLT Pro 107 XBlkCn" pitchFamily="34" charset="0"/>
                </a:rPr>
                <a:t>23.22</a:t>
              </a:r>
              <a:endParaRPr lang="zh-CN" altLang="en-US" sz="1200" dirty="0">
                <a:solidFill>
                  <a:srgbClr val="0070C0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769316" y="4605754"/>
            <a:ext cx="2258089" cy="1766843"/>
            <a:chOff x="6066854" y="3426218"/>
            <a:chExt cx="2258089" cy="1766843"/>
          </a:xfrm>
        </p:grpSpPr>
        <p:sp>
          <p:nvSpPr>
            <p:cNvPr id="76" name="矩形 75"/>
            <p:cNvSpPr/>
            <p:nvPr/>
          </p:nvSpPr>
          <p:spPr>
            <a:xfrm>
              <a:off x="6138297" y="3542311"/>
              <a:ext cx="218664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</a:rPr>
                <a:t>新少林寺</a:t>
              </a:r>
            </a:p>
          </p:txBody>
        </p:sp>
        <p:sp>
          <p:nvSpPr>
            <p:cNvPr id="77" name="标题 9"/>
            <p:cNvSpPr txBox="1">
              <a:spLocks/>
            </p:cNvSpPr>
            <p:nvPr/>
          </p:nvSpPr>
          <p:spPr>
            <a:xfrm>
              <a:off x="6172496" y="4040933"/>
              <a:ext cx="2152447" cy="1152128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21,623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599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17.68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78" name="圆角矩形 77"/>
            <p:cNvSpPr/>
            <p:nvPr/>
          </p:nvSpPr>
          <p:spPr>
            <a:xfrm>
              <a:off x="6066854" y="3426218"/>
              <a:ext cx="1415390" cy="1555148"/>
            </a:xfrm>
            <a:prstGeom prst="roundRect">
              <a:avLst/>
            </a:prstGeom>
            <a:noFill/>
            <a:ln w="9525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HelveticaNeueLT Pro 107 XBlkCn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26042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60115" y="539949"/>
            <a:ext cx="10398501" cy="5753143"/>
            <a:chOff x="360115" y="323925"/>
            <a:chExt cx="10398501" cy="5753143"/>
          </a:xfrm>
        </p:grpSpPr>
        <p:grpSp>
          <p:nvGrpSpPr>
            <p:cNvPr id="74" name="组合 73"/>
            <p:cNvGrpSpPr/>
            <p:nvPr/>
          </p:nvGrpSpPr>
          <p:grpSpPr>
            <a:xfrm>
              <a:off x="1872283" y="323925"/>
              <a:ext cx="2258089" cy="1571297"/>
              <a:chOff x="6066854" y="3426218"/>
              <a:chExt cx="2258089" cy="1571297"/>
            </a:xfrm>
          </p:grpSpPr>
          <p:sp>
            <p:nvSpPr>
              <p:cNvPr id="75" name="矩形 74"/>
              <p:cNvSpPr/>
              <p:nvPr/>
            </p:nvSpPr>
            <p:spPr>
              <a:xfrm>
                <a:off x="6138297" y="3479788"/>
                <a:ext cx="218664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2000" b="1" dirty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</a:rPr>
                  <a:t>白蛇传说</a:t>
                </a:r>
              </a:p>
            </p:txBody>
          </p:sp>
          <p:sp>
            <p:nvSpPr>
              <p:cNvPr id="76" name="标题 9"/>
              <p:cNvSpPr txBox="1">
                <a:spLocks/>
              </p:cNvSpPr>
              <p:nvPr/>
            </p:nvSpPr>
            <p:spPr>
              <a:xfrm>
                <a:off x="6172496" y="3845387"/>
                <a:ext cx="2152447" cy="1152128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票房：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21,097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人次：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651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场次：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24.33</a:t>
                </a:r>
                <a:endParaRPr lang="zh-CN" altLang="en-US" sz="12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77" name="圆角矩形 76"/>
              <p:cNvSpPr/>
              <p:nvPr/>
            </p:nvSpPr>
            <p:spPr>
              <a:xfrm>
                <a:off x="6066854" y="3426218"/>
                <a:ext cx="1415390" cy="1368152"/>
              </a:xfrm>
              <a:prstGeom prst="roundRect">
                <a:avLst/>
              </a:prstGeom>
              <a:noFill/>
              <a:ln w="9525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3379111" y="323925"/>
              <a:ext cx="2258089" cy="1571297"/>
              <a:chOff x="6066854" y="3426218"/>
              <a:chExt cx="2258089" cy="1571297"/>
            </a:xfrm>
          </p:grpSpPr>
          <p:sp>
            <p:nvSpPr>
              <p:cNvPr id="81" name="圆角矩形 80"/>
              <p:cNvSpPr/>
              <p:nvPr/>
            </p:nvSpPr>
            <p:spPr>
              <a:xfrm>
                <a:off x="6066854" y="3426218"/>
                <a:ext cx="1415390" cy="1368152"/>
              </a:xfrm>
              <a:prstGeom prst="roundRect">
                <a:avLst/>
              </a:prstGeom>
              <a:solidFill>
                <a:schemeClr val="bg1"/>
              </a:solidFill>
              <a:ln w="9525">
                <a:noFill/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79" name="矩形 78"/>
              <p:cNvSpPr/>
              <p:nvPr/>
            </p:nvSpPr>
            <p:spPr>
              <a:xfrm>
                <a:off x="6138297" y="3479788"/>
                <a:ext cx="218664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2000" b="1" dirty="0">
                    <a:solidFill>
                      <a:srgbClr val="0070C0"/>
                    </a:solidFill>
                    <a:latin typeface="HelveticaNeueLT Pro 107 XBlkCn" pitchFamily="34" charset="0"/>
                    <a:ea typeface="微软雅黑" pitchFamily="34" charset="-122"/>
                  </a:rPr>
                  <a:t>猩球崛起</a:t>
                </a:r>
              </a:p>
            </p:txBody>
          </p:sp>
          <p:sp>
            <p:nvSpPr>
              <p:cNvPr id="80" name="标题 9"/>
              <p:cNvSpPr txBox="1">
                <a:spLocks/>
              </p:cNvSpPr>
              <p:nvPr/>
            </p:nvSpPr>
            <p:spPr>
              <a:xfrm>
                <a:off x="6172496" y="3845387"/>
                <a:ext cx="2152447" cy="1152128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票房：</a:t>
                </a:r>
                <a:r>
                  <a:rPr lang="en-US" altLang="zh-CN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19,681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人次：</a:t>
                </a:r>
                <a:r>
                  <a:rPr lang="en-US" altLang="zh-CN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635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场次：</a:t>
                </a:r>
                <a:r>
                  <a:rPr lang="en-US" altLang="zh-CN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19.51</a:t>
                </a:r>
                <a:endParaRPr lang="zh-CN" altLang="en-US" sz="1200" dirty="0">
                  <a:solidFill>
                    <a:srgbClr val="0070C0"/>
                  </a:solidFill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82" name="组合 81"/>
            <p:cNvGrpSpPr/>
            <p:nvPr/>
          </p:nvGrpSpPr>
          <p:grpSpPr>
            <a:xfrm>
              <a:off x="4876740" y="323925"/>
              <a:ext cx="2258089" cy="1571297"/>
              <a:chOff x="6066854" y="3426218"/>
              <a:chExt cx="2258089" cy="1571297"/>
            </a:xfrm>
          </p:grpSpPr>
          <p:sp>
            <p:nvSpPr>
              <p:cNvPr id="83" name="矩形 82"/>
              <p:cNvSpPr/>
              <p:nvPr/>
            </p:nvSpPr>
            <p:spPr>
              <a:xfrm>
                <a:off x="6138297" y="3479788"/>
                <a:ext cx="2186646" cy="6771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1800" b="1" dirty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</a:rPr>
                  <a:t>将</a:t>
                </a:r>
                <a:r>
                  <a:rPr lang="zh-CN" altLang="en-US" sz="1800" b="1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</a:rPr>
                  <a:t>爱</a:t>
                </a:r>
                <a:r>
                  <a:rPr lang="zh-CN" altLang="en-US" sz="1100" b="1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</a:rPr>
                  <a:t>情</a:t>
                </a:r>
                <a:r>
                  <a:rPr lang="zh-CN" altLang="en-US" sz="1100" b="1" dirty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</a:rPr>
                  <a:t>进行到底</a:t>
                </a:r>
              </a:p>
              <a:p>
                <a:pPr lvl="0"/>
                <a:endParaRPr lang="zh-CN" altLang="en-US" sz="2000" b="1" dirty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</a:endParaRPr>
              </a:p>
            </p:txBody>
          </p:sp>
          <p:sp>
            <p:nvSpPr>
              <p:cNvPr id="84" name="标题 9"/>
              <p:cNvSpPr txBox="1">
                <a:spLocks/>
              </p:cNvSpPr>
              <p:nvPr/>
            </p:nvSpPr>
            <p:spPr>
              <a:xfrm>
                <a:off x="6172496" y="3845387"/>
                <a:ext cx="2152447" cy="1152128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票房：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19,635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人次：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561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场次：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20.64</a:t>
                </a:r>
                <a:endParaRPr lang="zh-CN" altLang="en-US" sz="12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85" name="圆角矩形 84"/>
              <p:cNvSpPr/>
              <p:nvPr/>
            </p:nvSpPr>
            <p:spPr>
              <a:xfrm>
                <a:off x="6066854" y="3426218"/>
                <a:ext cx="1415390" cy="1368152"/>
              </a:xfrm>
              <a:prstGeom prst="roundRect">
                <a:avLst/>
              </a:prstGeom>
              <a:noFill/>
              <a:ln w="9525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6400740" y="323925"/>
              <a:ext cx="2258089" cy="1571297"/>
              <a:chOff x="6066854" y="3426218"/>
              <a:chExt cx="2258089" cy="1571297"/>
            </a:xfrm>
          </p:grpSpPr>
          <p:sp>
            <p:nvSpPr>
              <p:cNvPr id="87" name="矩形 86"/>
              <p:cNvSpPr/>
              <p:nvPr/>
            </p:nvSpPr>
            <p:spPr>
              <a:xfrm>
                <a:off x="6138297" y="3479788"/>
                <a:ext cx="218664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1800" b="1" dirty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</a:rPr>
                  <a:t>武林</a:t>
                </a:r>
                <a:r>
                  <a:rPr lang="zh-CN" altLang="en-US" sz="1800" b="1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</a:rPr>
                  <a:t>外传</a:t>
                </a:r>
                <a:endParaRPr lang="zh-CN" altLang="en-US" sz="1800" b="1" dirty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</a:endParaRPr>
              </a:p>
            </p:txBody>
          </p:sp>
          <p:sp>
            <p:nvSpPr>
              <p:cNvPr id="88" name="标题 9"/>
              <p:cNvSpPr txBox="1">
                <a:spLocks/>
              </p:cNvSpPr>
              <p:nvPr/>
            </p:nvSpPr>
            <p:spPr>
              <a:xfrm>
                <a:off x="6172496" y="3845387"/>
                <a:ext cx="2152447" cy="1152128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票房：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18,965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人次：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530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场次：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16.20</a:t>
                </a:r>
                <a:endParaRPr lang="zh-CN" altLang="en-US" sz="12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89" name="圆角矩形 88"/>
              <p:cNvSpPr/>
              <p:nvPr/>
            </p:nvSpPr>
            <p:spPr>
              <a:xfrm>
                <a:off x="6066854" y="3426218"/>
                <a:ext cx="1415390" cy="1368152"/>
              </a:xfrm>
              <a:prstGeom prst="roundRect">
                <a:avLst/>
              </a:prstGeom>
              <a:noFill/>
              <a:ln w="9525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7921493" y="323925"/>
              <a:ext cx="2260176" cy="1685213"/>
              <a:chOff x="393749" y="1908100"/>
              <a:chExt cx="2260176" cy="1685213"/>
            </a:xfrm>
          </p:grpSpPr>
          <p:grpSp>
            <p:nvGrpSpPr>
              <p:cNvPr id="90" name="组合 89"/>
              <p:cNvGrpSpPr/>
              <p:nvPr/>
            </p:nvGrpSpPr>
            <p:grpSpPr>
              <a:xfrm>
                <a:off x="395836" y="1908100"/>
                <a:ext cx="2258089" cy="1685213"/>
                <a:chOff x="6066854" y="3426217"/>
                <a:chExt cx="2258089" cy="1685213"/>
              </a:xfrm>
            </p:grpSpPr>
            <p:sp>
              <p:nvSpPr>
                <p:cNvPr id="91" name="矩形 90"/>
                <p:cNvSpPr/>
                <p:nvPr/>
              </p:nvSpPr>
              <p:spPr>
                <a:xfrm>
                  <a:off x="6138297" y="3479788"/>
                  <a:ext cx="2186646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0"/>
                  <a:r>
                    <a:rPr lang="zh-CN" altLang="en-US" sz="1800" b="1" dirty="0">
                      <a:solidFill>
                        <a:prstClr val="white"/>
                      </a:solidFill>
                      <a:latin typeface="HelveticaNeueLT Pro 107 XBlkCn" pitchFamily="34" charset="0"/>
                      <a:ea typeface="微软雅黑" pitchFamily="34" charset="-122"/>
                    </a:rPr>
                    <a:t>让子弹飞</a:t>
                  </a:r>
                </a:p>
              </p:txBody>
            </p:sp>
            <p:sp>
              <p:nvSpPr>
                <p:cNvPr id="92" name="标题 9"/>
                <p:cNvSpPr txBox="1">
                  <a:spLocks/>
                </p:cNvSpPr>
                <p:nvPr/>
              </p:nvSpPr>
              <p:spPr>
                <a:xfrm>
                  <a:off x="6157982" y="3959302"/>
                  <a:ext cx="2152447" cy="1152128"/>
                </a:xfrm>
                <a:prstGeom prst="rect">
                  <a:avLst/>
                </a:prstGeom>
              </p:spPr>
              <p:txBody>
                <a:bodyPr anchor="t" anchorCtr="0"/>
                <a:lstStyle>
                  <a:lvl1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4000" b="0" kern="12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" pitchFamily="34" charset="-122"/>
                      <a:ea typeface="微软雅黑" pitchFamily="34" charset="-122"/>
                      <a:cs typeface="+mj-cs"/>
                    </a:defRPr>
                  </a:lvl1pPr>
                  <a:lvl2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2pPr>
                  <a:lvl3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3pPr>
                  <a:lvl4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4pPr>
                  <a:lvl5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5pPr>
                  <a:lvl6pPr marL="4572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6pPr>
                  <a:lvl7pPr marL="9144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7pPr>
                  <a:lvl8pPr marL="13716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8pPr>
                  <a:lvl9pPr marL="18288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票房：</a:t>
                  </a:r>
                  <a:r>
                    <a:rPr lang="en-US" altLang="zh-CN" sz="12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18,150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人次：</a:t>
                  </a:r>
                  <a:r>
                    <a:rPr lang="en-US" altLang="zh-CN" sz="12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482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场次：</a:t>
                  </a:r>
                  <a:r>
                    <a:rPr lang="en-US" altLang="zh-CN" sz="12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16.85</a:t>
                  </a:r>
                  <a:endParaRPr lang="zh-CN" altLang="en-US" sz="1200" dirty="0">
                    <a:solidFill>
                      <a:schemeClr val="bg1"/>
                    </a:solidFill>
                    <a:latin typeface="HelveticaNeueLT Pro 107 XBlkCn" pitchFamily="34" charset="0"/>
                  </a:endParaRPr>
                </a:p>
              </p:txBody>
            </p:sp>
            <p:sp>
              <p:nvSpPr>
                <p:cNvPr id="93" name="圆角矩形 92"/>
                <p:cNvSpPr/>
                <p:nvPr/>
              </p:nvSpPr>
              <p:spPr>
                <a:xfrm>
                  <a:off x="6066854" y="3426217"/>
                  <a:ext cx="1379669" cy="1444699"/>
                </a:xfrm>
                <a:prstGeom prst="roundRect">
                  <a:avLst/>
                </a:prstGeom>
                <a:noFill/>
                <a:ln w="9525">
                  <a:solidFill>
                    <a:schemeClr val="bg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HelveticaNeueLT Pro 107 XBlkCn" pitchFamily="34" charset="0"/>
                  </a:endParaRPr>
                </a:p>
              </p:txBody>
            </p:sp>
          </p:grpSp>
          <p:sp>
            <p:nvSpPr>
              <p:cNvPr id="94" name="标题 9"/>
              <p:cNvSpPr txBox="1">
                <a:spLocks/>
              </p:cNvSpPr>
              <p:nvPr/>
            </p:nvSpPr>
            <p:spPr>
              <a:xfrm>
                <a:off x="393749" y="2128366"/>
                <a:ext cx="1766566" cy="471349"/>
              </a:xfrm>
              <a:prstGeom prst="rect">
                <a:avLst/>
              </a:prstGeom>
            </p:spPr>
            <p:txBody>
              <a:bodyPr anchor="ctr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1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统计数字为</a:t>
                </a:r>
                <a:r>
                  <a:rPr lang="en-US" altLang="zh-CN" sz="11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2011</a:t>
                </a:r>
                <a:r>
                  <a:rPr lang="zh-CN" altLang="en-US" sz="11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年</a:t>
                </a:r>
                <a:endParaRPr lang="zh-CN" altLang="en-US" sz="11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99" name="组合 98"/>
            <p:cNvGrpSpPr/>
            <p:nvPr/>
          </p:nvGrpSpPr>
          <p:grpSpPr>
            <a:xfrm>
              <a:off x="360115" y="1821016"/>
              <a:ext cx="2258089" cy="1571297"/>
              <a:chOff x="6066854" y="3426218"/>
              <a:chExt cx="2258089" cy="1571297"/>
            </a:xfrm>
          </p:grpSpPr>
          <p:sp>
            <p:nvSpPr>
              <p:cNvPr id="100" name="矩形 99"/>
              <p:cNvSpPr/>
              <p:nvPr/>
            </p:nvSpPr>
            <p:spPr>
              <a:xfrm>
                <a:off x="6138297" y="3479788"/>
                <a:ext cx="218664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2000" b="1" dirty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</a:rPr>
                  <a:t>画壁</a:t>
                </a:r>
              </a:p>
            </p:txBody>
          </p:sp>
          <p:sp>
            <p:nvSpPr>
              <p:cNvPr id="101" name="标题 9"/>
              <p:cNvSpPr txBox="1">
                <a:spLocks/>
              </p:cNvSpPr>
              <p:nvPr/>
            </p:nvSpPr>
            <p:spPr>
              <a:xfrm>
                <a:off x="6172496" y="3845387"/>
                <a:ext cx="2152447" cy="1152128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票房：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17,805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人次：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544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场次：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19.99</a:t>
                </a:r>
                <a:endParaRPr lang="zh-CN" altLang="en-US" sz="12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102" name="圆角矩形 101"/>
              <p:cNvSpPr/>
              <p:nvPr/>
            </p:nvSpPr>
            <p:spPr>
              <a:xfrm>
                <a:off x="6066854" y="3426218"/>
                <a:ext cx="1415390" cy="1368152"/>
              </a:xfrm>
              <a:prstGeom prst="roundRect">
                <a:avLst/>
              </a:prstGeom>
              <a:noFill/>
              <a:ln w="9525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103" name="组合 102"/>
            <p:cNvGrpSpPr/>
            <p:nvPr/>
          </p:nvGrpSpPr>
          <p:grpSpPr>
            <a:xfrm>
              <a:off x="1866944" y="1821016"/>
              <a:ext cx="2258089" cy="1571297"/>
              <a:chOff x="6066854" y="3426218"/>
              <a:chExt cx="2258089" cy="1571297"/>
            </a:xfrm>
          </p:grpSpPr>
          <p:sp>
            <p:nvSpPr>
              <p:cNvPr id="104" name="矩形 103"/>
              <p:cNvSpPr/>
              <p:nvPr/>
            </p:nvSpPr>
            <p:spPr>
              <a:xfrm>
                <a:off x="6138297" y="3479788"/>
                <a:ext cx="218664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2000" b="1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</a:rPr>
                  <a:t>武侠</a:t>
                </a:r>
                <a:endParaRPr lang="zh-CN" altLang="en-US" sz="2000" b="1" dirty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</a:endParaRPr>
              </a:p>
            </p:txBody>
          </p:sp>
          <p:sp>
            <p:nvSpPr>
              <p:cNvPr id="105" name="标题 9"/>
              <p:cNvSpPr txBox="1">
                <a:spLocks/>
              </p:cNvSpPr>
              <p:nvPr/>
            </p:nvSpPr>
            <p:spPr>
              <a:xfrm>
                <a:off x="6172496" y="3845387"/>
                <a:ext cx="2152447" cy="1152128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票房：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17,203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人次：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509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场次：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17.98</a:t>
                </a:r>
                <a:endParaRPr lang="zh-CN" altLang="en-US" sz="12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106" name="圆角矩形 105"/>
              <p:cNvSpPr/>
              <p:nvPr/>
            </p:nvSpPr>
            <p:spPr>
              <a:xfrm>
                <a:off x="6066854" y="3426218"/>
                <a:ext cx="1415390" cy="1368152"/>
              </a:xfrm>
              <a:prstGeom prst="roundRect">
                <a:avLst/>
              </a:prstGeom>
              <a:noFill/>
              <a:ln w="9525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107" name="组合 106"/>
            <p:cNvGrpSpPr/>
            <p:nvPr/>
          </p:nvGrpSpPr>
          <p:grpSpPr>
            <a:xfrm>
              <a:off x="3373772" y="1821016"/>
              <a:ext cx="2258089" cy="1571297"/>
              <a:chOff x="6066854" y="3426218"/>
              <a:chExt cx="2258089" cy="1571297"/>
            </a:xfrm>
          </p:grpSpPr>
          <p:sp>
            <p:nvSpPr>
              <p:cNvPr id="108" name="矩形 107"/>
              <p:cNvSpPr/>
              <p:nvPr/>
            </p:nvSpPr>
            <p:spPr>
              <a:xfrm>
                <a:off x="6138297" y="3479788"/>
                <a:ext cx="218664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2000" b="1" dirty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</a:rPr>
                  <a:t>最</a:t>
                </a:r>
                <a:r>
                  <a:rPr lang="zh-CN" altLang="en-US" sz="1400" b="1" dirty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</a:rPr>
                  <a:t>强喜事</a:t>
                </a:r>
                <a:r>
                  <a:rPr lang="en-US" altLang="zh-CN" sz="1600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</a:rPr>
                  <a:t>2011</a:t>
                </a:r>
                <a:endParaRPr lang="en-US" altLang="zh-CN" sz="1050" b="1" dirty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</a:endParaRPr>
              </a:p>
            </p:txBody>
          </p:sp>
          <p:sp>
            <p:nvSpPr>
              <p:cNvPr id="109" name="标题 9"/>
              <p:cNvSpPr txBox="1">
                <a:spLocks/>
              </p:cNvSpPr>
              <p:nvPr/>
            </p:nvSpPr>
            <p:spPr>
              <a:xfrm>
                <a:off x="6172496" y="3845387"/>
                <a:ext cx="2152447" cy="1152128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票房：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16,697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人次：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497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场次：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14.17</a:t>
                </a:r>
                <a:endParaRPr lang="zh-CN" altLang="en-US" sz="12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110" name="圆角矩形 109"/>
              <p:cNvSpPr/>
              <p:nvPr/>
            </p:nvSpPr>
            <p:spPr>
              <a:xfrm>
                <a:off x="6066854" y="3426218"/>
                <a:ext cx="1415390" cy="1368152"/>
              </a:xfrm>
              <a:prstGeom prst="roundRect">
                <a:avLst/>
              </a:prstGeom>
              <a:noFill/>
              <a:ln w="9525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111" name="组合 110"/>
            <p:cNvGrpSpPr/>
            <p:nvPr/>
          </p:nvGrpSpPr>
          <p:grpSpPr>
            <a:xfrm>
              <a:off x="4871401" y="1821016"/>
              <a:ext cx="2258089" cy="1571297"/>
              <a:chOff x="6066854" y="3426218"/>
              <a:chExt cx="2258089" cy="1571297"/>
            </a:xfrm>
          </p:grpSpPr>
          <p:sp>
            <p:nvSpPr>
              <p:cNvPr id="112" name="矩形 111"/>
              <p:cNvSpPr/>
              <p:nvPr/>
            </p:nvSpPr>
            <p:spPr>
              <a:xfrm>
                <a:off x="6138297" y="3479788"/>
                <a:ext cx="218664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1800" b="1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</a:rPr>
                  <a:t>关云长</a:t>
                </a:r>
                <a:endParaRPr lang="zh-CN" altLang="en-US" sz="1800" b="1" dirty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</a:endParaRPr>
              </a:p>
            </p:txBody>
          </p:sp>
          <p:sp>
            <p:nvSpPr>
              <p:cNvPr id="113" name="标题 9"/>
              <p:cNvSpPr txBox="1">
                <a:spLocks/>
              </p:cNvSpPr>
              <p:nvPr/>
            </p:nvSpPr>
            <p:spPr>
              <a:xfrm>
                <a:off x="6172496" y="3845387"/>
                <a:ext cx="2152447" cy="1152128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票房：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15,873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人次：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470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场次：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18.41</a:t>
                </a:r>
                <a:endParaRPr lang="zh-CN" altLang="en-US" sz="12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114" name="圆角矩形 113"/>
              <p:cNvSpPr/>
              <p:nvPr/>
            </p:nvSpPr>
            <p:spPr>
              <a:xfrm>
                <a:off x="6066854" y="3426218"/>
                <a:ext cx="1415390" cy="1368152"/>
              </a:xfrm>
              <a:prstGeom prst="roundRect">
                <a:avLst/>
              </a:prstGeom>
              <a:noFill/>
              <a:ln w="9525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>
              <a:off x="6395401" y="1821016"/>
              <a:ext cx="2258089" cy="1571297"/>
              <a:chOff x="6066854" y="3426218"/>
              <a:chExt cx="2258089" cy="1571297"/>
            </a:xfrm>
          </p:grpSpPr>
          <p:sp>
            <p:nvSpPr>
              <p:cNvPr id="116" name="矩形 115"/>
              <p:cNvSpPr/>
              <p:nvPr/>
            </p:nvSpPr>
            <p:spPr>
              <a:xfrm>
                <a:off x="6138297" y="3479788"/>
                <a:ext cx="218664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1800" b="1" dirty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</a:rPr>
                  <a:t>鸿门宴传奇</a:t>
                </a:r>
              </a:p>
            </p:txBody>
          </p:sp>
          <p:sp>
            <p:nvSpPr>
              <p:cNvPr id="117" name="标题 9"/>
              <p:cNvSpPr txBox="1">
                <a:spLocks/>
              </p:cNvSpPr>
              <p:nvPr/>
            </p:nvSpPr>
            <p:spPr>
              <a:xfrm>
                <a:off x="6172496" y="3845387"/>
                <a:ext cx="2152447" cy="1152128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票房：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15,230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人次：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468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场次：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18.24</a:t>
                </a:r>
                <a:endParaRPr lang="zh-CN" altLang="en-US" sz="12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118" name="圆角矩形 117"/>
              <p:cNvSpPr/>
              <p:nvPr/>
            </p:nvSpPr>
            <p:spPr>
              <a:xfrm>
                <a:off x="6066854" y="3426218"/>
                <a:ext cx="1415390" cy="1368152"/>
              </a:xfrm>
              <a:prstGeom prst="roundRect">
                <a:avLst/>
              </a:prstGeom>
              <a:noFill/>
              <a:ln w="9525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119" name="组合 118"/>
            <p:cNvGrpSpPr/>
            <p:nvPr/>
          </p:nvGrpSpPr>
          <p:grpSpPr>
            <a:xfrm>
              <a:off x="7950521" y="1908101"/>
              <a:ext cx="2260176" cy="1685213"/>
              <a:chOff x="393749" y="1908100"/>
              <a:chExt cx="2260176" cy="1685213"/>
            </a:xfrm>
          </p:grpSpPr>
          <p:grpSp>
            <p:nvGrpSpPr>
              <p:cNvPr id="120" name="组合 119"/>
              <p:cNvGrpSpPr/>
              <p:nvPr/>
            </p:nvGrpSpPr>
            <p:grpSpPr>
              <a:xfrm>
                <a:off x="395836" y="1908100"/>
                <a:ext cx="2258089" cy="1685213"/>
                <a:chOff x="6066854" y="3426217"/>
                <a:chExt cx="2258089" cy="1685213"/>
              </a:xfrm>
            </p:grpSpPr>
            <p:sp>
              <p:nvSpPr>
                <p:cNvPr id="122" name="矩形 121"/>
                <p:cNvSpPr/>
                <p:nvPr/>
              </p:nvSpPr>
              <p:spPr>
                <a:xfrm>
                  <a:off x="6138297" y="3479788"/>
                  <a:ext cx="2186646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0"/>
                  <a:r>
                    <a:rPr lang="zh-CN" altLang="en-US" sz="1800" b="1" dirty="0">
                      <a:solidFill>
                        <a:prstClr val="white"/>
                      </a:solidFill>
                      <a:latin typeface="HelveticaNeueLT Pro 107 XBlkCn" pitchFamily="34" charset="0"/>
                      <a:ea typeface="微软雅黑" pitchFamily="34" charset="-122"/>
                    </a:rPr>
                    <a:t>非诚勿扰</a:t>
                  </a:r>
                  <a:r>
                    <a:rPr lang="en-US" altLang="zh-CN" sz="1800" dirty="0">
                      <a:solidFill>
                        <a:prstClr val="white"/>
                      </a:solidFill>
                      <a:latin typeface="HelveticaNeueLT Pro 107 XBlkCn" pitchFamily="34" charset="0"/>
                      <a:ea typeface="微软雅黑" pitchFamily="34" charset="-122"/>
                    </a:rPr>
                    <a:t>2</a:t>
                  </a:r>
                </a:p>
              </p:txBody>
            </p:sp>
            <p:sp>
              <p:nvSpPr>
                <p:cNvPr id="123" name="标题 9"/>
                <p:cNvSpPr txBox="1">
                  <a:spLocks/>
                </p:cNvSpPr>
                <p:nvPr/>
              </p:nvSpPr>
              <p:spPr>
                <a:xfrm>
                  <a:off x="6157982" y="3959302"/>
                  <a:ext cx="2152447" cy="1152128"/>
                </a:xfrm>
                <a:prstGeom prst="rect">
                  <a:avLst/>
                </a:prstGeom>
              </p:spPr>
              <p:txBody>
                <a:bodyPr anchor="t" anchorCtr="0"/>
                <a:lstStyle>
                  <a:lvl1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4000" b="0" kern="12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" pitchFamily="34" charset="-122"/>
                      <a:ea typeface="微软雅黑" pitchFamily="34" charset="-122"/>
                      <a:cs typeface="+mj-cs"/>
                    </a:defRPr>
                  </a:lvl1pPr>
                  <a:lvl2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2pPr>
                  <a:lvl3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3pPr>
                  <a:lvl4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4pPr>
                  <a:lvl5pPr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5pPr>
                  <a:lvl6pPr marL="4572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6pPr>
                  <a:lvl7pPr marL="9144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7pPr>
                  <a:lvl8pPr marL="13716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8pPr>
                  <a:lvl9pPr marL="1828800" algn="l" defTabSz="1104900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32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票房：</a:t>
                  </a:r>
                  <a:r>
                    <a:rPr lang="en-US" altLang="zh-CN" sz="12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14,609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人次：</a:t>
                  </a:r>
                  <a:r>
                    <a:rPr lang="en-US" altLang="zh-CN" sz="12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385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场次：</a:t>
                  </a:r>
                  <a:r>
                    <a:rPr lang="en-US" altLang="zh-CN" sz="1200" dirty="0" smtClean="0">
                      <a:solidFill>
                        <a:schemeClr val="bg1"/>
                      </a:solidFill>
                      <a:latin typeface="HelveticaNeueLT Pro 107 XBlkCn" pitchFamily="34" charset="0"/>
                    </a:rPr>
                    <a:t>14.56</a:t>
                  </a:r>
                  <a:endParaRPr lang="zh-CN" altLang="en-US" sz="1200" dirty="0">
                    <a:solidFill>
                      <a:schemeClr val="bg1"/>
                    </a:solidFill>
                    <a:latin typeface="HelveticaNeueLT Pro 107 XBlkCn" pitchFamily="34" charset="0"/>
                  </a:endParaRPr>
                </a:p>
              </p:txBody>
            </p:sp>
            <p:sp>
              <p:nvSpPr>
                <p:cNvPr id="124" name="圆角矩形 123"/>
                <p:cNvSpPr/>
                <p:nvPr/>
              </p:nvSpPr>
              <p:spPr>
                <a:xfrm>
                  <a:off x="6066854" y="3426217"/>
                  <a:ext cx="1379669" cy="1444699"/>
                </a:xfrm>
                <a:prstGeom prst="roundRect">
                  <a:avLst/>
                </a:prstGeom>
                <a:noFill/>
                <a:ln w="9525">
                  <a:solidFill>
                    <a:schemeClr val="bg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HelveticaNeueLT Pro 107 XBlkCn" pitchFamily="34" charset="0"/>
                  </a:endParaRPr>
                </a:p>
              </p:txBody>
            </p:sp>
          </p:grpSp>
          <p:sp>
            <p:nvSpPr>
              <p:cNvPr id="121" name="标题 9"/>
              <p:cNvSpPr txBox="1">
                <a:spLocks/>
              </p:cNvSpPr>
              <p:nvPr/>
            </p:nvSpPr>
            <p:spPr>
              <a:xfrm>
                <a:off x="393749" y="2128366"/>
                <a:ext cx="1766566" cy="471349"/>
              </a:xfrm>
              <a:prstGeom prst="rect">
                <a:avLst/>
              </a:prstGeom>
            </p:spPr>
            <p:txBody>
              <a:bodyPr anchor="ctr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1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统计数字为</a:t>
                </a:r>
                <a:r>
                  <a:rPr lang="en-US" altLang="zh-CN" sz="11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2011</a:t>
                </a:r>
                <a:r>
                  <a:rPr lang="zh-CN" altLang="en-US" sz="11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年</a:t>
                </a:r>
                <a:endParaRPr lang="zh-CN" altLang="en-US" sz="11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125" name="组合 124"/>
            <p:cNvGrpSpPr/>
            <p:nvPr/>
          </p:nvGrpSpPr>
          <p:grpSpPr>
            <a:xfrm>
              <a:off x="374629" y="3334309"/>
              <a:ext cx="2258089" cy="1571297"/>
              <a:chOff x="6066854" y="3426218"/>
              <a:chExt cx="2258089" cy="1571297"/>
            </a:xfrm>
          </p:grpSpPr>
          <p:sp>
            <p:nvSpPr>
              <p:cNvPr id="126" name="矩形 125"/>
              <p:cNvSpPr/>
              <p:nvPr/>
            </p:nvSpPr>
            <p:spPr>
              <a:xfrm>
                <a:off x="6138297" y="3479788"/>
                <a:ext cx="2186646" cy="4924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1600" b="1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</a:rPr>
                  <a:t>喜洋洋</a:t>
                </a:r>
                <a:endParaRPr lang="en-US" altLang="zh-CN" sz="1600" b="1" dirty="0" smtClean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</a:endParaRPr>
              </a:p>
              <a:p>
                <a:pPr lvl="0"/>
                <a:r>
                  <a:rPr lang="zh-CN" altLang="en-US" sz="900" b="1" dirty="0" smtClean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</a:rPr>
                  <a:t>与</a:t>
                </a:r>
                <a:r>
                  <a:rPr lang="zh-CN" altLang="en-US" sz="900" b="1" dirty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</a:rPr>
                  <a:t>灰太狼之兔年顶呱呱</a:t>
                </a:r>
              </a:p>
            </p:txBody>
          </p:sp>
          <p:sp>
            <p:nvSpPr>
              <p:cNvPr id="127" name="标题 9"/>
              <p:cNvSpPr txBox="1">
                <a:spLocks/>
              </p:cNvSpPr>
              <p:nvPr/>
            </p:nvSpPr>
            <p:spPr>
              <a:xfrm>
                <a:off x="6172496" y="3845387"/>
                <a:ext cx="2152447" cy="1152128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票房：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14,219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人次：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463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场次：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15.21</a:t>
                </a:r>
                <a:endParaRPr lang="zh-CN" altLang="en-US" sz="12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128" name="圆角矩形 127"/>
              <p:cNvSpPr/>
              <p:nvPr/>
            </p:nvSpPr>
            <p:spPr>
              <a:xfrm>
                <a:off x="6066854" y="3426218"/>
                <a:ext cx="1415390" cy="1368152"/>
              </a:xfrm>
              <a:prstGeom prst="roundRect">
                <a:avLst/>
              </a:prstGeom>
              <a:noFill/>
              <a:ln w="9525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133" name="组合 132"/>
            <p:cNvGrpSpPr/>
            <p:nvPr/>
          </p:nvGrpSpPr>
          <p:grpSpPr>
            <a:xfrm>
              <a:off x="1881458" y="3334309"/>
              <a:ext cx="2258089" cy="1571297"/>
              <a:chOff x="6066854" y="3426218"/>
              <a:chExt cx="2258089" cy="1571297"/>
            </a:xfrm>
          </p:grpSpPr>
          <p:sp>
            <p:nvSpPr>
              <p:cNvPr id="134" name="矩形 133"/>
              <p:cNvSpPr/>
              <p:nvPr/>
            </p:nvSpPr>
            <p:spPr>
              <a:xfrm>
                <a:off x="6138297" y="3479788"/>
                <a:ext cx="218664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2000" b="1" dirty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</a:rPr>
                  <a:t>倩女幽魂</a:t>
                </a:r>
              </a:p>
            </p:txBody>
          </p:sp>
          <p:sp>
            <p:nvSpPr>
              <p:cNvPr id="135" name="标题 9"/>
              <p:cNvSpPr txBox="1">
                <a:spLocks/>
              </p:cNvSpPr>
              <p:nvPr/>
            </p:nvSpPr>
            <p:spPr>
              <a:xfrm>
                <a:off x="6172496" y="3845387"/>
                <a:ext cx="2152447" cy="1152128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票房：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14,029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人次：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414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场次：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18.73</a:t>
                </a:r>
                <a:endParaRPr lang="zh-CN" altLang="en-US" sz="12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136" name="圆角矩形 135"/>
              <p:cNvSpPr/>
              <p:nvPr/>
            </p:nvSpPr>
            <p:spPr>
              <a:xfrm>
                <a:off x="6066854" y="3426218"/>
                <a:ext cx="1415390" cy="1368152"/>
              </a:xfrm>
              <a:prstGeom prst="roundRect">
                <a:avLst/>
              </a:prstGeom>
              <a:noFill/>
              <a:ln w="9525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141" name="组合 140"/>
            <p:cNvGrpSpPr/>
            <p:nvPr/>
          </p:nvGrpSpPr>
          <p:grpSpPr>
            <a:xfrm>
              <a:off x="3388286" y="3334309"/>
              <a:ext cx="2258089" cy="1571297"/>
              <a:chOff x="6066854" y="3426218"/>
              <a:chExt cx="2258089" cy="1571297"/>
            </a:xfrm>
          </p:grpSpPr>
          <p:sp>
            <p:nvSpPr>
              <p:cNvPr id="142" name="圆角矩形 141"/>
              <p:cNvSpPr/>
              <p:nvPr/>
            </p:nvSpPr>
            <p:spPr>
              <a:xfrm>
                <a:off x="6066854" y="3426218"/>
                <a:ext cx="1415390" cy="1368152"/>
              </a:xfrm>
              <a:prstGeom prst="roundRect">
                <a:avLst/>
              </a:prstGeom>
              <a:solidFill>
                <a:schemeClr val="bg1"/>
              </a:solidFill>
              <a:ln w="9525">
                <a:noFill/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143" name="矩形 142"/>
              <p:cNvSpPr/>
              <p:nvPr/>
            </p:nvSpPr>
            <p:spPr>
              <a:xfrm>
                <a:off x="6138297" y="3479788"/>
                <a:ext cx="218664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2000" b="1" dirty="0">
                    <a:solidFill>
                      <a:srgbClr val="0070C0"/>
                    </a:solidFill>
                    <a:latin typeface="HelveticaNeueLT Pro 107 XBlkCn" pitchFamily="34" charset="0"/>
                    <a:ea typeface="微软雅黑" pitchFamily="34" charset="-122"/>
                  </a:rPr>
                  <a:t>青蜂侠</a:t>
                </a:r>
              </a:p>
            </p:txBody>
          </p:sp>
          <p:sp>
            <p:nvSpPr>
              <p:cNvPr id="144" name="标题 9"/>
              <p:cNvSpPr txBox="1">
                <a:spLocks/>
              </p:cNvSpPr>
              <p:nvPr/>
            </p:nvSpPr>
            <p:spPr>
              <a:xfrm>
                <a:off x="6172496" y="3845387"/>
                <a:ext cx="2152447" cy="1152128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票房：</a:t>
                </a:r>
                <a:r>
                  <a:rPr lang="en-US" altLang="zh-CN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14,021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人次：</a:t>
                </a:r>
                <a:r>
                  <a:rPr lang="en-US" altLang="zh-CN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338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场次：</a:t>
                </a:r>
                <a:r>
                  <a:rPr lang="en-US" altLang="zh-CN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11.47</a:t>
                </a:r>
                <a:endParaRPr lang="zh-CN" altLang="en-US" sz="1200" dirty="0">
                  <a:solidFill>
                    <a:srgbClr val="0070C0"/>
                  </a:solidFill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145" name="组合 144"/>
            <p:cNvGrpSpPr/>
            <p:nvPr/>
          </p:nvGrpSpPr>
          <p:grpSpPr>
            <a:xfrm>
              <a:off x="4885915" y="3334309"/>
              <a:ext cx="2258089" cy="1571297"/>
              <a:chOff x="6066854" y="3426218"/>
              <a:chExt cx="2258089" cy="1571297"/>
            </a:xfrm>
          </p:grpSpPr>
          <p:sp>
            <p:nvSpPr>
              <p:cNvPr id="146" name="圆角矩形 145"/>
              <p:cNvSpPr/>
              <p:nvPr/>
            </p:nvSpPr>
            <p:spPr>
              <a:xfrm>
                <a:off x="6066854" y="3426218"/>
                <a:ext cx="1415390" cy="1368152"/>
              </a:xfrm>
              <a:prstGeom prst="roundRect">
                <a:avLst/>
              </a:prstGeom>
              <a:solidFill>
                <a:schemeClr val="bg1"/>
              </a:solidFill>
              <a:ln w="9525">
                <a:noFill/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147" name="矩形 146"/>
              <p:cNvSpPr/>
              <p:nvPr/>
            </p:nvSpPr>
            <p:spPr>
              <a:xfrm>
                <a:off x="6109269" y="3512178"/>
                <a:ext cx="218664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1800" b="1" dirty="0">
                    <a:solidFill>
                      <a:srgbClr val="0070C0"/>
                    </a:solidFill>
                    <a:latin typeface="HelveticaNeueLT Pro 107 XBlkCn" pitchFamily="34" charset="0"/>
                    <a:ea typeface="微软雅黑" pitchFamily="34" charset="-122"/>
                  </a:rPr>
                  <a:t>里约大冒险</a:t>
                </a:r>
              </a:p>
            </p:txBody>
          </p:sp>
          <p:sp>
            <p:nvSpPr>
              <p:cNvPr id="148" name="标题 9"/>
              <p:cNvSpPr txBox="1">
                <a:spLocks/>
              </p:cNvSpPr>
              <p:nvPr/>
            </p:nvSpPr>
            <p:spPr>
              <a:xfrm>
                <a:off x="6172496" y="3845387"/>
                <a:ext cx="2152447" cy="1152128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票房：</a:t>
                </a:r>
                <a:r>
                  <a:rPr lang="en-US" altLang="zh-CN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13,967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人次：</a:t>
                </a:r>
                <a:r>
                  <a:rPr lang="en-US" altLang="zh-CN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356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场次：</a:t>
                </a:r>
                <a:r>
                  <a:rPr lang="en-US" altLang="zh-CN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12.97</a:t>
                </a:r>
                <a:endParaRPr lang="zh-CN" altLang="en-US" sz="1200" dirty="0">
                  <a:solidFill>
                    <a:srgbClr val="0070C0"/>
                  </a:solidFill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149" name="组合 148"/>
            <p:cNvGrpSpPr/>
            <p:nvPr/>
          </p:nvGrpSpPr>
          <p:grpSpPr>
            <a:xfrm>
              <a:off x="6380887" y="3334309"/>
              <a:ext cx="2258089" cy="1571297"/>
              <a:chOff x="6066854" y="3426218"/>
              <a:chExt cx="2258089" cy="1571297"/>
            </a:xfrm>
          </p:grpSpPr>
          <p:sp>
            <p:nvSpPr>
              <p:cNvPr id="150" name="圆角矩形 149"/>
              <p:cNvSpPr/>
              <p:nvPr/>
            </p:nvSpPr>
            <p:spPr>
              <a:xfrm>
                <a:off x="6066854" y="3426218"/>
                <a:ext cx="1415390" cy="1368152"/>
              </a:xfrm>
              <a:prstGeom prst="roundRect">
                <a:avLst/>
              </a:prstGeom>
              <a:solidFill>
                <a:schemeClr val="bg1"/>
              </a:solidFill>
              <a:ln w="9525">
                <a:noFill/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151" name="矩形 150"/>
              <p:cNvSpPr/>
              <p:nvPr/>
            </p:nvSpPr>
            <p:spPr>
              <a:xfrm>
                <a:off x="6138297" y="3502886"/>
                <a:ext cx="218664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1800" b="1" dirty="0">
                    <a:solidFill>
                      <a:srgbClr val="0070C0"/>
                    </a:solidFill>
                    <a:latin typeface="HelveticaNeueLT Pro 107 XBlkCn" pitchFamily="34" charset="0"/>
                    <a:ea typeface="微软雅黑" pitchFamily="34" charset="-122"/>
                  </a:rPr>
                  <a:t>致命伴旅</a:t>
                </a:r>
              </a:p>
            </p:txBody>
          </p:sp>
          <p:sp>
            <p:nvSpPr>
              <p:cNvPr id="152" name="标题 9"/>
              <p:cNvSpPr txBox="1">
                <a:spLocks/>
              </p:cNvSpPr>
              <p:nvPr/>
            </p:nvSpPr>
            <p:spPr>
              <a:xfrm>
                <a:off x="6172496" y="3845387"/>
                <a:ext cx="2152447" cy="1152128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票房：</a:t>
                </a:r>
                <a:r>
                  <a:rPr lang="en-US" altLang="zh-CN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13,671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人次：</a:t>
                </a:r>
                <a:r>
                  <a:rPr lang="en-US" altLang="zh-CN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408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场次：</a:t>
                </a:r>
                <a:r>
                  <a:rPr lang="en-US" altLang="zh-CN" sz="12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14.30</a:t>
                </a:r>
                <a:endParaRPr lang="zh-CN" altLang="en-US" sz="1200" dirty="0">
                  <a:solidFill>
                    <a:srgbClr val="0070C0"/>
                  </a:solidFill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153" name="组合 152"/>
            <p:cNvGrpSpPr/>
            <p:nvPr/>
          </p:nvGrpSpPr>
          <p:grpSpPr>
            <a:xfrm>
              <a:off x="7914157" y="3474605"/>
              <a:ext cx="2095030" cy="1457832"/>
              <a:chOff x="6066854" y="3426218"/>
              <a:chExt cx="2258089" cy="1571297"/>
            </a:xfrm>
          </p:grpSpPr>
          <p:sp>
            <p:nvSpPr>
              <p:cNvPr id="154" name="圆角矩形 153"/>
              <p:cNvSpPr/>
              <p:nvPr/>
            </p:nvSpPr>
            <p:spPr>
              <a:xfrm>
                <a:off x="6066854" y="3426218"/>
                <a:ext cx="1415390" cy="1368152"/>
              </a:xfrm>
              <a:prstGeom prst="roundRect">
                <a:avLst/>
              </a:prstGeom>
              <a:solidFill>
                <a:schemeClr val="bg1"/>
              </a:solidFill>
              <a:ln w="9525">
                <a:noFill/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rgbClr val="0070C0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155" name="矩形 154"/>
              <p:cNvSpPr/>
              <p:nvPr/>
            </p:nvSpPr>
            <p:spPr>
              <a:xfrm>
                <a:off x="6138297" y="3510830"/>
                <a:ext cx="218664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1800" b="1" dirty="0">
                    <a:solidFill>
                      <a:srgbClr val="0070C0"/>
                    </a:solidFill>
                    <a:latin typeface="HelveticaNeueLT Pro 107 XBlkCn" pitchFamily="34" charset="0"/>
                    <a:ea typeface="微软雅黑" pitchFamily="34" charset="-122"/>
                  </a:rPr>
                  <a:t>铁甲钢拳</a:t>
                </a:r>
              </a:p>
            </p:txBody>
          </p:sp>
          <p:sp>
            <p:nvSpPr>
              <p:cNvPr id="156" name="标题 9"/>
              <p:cNvSpPr txBox="1">
                <a:spLocks/>
              </p:cNvSpPr>
              <p:nvPr/>
            </p:nvSpPr>
            <p:spPr>
              <a:xfrm>
                <a:off x="6172496" y="3845387"/>
                <a:ext cx="2152447" cy="1152128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1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票房：</a:t>
                </a:r>
                <a:r>
                  <a:rPr lang="en-US" altLang="zh-CN" sz="11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12,805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1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人次：</a:t>
                </a:r>
                <a:r>
                  <a:rPr lang="en-US" altLang="zh-CN" sz="11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389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1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场次：</a:t>
                </a:r>
                <a:r>
                  <a:rPr lang="en-US" altLang="zh-CN" sz="110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13.29</a:t>
                </a:r>
                <a:endParaRPr lang="zh-CN" altLang="en-US" sz="1100" dirty="0">
                  <a:solidFill>
                    <a:srgbClr val="0070C0"/>
                  </a:solidFill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157" name="组合 156"/>
            <p:cNvGrpSpPr/>
            <p:nvPr/>
          </p:nvGrpSpPr>
          <p:grpSpPr>
            <a:xfrm>
              <a:off x="432122" y="4842757"/>
              <a:ext cx="1792188" cy="1234311"/>
              <a:chOff x="6066854" y="3426218"/>
              <a:chExt cx="2229061" cy="1535193"/>
            </a:xfrm>
          </p:grpSpPr>
          <p:sp>
            <p:nvSpPr>
              <p:cNvPr id="158" name="圆角矩形 157"/>
              <p:cNvSpPr/>
              <p:nvPr/>
            </p:nvSpPr>
            <p:spPr>
              <a:xfrm>
                <a:off x="6066854" y="3426218"/>
                <a:ext cx="1415390" cy="1368152"/>
              </a:xfrm>
              <a:prstGeom prst="roundRect">
                <a:avLst/>
              </a:prstGeom>
              <a:solidFill>
                <a:schemeClr val="bg1"/>
              </a:solidFill>
              <a:ln w="9525">
                <a:noFill/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rgbClr val="0070C0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159" name="矩形 158"/>
              <p:cNvSpPr/>
              <p:nvPr/>
            </p:nvSpPr>
            <p:spPr>
              <a:xfrm>
                <a:off x="6109269" y="3479788"/>
                <a:ext cx="2186646" cy="3828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1400" b="1" dirty="0">
                    <a:solidFill>
                      <a:srgbClr val="0070C0"/>
                    </a:solidFill>
                    <a:latin typeface="HelveticaNeueLT Pro 107 XBlkCn" pitchFamily="34" charset="0"/>
                    <a:ea typeface="微软雅黑" pitchFamily="34" charset="-122"/>
                  </a:rPr>
                  <a:t>纳尼亚</a:t>
                </a:r>
                <a:r>
                  <a:rPr lang="zh-CN" altLang="en-US" sz="1400" b="1" dirty="0" smtClean="0">
                    <a:solidFill>
                      <a:srgbClr val="0070C0"/>
                    </a:solidFill>
                    <a:latin typeface="HelveticaNeueLT Pro 107 XBlkCn" pitchFamily="34" charset="0"/>
                    <a:ea typeface="微软雅黑" pitchFamily="34" charset="-122"/>
                  </a:rPr>
                  <a:t>传奇</a:t>
                </a:r>
                <a:endParaRPr lang="zh-CN" altLang="en-US" sz="1400" b="1" dirty="0">
                  <a:solidFill>
                    <a:srgbClr val="0070C0"/>
                  </a:solidFill>
                  <a:latin typeface="HelveticaNeueLT Pro 107 XBlkCn" pitchFamily="34" charset="0"/>
                  <a:ea typeface="微软雅黑" pitchFamily="34" charset="-122"/>
                </a:endParaRPr>
              </a:p>
            </p:txBody>
          </p:sp>
          <p:sp>
            <p:nvSpPr>
              <p:cNvPr id="160" name="标题 9"/>
              <p:cNvSpPr txBox="1">
                <a:spLocks/>
              </p:cNvSpPr>
              <p:nvPr/>
            </p:nvSpPr>
            <p:spPr>
              <a:xfrm>
                <a:off x="6121010" y="3809283"/>
                <a:ext cx="2152448" cy="1152128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票房：</a:t>
                </a:r>
                <a:r>
                  <a:rPr lang="en-US" altLang="zh-CN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12,391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人次：</a:t>
                </a:r>
                <a:r>
                  <a:rPr lang="en-US" altLang="zh-CN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313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场次：</a:t>
                </a:r>
                <a:r>
                  <a:rPr lang="en-US" altLang="zh-CN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11.16</a:t>
                </a:r>
                <a:endParaRPr lang="zh-CN" altLang="en-US" sz="1050" dirty="0">
                  <a:solidFill>
                    <a:srgbClr val="0070C0"/>
                  </a:solidFill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165" name="组合 164"/>
            <p:cNvGrpSpPr/>
            <p:nvPr/>
          </p:nvGrpSpPr>
          <p:grpSpPr>
            <a:xfrm>
              <a:off x="371311" y="336804"/>
              <a:ext cx="2258089" cy="1571297"/>
              <a:chOff x="6066854" y="3426218"/>
              <a:chExt cx="2258089" cy="1571297"/>
            </a:xfrm>
          </p:grpSpPr>
          <p:sp>
            <p:nvSpPr>
              <p:cNvPr id="166" name="矩形 165"/>
              <p:cNvSpPr/>
              <p:nvPr/>
            </p:nvSpPr>
            <p:spPr>
              <a:xfrm>
                <a:off x="6138297" y="3479788"/>
                <a:ext cx="218664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2000" b="1" dirty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</a:rPr>
                  <a:t>窃听风云</a:t>
                </a:r>
                <a:r>
                  <a:rPr lang="en-US" altLang="zh-CN" sz="2000" dirty="0">
                    <a:solidFill>
                      <a:prstClr val="white"/>
                    </a:solidFill>
                    <a:latin typeface="HelveticaNeueLT Pro 107 XBlkCn" pitchFamily="34" charset="0"/>
                    <a:ea typeface="微软雅黑" pitchFamily="34" charset="-122"/>
                  </a:rPr>
                  <a:t>2</a:t>
                </a:r>
              </a:p>
            </p:txBody>
          </p:sp>
          <p:sp>
            <p:nvSpPr>
              <p:cNvPr id="167" name="标题 9"/>
              <p:cNvSpPr txBox="1">
                <a:spLocks/>
              </p:cNvSpPr>
              <p:nvPr/>
            </p:nvSpPr>
            <p:spPr>
              <a:xfrm>
                <a:off x="6172496" y="3845387"/>
                <a:ext cx="2152447" cy="1152128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票房：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21,467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人次：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641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场次：</a:t>
                </a:r>
                <a:r>
                  <a:rPr lang="en-US" altLang="zh-CN" sz="12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21.61</a:t>
                </a:r>
                <a:endParaRPr lang="zh-CN" altLang="en-US" sz="12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168" name="圆角矩形 167"/>
              <p:cNvSpPr/>
              <p:nvPr/>
            </p:nvSpPr>
            <p:spPr>
              <a:xfrm>
                <a:off x="6066854" y="3426218"/>
                <a:ext cx="1415390" cy="1368152"/>
              </a:xfrm>
              <a:prstGeom prst="roundRect">
                <a:avLst/>
              </a:prstGeom>
              <a:noFill/>
              <a:ln w="9525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193" name="组合 192"/>
            <p:cNvGrpSpPr/>
            <p:nvPr/>
          </p:nvGrpSpPr>
          <p:grpSpPr>
            <a:xfrm>
              <a:off x="1651322" y="4842757"/>
              <a:ext cx="1792188" cy="1232027"/>
              <a:chOff x="6066854" y="3426218"/>
              <a:chExt cx="2229061" cy="1532352"/>
            </a:xfrm>
          </p:grpSpPr>
          <p:sp>
            <p:nvSpPr>
              <p:cNvPr id="194" name="圆角矩形 193"/>
              <p:cNvSpPr/>
              <p:nvPr/>
            </p:nvSpPr>
            <p:spPr>
              <a:xfrm>
                <a:off x="6066854" y="3426218"/>
                <a:ext cx="1415390" cy="1368152"/>
              </a:xfrm>
              <a:prstGeom prst="roundRect">
                <a:avLst/>
              </a:prstGeom>
              <a:solidFill>
                <a:schemeClr val="bg1"/>
              </a:solidFill>
              <a:ln w="9525">
                <a:noFill/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rgbClr val="0070C0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195" name="矩形 194"/>
              <p:cNvSpPr/>
              <p:nvPr/>
            </p:nvSpPr>
            <p:spPr>
              <a:xfrm>
                <a:off x="6109269" y="3479788"/>
                <a:ext cx="2186646" cy="3828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1400" b="1" dirty="0">
                    <a:solidFill>
                      <a:srgbClr val="0070C0"/>
                    </a:solidFill>
                    <a:latin typeface="HelveticaNeueLT Pro 107 XBlkCn" pitchFamily="34" charset="0"/>
                    <a:ea typeface="微软雅黑" pitchFamily="34" charset="-122"/>
                  </a:rPr>
                  <a:t>创战纪</a:t>
                </a:r>
              </a:p>
            </p:txBody>
          </p:sp>
          <p:sp>
            <p:nvSpPr>
              <p:cNvPr id="196" name="标题 9"/>
              <p:cNvSpPr txBox="1">
                <a:spLocks/>
              </p:cNvSpPr>
              <p:nvPr/>
            </p:nvSpPr>
            <p:spPr>
              <a:xfrm>
                <a:off x="6127149" y="3806442"/>
                <a:ext cx="2152448" cy="1152128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票房：</a:t>
                </a:r>
                <a:r>
                  <a:rPr lang="en-US" altLang="zh-CN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11</a:t>
                </a:r>
                <a:r>
                  <a:rPr lang="en-US" altLang="zh-CN" sz="1050" dirty="0">
                    <a:solidFill>
                      <a:srgbClr val="0070C0"/>
                    </a:solidFill>
                    <a:latin typeface="HelveticaNeueLT Pro 107 XBlkCn" pitchFamily="34" charset="0"/>
                  </a:rPr>
                  <a:t>,</a:t>
                </a:r>
                <a:r>
                  <a:rPr lang="en-US" altLang="zh-CN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934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人次：</a:t>
                </a:r>
                <a:r>
                  <a:rPr lang="en-US" altLang="zh-CN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270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场次：</a:t>
                </a:r>
                <a:r>
                  <a:rPr lang="en-US" altLang="zh-CN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10.29</a:t>
                </a:r>
                <a:endParaRPr lang="zh-CN" altLang="en-US" sz="1050" dirty="0">
                  <a:solidFill>
                    <a:srgbClr val="0070C0"/>
                  </a:solidFill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197" name="组合 196"/>
            <p:cNvGrpSpPr/>
            <p:nvPr/>
          </p:nvGrpSpPr>
          <p:grpSpPr>
            <a:xfrm>
              <a:off x="2870522" y="4842757"/>
              <a:ext cx="1792188" cy="1232027"/>
              <a:chOff x="6066854" y="3426218"/>
              <a:chExt cx="2229061" cy="1532352"/>
            </a:xfrm>
          </p:grpSpPr>
          <p:sp>
            <p:nvSpPr>
              <p:cNvPr id="198" name="圆角矩形 197"/>
              <p:cNvSpPr/>
              <p:nvPr/>
            </p:nvSpPr>
            <p:spPr>
              <a:xfrm>
                <a:off x="6066854" y="3426218"/>
                <a:ext cx="1415390" cy="1368152"/>
              </a:xfrm>
              <a:prstGeom prst="roundRect">
                <a:avLst/>
              </a:prstGeom>
              <a:solidFill>
                <a:schemeClr val="bg1"/>
              </a:solidFill>
              <a:ln w="9525">
                <a:noFill/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rgbClr val="0070C0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199" name="矩形 198"/>
              <p:cNvSpPr/>
              <p:nvPr/>
            </p:nvSpPr>
            <p:spPr>
              <a:xfrm>
                <a:off x="6109269" y="3479788"/>
                <a:ext cx="2186646" cy="3828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1400" b="1" dirty="0">
                    <a:solidFill>
                      <a:srgbClr val="0070C0"/>
                    </a:solidFill>
                    <a:latin typeface="HelveticaNeueLT Pro 107 XBlkCn" pitchFamily="34" charset="0"/>
                    <a:ea typeface="微软雅黑" pitchFamily="34" charset="-122"/>
                  </a:rPr>
                  <a:t>夺命深渊</a:t>
                </a:r>
              </a:p>
            </p:txBody>
          </p:sp>
          <p:sp>
            <p:nvSpPr>
              <p:cNvPr id="200" name="标题 9"/>
              <p:cNvSpPr txBox="1">
                <a:spLocks/>
              </p:cNvSpPr>
              <p:nvPr/>
            </p:nvSpPr>
            <p:spPr>
              <a:xfrm>
                <a:off x="6127149" y="3806442"/>
                <a:ext cx="2152448" cy="1152128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票房：</a:t>
                </a:r>
                <a:r>
                  <a:rPr lang="en-US" altLang="zh-CN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11,815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人次：</a:t>
                </a:r>
                <a:r>
                  <a:rPr lang="en-US" altLang="zh-CN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291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场次：</a:t>
                </a:r>
                <a:r>
                  <a:rPr lang="en-US" altLang="zh-CN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11.99</a:t>
                </a:r>
                <a:endParaRPr lang="zh-CN" altLang="en-US" sz="1050" dirty="0">
                  <a:solidFill>
                    <a:srgbClr val="0070C0"/>
                  </a:solidFill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201" name="组合 200"/>
            <p:cNvGrpSpPr/>
            <p:nvPr/>
          </p:nvGrpSpPr>
          <p:grpSpPr>
            <a:xfrm>
              <a:off x="4080949" y="4842757"/>
              <a:ext cx="1792188" cy="1232027"/>
              <a:chOff x="6066854" y="3426218"/>
              <a:chExt cx="2229061" cy="1532352"/>
            </a:xfrm>
          </p:grpSpPr>
          <p:sp>
            <p:nvSpPr>
              <p:cNvPr id="202" name="圆角矩形 201"/>
              <p:cNvSpPr/>
              <p:nvPr/>
            </p:nvSpPr>
            <p:spPr>
              <a:xfrm>
                <a:off x="6066854" y="3426218"/>
                <a:ext cx="1415390" cy="1368152"/>
              </a:xfrm>
              <a:prstGeom prst="roundRect">
                <a:avLst/>
              </a:prstGeom>
              <a:solidFill>
                <a:schemeClr val="bg1"/>
              </a:solidFill>
              <a:ln w="9525">
                <a:noFill/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rgbClr val="0070C0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203" name="矩形 202"/>
              <p:cNvSpPr/>
              <p:nvPr/>
            </p:nvSpPr>
            <p:spPr>
              <a:xfrm>
                <a:off x="6109269" y="3479788"/>
                <a:ext cx="2186646" cy="3828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1400" b="1" dirty="0">
                    <a:solidFill>
                      <a:srgbClr val="0070C0"/>
                    </a:solidFill>
                    <a:latin typeface="HelveticaNeueLT Pro 107 XBlkCn" pitchFamily="34" charset="0"/>
                    <a:ea typeface="微软雅黑" pitchFamily="34" charset="-122"/>
                  </a:rPr>
                  <a:t>丁丁历险记</a:t>
                </a:r>
              </a:p>
            </p:txBody>
          </p:sp>
          <p:sp>
            <p:nvSpPr>
              <p:cNvPr id="204" name="标题 9"/>
              <p:cNvSpPr txBox="1">
                <a:spLocks/>
              </p:cNvSpPr>
              <p:nvPr/>
            </p:nvSpPr>
            <p:spPr>
              <a:xfrm>
                <a:off x="6127149" y="3806442"/>
                <a:ext cx="2152448" cy="1152128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票房：</a:t>
                </a:r>
                <a:r>
                  <a:rPr lang="en-US" altLang="zh-CN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11,751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人次：</a:t>
                </a:r>
                <a:r>
                  <a:rPr lang="en-US" altLang="zh-CN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314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场次：</a:t>
                </a:r>
                <a:r>
                  <a:rPr lang="en-US" altLang="zh-CN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10.94</a:t>
                </a:r>
                <a:endParaRPr lang="zh-CN" altLang="en-US" sz="1050" dirty="0">
                  <a:solidFill>
                    <a:srgbClr val="0070C0"/>
                  </a:solidFill>
                  <a:latin typeface="HelveticaNeueLT Pro 107 XBlkCn" pitchFamily="34" charset="0"/>
                </a:endParaRPr>
              </a:p>
            </p:txBody>
          </p:sp>
        </p:grpSp>
        <p:grpSp>
          <p:nvGrpSpPr>
            <p:cNvPr id="205" name="组合 204"/>
            <p:cNvGrpSpPr/>
            <p:nvPr/>
          </p:nvGrpSpPr>
          <p:grpSpPr>
            <a:xfrm>
              <a:off x="5300149" y="4842757"/>
              <a:ext cx="1792188" cy="1232027"/>
              <a:chOff x="6066854" y="3426218"/>
              <a:chExt cx="2229061" cy="1532352"/>
            </a:xfrm>
          </p:grpSpPr>
          <p:sp>
            <p:nvSpPr>
              <p:cNvPr id="206" name="圆角矩形 205"/>
              <p:cNvSpPr/>
              <p:nvPr/>
            </p:nvSpPr>
            <p:spPr>
              <a:xfrm>
                <a:off x="6066854" y="3426218"/>
                <a:ext cx="1415390" cy="1368152"/>
              </a:xfrm>
              <a:prstGeom prst="roundRect">
                <a:avLst/>
              </a:prstGeom>
              <a:solidFill>
                <a:schemeClr val="bg1"/>
              </a:solidFill>
              <a:ln w="9525">
                <a:noFill/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rgbClr val="0070C0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207" name="矩形 206"/>
              <p:cNvSpPr/>
              <p:nvPr/>
            </p:nvSpPr>
            <p:spPr>
              <a:xfrm>
                <a:off x="6109269" y="3479788"/>
                <a:ext cx="2186646" cy="3828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1400" b="1" dirty="0">
                    <a:solidFill>
                      <a:srgbClr val="0070C0"/>
                    </a:solidFill>
                    <a:latin typeface="HelveticaNeueLT Pro 107 XBlkCn" pitchFamily="34" charset="0"/>
                    <a:ea typeface="微软雅黑" pitchFamily="34" charset="-122"/>
                  </a:rPr>
                  <a:t>关键第四号</a:t>
                </a:r>
              </a:p>
            </p:txBody>
          </p:sp>
          <p:sp>
            <p:nvSpPr>
              <p:cNvPr id="208" name="标题 9"/>
              <p:cNvSpPr txBox="1">
                <a:spLocks/>
              </p:cNvSpPr>
              <p:nvPr/>
            </p:nvSpPr>
            <p:spPr>
              <a:xfrm>
                <a:off x="6127149" y="3806442"/>
                <a:ext cx="2152448" cy="1152128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票房：</a:t>
                </a:r>
                <a:r>
                  <a:rPr lang="en-US" altLang="zh-CN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11,417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人次：</a:t>
                </a:r>
                <a:r>
                  <a:rPr lang="en-US" altLang="zh-CN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349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场次：</a:t>
                </a:r>
                <a:r>
                  <a:rPr lang="en-US" altLang="zh-CN" sz="1050" dirty="0" smtClean="0">
                    <a:solidFill>
                      <a:srgbClr val="0070C0"/>
                    </a:solidFill>
                    <a:latin typeface="HelveticaNeueLT Pro 107 XBlkCn" pitchFamily="34" charset="0"/>
                  </a:rPr>
                  <a:t>14.98</a:t>
                </a:r>
                <a:endParaRPr lang="zh-CN" altLang="en-US" sz="1050" dirty="0">
                  <a:solidFill>
                    <a:srgbClr val="0070C0"/>
                  </a:solidFill>
                  <a:latin typeface="HelveticaNeueLT Pro 107 XBlkCn" pitchFamily="34" charset="0"/>
                </a:endParaRPr>
              </a:p>
            </p:txBody>
          </p:sp>
        </p:grpSp>
        <p:sp>
          <p:nvSpPr>
            <p:cNvPr id="210" name="圆角矩形 209"/>
            <p:cNvSpPr/>
            <p:nvPr/>
          </p:nvSpPr>
          <p:spPr>
            <a:xfrm>
              <a:off x="6536801" y="4842757"/>
              <a:ext cx="1137988" cy="1100008"/>
            </a:xfrm>
            <a:prstGeom prst="roundRect">
              <a:avLst/>
            </a:prstGeom>
            <a:solidFill>
              <a:srgbClr val="0070C0"/>
            </a:solidFill>
            <a:ln w="9525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211" name="矩形 210"/>
            <p:cNvSpPr/>
            <p:nvPr/>
          </p:nvSpPr>
          <p:spPr>
            <a:xfrm>
              <a:off x="6570903" y="4885828"/>
              <a:ext cx="175808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400" b="1" dirty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</a:rPr>
                <a:t>杨善洲</a:t>
              </a:r>
            </a:p>
          </p:txBody>
        </p:sp>
        <p:sp>
          <p:nvSpPr>
            <p:cNvPr id="212" name="标题 9"/>
            <p:cNvSpPr txBox="1">
              <a:spLocks/>
            </p:cNvSpPr>
            <p:nvPr/>
          </p:nvSpPr>
          <p:spPr>
            <a:xfrm>
              <a:off x="6585279" y="5148461"/>
              <a:ext cx="1730590" cy="926323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05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10,706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05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425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05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10.36</a:t>
              </a:r>
              <a:endParaRPr lang="zh-CN" altLang="en-US" sz="105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214" name="圆角矩形 213"/>
            <p:cNvSpPr/>
            <p:nvPr/>
          </p:nvSpPr>
          <p:spPr>
            <a:xfrm>
              <a:off x="7747228" y="4842757"/>
              <a:ext cx="1137988" cy="1100008"/>
            </a:xfrm>
            <a:prstGeom prst="roundRect">
              <a:avLst/>
            </a:prstGeom>
            <a:solidFill>
              <a:srgbClr val="0070C0"/>
            </a:solidFill>
            <a:ln w="9525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215" name="矩形 214"/>
            <p:cNvSpPr/>
            <p:nvPr/>
          </p:nvSpPr>
          <p:spPr>
            <a:xfrm>
              <a:off x="7781330" y="4885828"/>
              <a:ext cx="175808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400" b="1" dirty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</a:rPr>
                <a:t>财神客栈</a:t>
              </a:r>
            </a:p>
          </p:txBody>
        </p:sp>
        <p:sp>
          <p:nvSpPr>
            <p:cNvPr id="216" name="标题 9"/>
            <p:cNvSpPr txBox="1">
              <a:spLocks/>
            </p:cNvSpPr>
            <p:nvPr/>
          </p:nvSpPr>
          <p:spPr>
            <a:xfrm>
              <a:off x="7795706" y="5148461"/>
              <a:ext cx="1730590" cy="926323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05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10,314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05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341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05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12.77</a:t>
              </a:r>
              <a:endParaRPr lang="zh-CN" altLang="en-US" sz="105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218" name="圆角矩形 217"/>
            <p:cNvSpPr/>
            <p:nvPr/>
          </p:nvSpPr>
          <p:spPr>
            <a:xfrm>
              <a:off x="8966428" y="4842757"/>
              <a:ext cx="1137988" cy="1100008"/>
            </a:xfrm>
            <a:prstGeom prst="roundRect">
              <a:avLst/>
            </a:prstGeom>
            <a:solidFill>
              <a:srgbClr val="0070C0"/>
            </a:solidFill>
            <a:ln w="9525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219" name="矩形 218"/>
            <p:cNvSpPr/>
            <p:nvPr/>
          </p:nvSpPr>
          <p:spPr>
            <a:xfrm>
              <a:off x="9000530" y="4885828"/>
              <a:ext cx="175808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400" b="1" dirty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</a:rPr>
                <a:t>辛亥革命</a:t>
              </a:r>
            </a:p>
          </p:txBody>
        </p:sp>
        <p:sp>
          <p:nvSpPr>
            <p:cNvPr id="220" name="标题 9"/>
            <p:cNvSpPr txBox="1">
              <a:spLocks/>
            </p:cNvSpPr>
            <p:nvPr/>
          </p:nvSpPr>
          <p:spPr>
            <a:xfrm>
              <a:off x="9014906" y="5148461"/>
              <a:ext cx="1730590" cy="926323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05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10,275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05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411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05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10.28</a:t>
              </a:r>
              <a:endParaRPr lang="zh-CN" altLang="en-US" sz="105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7859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1"/>
            <a:ext cx="10801350" cy="428436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50" name="Picture 2" descr="F:\iWork\Filmore Work\未分类文件\案例库 logo\2-分众&amp;央三LOGO（纯白组合）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2843" y="3630081"/>
            <a:ext cx="2190552" cy="510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1116164" y="8975"/>
            <a:ext cx="4167038" cy="1206639"/>
          </a:xfrm>
          <a:prstGeom prst="rect">
            <a:avLst/>
          </a:prstGeom>
        </p:spPr>
        <p:txBody>
          <a:bodyPr anchor="ctr" anchorCtr="0"/>
          <a:lstStyle/>
          <a:p>
            <a:pPr defTabSz="1104900">
              <a:lnSpc>
                <a:spcPct val="150000"/>
              </a:lnSpc>
            </a:pPr>
            <a:r>
              <a:rPr lang="zh-CN" altLang="en-US" sz="110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北京总部</a:t>
            </a:r>
            <a: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/>
            </a:r>
            <a:b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</a:br>
            <a: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北京朝阳区朝阳北路</a:t>
            </a:r>
            <a:r>
              <a:rPr lang="en-US" altLang="zh-CN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237</a:t>
            </a:r>
            <a: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号复星国际中心</a:t>
            </a:r>
            <a:r>
              <a:rPr lang="en-US" altLang="zh-CN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27</a:t>
            </a:r>
            <a: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层</a:t>
            </a:r>
            <a:b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</a:br>
            <a:r>
              <a:rPr lang="zh-CN" altLang="en-US" sz="1050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电话</a:t>
            </a:r>
            <a: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：</a:t>
            </a:r>
            <a:r>
              <a:rPr lang="en-US" altLang="zh-CN" sz="1050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010-59792063</a:t>
            </a:r>
            <a:endParaRPr lang="zh-CN" altLang="en-US" sz="1050" dirty="0">
              <a:solidFill>
                <a:schemeClr val="bg1"/>
              </a:solidFill>
              <a:latin typeface="HelveticaNeueLT Pro 107 XBlkCn" pitchFamily="34" charset="0"/>
              <a:ea typeface="微软雅黑" pitchFamily="34" charset="-122"/>
              <a:cs typeface="+mj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52703" y="-180131"/>
            <a:ext cx="4860540" cy="1569660"/>
          </a:xfrm>
          <a:prstGeom prst="rect">
            <a:avLst/>
          </a:prstGeom>
        </p:spPr>
        <p:txBody>
          <a:bodyPr anchor="ctr" anchorCtr="0"/>
          <a:lstStyle/>
          <a:p>
            <a:pPr defTabSz="1104900">
              <a:lnSpc>
                <a:spcPct val="150000"/>
              </a:lnSpc>
            </a:pPr>
            <a:r>
              <a:rPr lang="zh-CN" altLang="en-US" sz="110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上海</a:t>
            </a:r>
            <a:br>
              <a:rPr lang="zh-CN" altLang="en-US" sz="110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</a:br>
            <a: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上海市长宁区愚园路</a:t>
            </a:r>
            <a:r>
              <a:rPr lang="en-US" altLang="zh-CN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905-907</a:t>
            </a:r>
            <a: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号新利商务中心</a:t>
            </a:r>
            <a:r>
              <a:rPr lang="en-US" altLang="zh-CN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A</a:t>
            </a:r>
            <a: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座</a:t>
            </a:r>
            <a:r>
              <a:rPr lang="en-US" altLang="zh-CN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4</a:t>
            </a:r>
            <a: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楼</a:t>
            </a:r>
            <a:b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</a:br>
            <a:r>
              <a:rPr lang="zh-CN" altLang="en-US" sz="1050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电话</a:t>
            </a:r>
            <a: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：</a:t>
            </a:r>
            <a:r>
              <a:rPr lang="en-US" altLang="zh-CN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021-22164021</a:t>
            </a:r>
            <a:endParaRPr lang="zh-CN" altLang="en-US" sz="1050" dirty="0">
              <a:solidFill>
                <a:schemeClr val="bg1"/>
              </a:solidFill>
              <a:latin typeface="HelveticaNeueLT Pro 107 XBlkCn" pitchFamily="34" charset="0"/>
              <a:ea typeface="微软雅黑" pitchFamily="34" charset="-122"/>
              <a:cs typeface="+mj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16163" y="684529"/>
            <a:ext cx="4167039" cy="1569660"/>
          </a:xfrm>
          <a:prstGeom prst="rect">
            <a:avLst/>
          </a:prstGeom>
        </p:spPr>
        <p:txBody>
          <a:bodyPr anchor="ctr" anchorCtr="0"/>
          <a:lstStyle/>
          <a:p>
            <a:pPr defTabSz="1104900">
              <a:lnSpc>
                <a:spcPct val="150000"/>
              </a:lnSpc>
            </a:pPr>
            <a:r>
              <a:rPr lang="zh-CN" altLang="en-US" sz="110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广州</a:t>
            </a:r>
            <a:br>
              <a:rPr lang="zh-CN" altLang="en-US" sz="110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</a:br>
            <a: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广州市林和西路</a:t>
            </a:r>
            <a:r>
              <a:rPr lang="en-US" altLang="zh-CN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161</a:t>
            </a:r>
            <a: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号中泰国际广场</a:t>
            </a:r>
            <a:r>
              <a:rPr lang="en-US" altLang="zh-CN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A</a:t>
            </a:r>
            <a: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塔</a:t>
            </a:r>
            <a:r>
              <a:rPr lang="en-US" altLang="zh-CN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2518</a:t>
            </a:r>
            <a: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、</a:t>
            </a:r>
            <a:r>
              <a:rPr lang="en-US" altLang="zh-CN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2519</a:t>
            </a:r>
            <a: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单元</a:t>
            </a:r>
            <a:b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</a:br>
            <a: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电话：</a:t>
            </a:r>
            <a:r>
              <a:rPr lang="en-US" altLang="zh-CN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020-87566087</a:t>
            </a:r>
            <a:endParaRPr lang="zh-CN" altLang="en-US" sz="1050" dirty="0">
              <a:solidFill>
                <a:schemeClr val="bg1"/>
              </a:solidFill>
              <a:latin typeface="HelveticaNeueLT Pro 107 XBlkCn" pitchFamily="34" charset="0"/>
              <a:ea typeface="微软雅黑" pitchFamily="34" charset="-122"/>
              <a:cs typeface="+mj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652703" y="683965"/>
            <a:ext cx="4860540" cy="1569660"/>
          </a:xfrm>
          <a:prstGeom prst="rect">
            <a:avLst/>
          </a:prstGeom>
        </p:spPr>
        <p:txBody>
          <a:bodyPr anchor="ctr" anchorCtr="0"/>
          <a:lstStyle/>
          <a:p>
            <a:pPr defTabSz="1104900">
              <a:lnSpc>
                <a:spcPct val="150000"/>
              </a:lnSpc>
            </a:pPr>
            <a:r>
              <a:rPr lang="zh-CN" altLang="en-US" sz="110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深圳</a:t>
            </a:r>
          </a:p>
          <a:p>
            <a:pPr defTabSz="1104900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深圳市南山区侨香路</a:t>
            </a:r>
            <a:r>
              <a:rPr lang="en-US" altLang="zh-CN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4060</a:t>
            </a:r>
            <a: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号香年广场</a:t>
            </a:r>
            <a:r>
              <a:rPr lang="en-US" altLang="zh-CN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B</a:t>
            </a:r>
            <a: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座</a:t>
            </a:r>
            <a:r>
              <a:rPr lang="en-US" altLang="zh-CN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2</a:t>
            </a:r>
            <a: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楼</a:t>
            </a:r>
            <a:r>
              <a:rPr lang="en-US" altLang="zh-CN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202-203</a:t>
            </a:r>
          </a:p>
          <a:p>
            <a:pPr defTabSz="1104900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电话</a:t>
            </a:r>
            <a:r>
              <a:rPr lang="zh-CN" altLang="en-US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：</a:t>
            </a:r>
            <a:r>
              <a:rPr lang="en-US" altLang="zh-CN" sz="1050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0755-61862505</a:t>
            </a:r>
            <a:endParaRPr lang="zh-CN" altLang="en-US" sz="1050" dirty="0">
              <a:solidFill>
                <a:schemeClr val="bg1"/>
              </a:solidFill>
              <a:latin typeface="HelveticaNeueLT Pro 107 XBlkCn" pitchFamily="34" charset="0"/>
              <a:ea typeface="微软雅黑" pitchFamily="34" charset="-122"/>
              <a:cs typeface="+mj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16162" y="1764085"/>
            <a:ext cx="4167039" cy="1047991"/>
          </a:xfrm>
          <a:prstGeom prst="rect">
            <a:avLst/>
          </a:prstGeom>
        </p:spPr>
        <p:txBody>
          <a:bodyPr anchor="ctr" anchorCtr="0"/>
          <a:lstStyle/>
          <a:p>
            <a:pPr defTabSz="1104900">
              <a:lnSpc>
                <a:spcPct val="150000"/>
              </a:lnSpc>
            </a:pPr>
            <a:r>
              <a:rPr lang="zh-CN" altLang="en-US" sz="11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成都</a:t>
            </a:r>
            <a:br>
              <a:rPr lang="zh-CN" altLang="en-US" sz="11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</a:br>
            <a:r>
              <a:rPr lang="zh-CN" altLang="en-US" sz="1050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成都市锦江区锦东路</a:t>
            </a:r>
            <a:r>
              <a:rPr lang="en-US" altLang="zh-CN" sz="1050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568</a:t>
            </a:r>
            <a:r>
              <a:rPr lang="zh-CN" altLang="en-US" sz="1050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号摩根中心写字楼</a:t>
            </a:r>
            <a:r>
              <a:rPr lang="en-US" altLang="zh-CN" sz="1050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27F</a:t>
            </a:r>
            <a:br>
              <a:rPr lang="en-US" altLang="zh-CN" sz="1050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</a:br>
            <a:r>
              <a:rPr lang="zh-CN" altLang="en-US" sz="1050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电话：</a:t>
            </a:r>
            <a:r>
              <a:rPr lang="en-US" altLang="zh-CN" sz="1050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028-62122830</a:t>
            </a:r>
            <a:endParaRPr lang="en-US" altLang="zh-CN" sz="1050" b="1" dirty="0">
              <a:solidFill>
                <a:schemeClr val="bg1"/>
              </a:solidFill>
              <a:latin typeface="HelveticaNeueLT Pro 107 XBlkCn" pitchFamily="34" charset="0"/>
              <a:ea typeface="微软雅黑" pitchFamily="34" charset="-122"/>
              <a:cs typeface="+mj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652703" y="1790012"/>
            <a:ext cx="4860540" cy="1263246"/>
          </a:xfrm>
          <a:prstGeom prst="rect">
            <a:avLst/>
          </a:prstGeom>
        </p:spPr>
        <p:txBody>
          <a:bodyPr anchor="ctr" anchorCtr="0"/>
          <a:lstStyle/>
          <a:p>
            <a:pPr defTabSz="1104900">
              <a:lnSpc>
                <a:spcPct val="150000"/>
              </a:lnSpc>
            </a:pPr>
            <a:r>
              <a:rPr lang="zh-CN" altLang="en-US" sz="11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武汉</a:t>
            </a:r>
            <a:r>
              <a:rPr lang="zh-CN" altLang="en-US" sz="110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/>
            </a:r>
            <a:br>
              <a:rPr lang="zh-CN" altLang="en-US" sz="110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</a:br>
            <a:r>
              <a:rPr lang="zh-CN" altLang="en-US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武汉市解放大道</a:t>
            </a:r>
            <a:r>
              <a:rPr lang="en-US" altLang="zh-CN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686</a:t>
            </a:r>
            <a:r>
              <a:rPr lang="zh-CN" altLang="en-US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号世贸大厦</a:t>
            </a:r>
            <a:r>
              <a:rPr lang="en-US" altLang="zh-CN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3318</a:t>
            </a:r>
            <a:r>
              <a:rPr lang="zh-CN" altLang="en-US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室</a:t>
            </a:r>
            <a:br>
              <a:rPr lang="zh-CN" altLang="en-US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</a:br>
            <a:r>
              <a:rPr lang="zh-CN" altLang="en-US" sz="105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电话</a:t>
            </a:r>
            <a:r>
              <a:rPr lang="zh-CN" altLang="en-US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：</a:t>
            </a:r>
            <a:r>
              <a:rPr lang="en-US" altLang="zh-CN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027-85448850</a:t>
            </a:r>
            <a:br>
              <a:rPr lang="en-US" altLang="zh-CN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</a:br>
            <a:endParaRPr lang="en-US" altLang="zh-CN" sz="1050" b="1" dirty="0">
              <a:solidFill>
                <a:schemeClr val="bg1"/>
              </a:solidFill>
              <a:latin typeface="HelveticaNeueLT Pro 107 XBlkCn" pitchFamily="34" charset="0"/>
              <a:ea typeface="微软雅黑" pitchFamily="34" charset="-122"/>
              <a:cs typeface="+mj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652703" y="2484165"/>
            <a:ext cx="4860540" cy="1512168"/>
          </a:xfrm>
          <a:prstGeom prst="rect">
            <a:avLst/>
          </a:prstGeom>
        </p:spPr>
        <p:txBody>
          <a:bodyPr anchor="ctr" anchorCtr="0"/>
          <a:lstStyle/>
          <a:p>
            <a:pPr defTabSz="1104900">
              <a:lnSpc>
                <a:spcPct val="150000"/>
              </a:lnSpc>
            </a:pPr>
            <a:r>
              <a:rPr lang="zh-CN" altLang="en-US" sz="11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杭州</a:t>
            </a:r>
            <a:r>
              <a:rPr lang="zh-CN" altLang="en-US" sz="110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/>
            </a:r>
            <a:br>
              <a:rPr lang="zh-CN" altLang="en-US" sz="110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</a:br>
            <a:r>
              <a:rPr lang="zh-CN" altLang="en-US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杭州市西湖区教工路</a:t>
            </a:r>
            <a:r>
              <a:rPr lang="en-US" altLang="zh-CN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18</a:t>
            </a:r>
            <a:r>
              <a:rPr lang="zh-CN" altLang="en-US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号世贸丽晶城</a:t>
            </a:r>
            <a:r>
              <a:rPr lang="en-US" altLang="zh-CN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.</a:t>
            </a:r>
            <a:r>
              <a:rPr lang="zh-CN" altLang="en-US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欧美中心</a:t>
            </a:r>
            <a:r>
              <a:rPr lang="en-US" altLang="zh-CN" sz="105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EAC</a:t>
            </a:r>
            <a:r>
              <a:rPr lang="zh-CN" altLang="en-US" sz="105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大楼</a:t>
            </a:r>
            <a:r>
              <a:rPr lang="en-US" altLang="zh-CN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A</a:t>
            </a:r>
            <a:r>
              <a:rPr lang="zh-CN" altLang="en-US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座</a:t>
            </a:r>
            <a:r>
              <a:rPr lang="en-US" altLang="zh-CN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C</a:t>
            </a:r>
            <a:r>
              <a:rPr lang="zh-CN" altLang="en-US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区</a:t>
            </a:r>
            <a:r>
              <a:rPr lang="en-US" altLang="zh-CN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1701 </a:t>
            </a:r>
            <a:br>
              <a:rPr lang="en-US" altLang="zh-CN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</a:br>
            <a:r>
              <a:rPr lang="zh-CN" altLang="en-US" sz="105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电话</a:t>
            </a:r>
            <a:r>
              <a:rPr lang="zh-CN" altLang="en-US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：</a:t>
            </a:r>
            <a:r>
              <a:rPr lang="en-US" altLang="zh-CN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0571-56020755</a:t>
            </a:r>
            <a:br>
              <a:rPr lang="en-US" altLang="zh-CN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</a:br>
            <a:endParaRPr lang="en-US" altLang="zh-CN" sz="1050" b="1" dirty="0">
              <a:solidFill>
                <a:schemeClr val="bg1"/>
              </a:solidFill>
              <a:latin typeface="HelveticaNeueLT Pro 107 XBlkCn" pitchFamily="34" charset="0"/>
              <a:ea typeface="微软雅黑" pitchFamily="34" charset="-122"/>
              <a:cs typeface="+mj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116161" y="2700189"/>
            <a:ext cx="4167039" cy="1080120"/>
          </a:xfrm>
          <a:prstGeom prst="rect">
            <a:avLst/>
          </a:prstGeom>
        </p:spPr>
        <p:txBody>
          <a:bodyPr anchor="ctr" anchorCtr="0"/>
          <a:lstStyle/>
          <a:p>
            <a:pPr defTabSz="1104900">
              <a:lnSpc>
                <a:spcPct val="150000"/>
              </a:lnSpc>
            </a:pPr>
            <a:r>
              <a:rPr lang="zh-CN" altLang="en-US" sz="110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南京</a:t>
            </a:r>
            <a:r>
              <a:rPr lang="zh-CN" altLang="en-US" sz="110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/>
            </a:r>
            <a:br>
              <a:rPr lang="zh-CN" altLang="en-US" sz="110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</a:br>
            <a:r>
              <a:rPr lang="zh-CN" altLang="en-US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南京市山西路</a:t>
            </a:r>
            <a:r>
              <a:rPr lang="en-US" altLang="zh-CN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67</a:t>
            </a:r>
            <a:r>
              <a:rPr lang="zh-CN" altLang="en-US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号世贸中心大厦</a:t>
            </a:r>
            <a:r>
              <a:rPr lang="en-US" altLang="zh-CN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A1</a:t>
            </a:r>
            <a:r>
              <a:rPr lang="zh-CN" altLang="en-US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栋</a:t>
            </a:r>
            <a:r>
              <a:rPr lang="en-US" altLang="zh-CN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2216</a:t>
            </a:r>
            <a:r>
              <a:rPr lang="zh-CN" altLang="en-US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室</a:t>
            </a:r>
            <a:br>
              <a:rPr lang="zh-CN" altLang="en-US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</a:br>
            <a:r>
              <a:rPr lang="zh-CN" altLang="en-US" sz="1050" b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电话</a:t>
            </a:r>
            <a:r>
              <a:rPr lang="zh-CN" altLang="en-US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：</a:t>
            </a:r>
            <a:r>
              <a:rPr lang="en-US" altLang="zh-CN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025-66622488</a:t>
            </a:r>
            <a:br>
              <a:rPr lang="en-US" altLang="zh-CN" sz="1050" b="1" dirty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</a:br>
            <a:endParaRPr lang="en-US" altLang="zh-CN" sz="1050" b="1" dirty="0">
              <a:solidFill>
                <a:schemeClr val="bg1"/>
              </a:solidFill>
              <a:latin typeface="HelveticaNeueLT Pro 107 XBlkCn" pitchFamily="34" charset="0"/>
              <a:ea typeface="微软雅黑" pitchFamily="34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404910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44286" y="4066691"/>
            <a:ext cx="9145657" cy="1603251"/>
            <a:chOff x="0" y="3359571"/>
            <a:chExt cx="9169004" cy="1607344"/>
          </a:xfrm>
        </p:grpSpPr>
        <p:sp>
          <p:nvSpPr>
            <p:cNvPr id="5" name="矩形 4"/>
            <p:cNvSpPr/>
            <p:nvPr/>
          </p:nvSpPr>
          <p:spPr>
            <a:xfrm>
              <a:off x="1245140" y="3973770"/>
              <a:ext cx="4572000" cy="5232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9175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CN" sz="1397" kern="0" dirty="0">
                  <a:solidFill>
                    <a:prstClr val="black"/>
                  </a:solidFill>
                  <a:latin typeface="Calibri"/>
                </a:rPr>
                <a:t/>
              </a:r>
              <a:br>
                <a:rPr kumimoji="0" lang="en-US" altLang="zh-CN" sz="1397" kern="0" dirty="0">
                  <a:solidFill>
                    <a:prstClr val="black"/>
                  </a:solidFill>
                  <a:latin typeface="Calibri"/>
                </a:rPr>
              </a:br>
              <a:endParaRPr kumimoji="0" lang="en-US" altLang="zh-CN" sz="1397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3359571"/>
              <a:ext cx="9169004" cy="1297781"/>
            </a:xfrm>
            <a:prstGeom prst="rect">
              <a:avLst/>
            </a:prstGeom>
            <a:solidFill>
              <a:srgbClr val="E50515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52400" dist="127000" dir="5400000" algn="t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684086">
                <a:defRPr/>
              </a:pPr>
              <a:endParaRPr kumimoji="0" lang="zh-CN" altLang="en-US" sz="1347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4692254" y="4134667"/>
              <a:ext cx="3763565" cy="485775"/>
            </a:xfrm>
            <a:prstGeom prst="roundRect">
              <a:avLst/>
            </a:prstGeom>
            <a:solidFill>
              <a:srgbClr val="3E404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4086" eaLnBrk="0" hangingPunct="0">
                <a:defRPr/>
              </a:pPr>
              <a:endParaRPr kumimoji="0" lang="zh-CN" altLang="en-US" sz="1047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pic>
          <p:nvPicPr>
            <p:cNvPr id="8" name="图片 1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564"/>
            <a:stretch>
              <a:fillRect/>
            </a:stretch>
          </p:blipFill>
          <p:spPr bwMode="auto">
            <a:xfrm>
              <a:off x="3392092" y="3423865"/>
              <a:ext cx="1172765" cy="1231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文本框 9"/>
            <p:cNvSpPr txBox="1">
              <a:spLocks noChangeArrowheads="1"/>
            </p:cNvSpPr>
            <p:nvPr/>
          </p:nvSpPr>
          <p:spPr bwMode="auto">
            <a:xfrm>
              <a:off x="4647010" y="3613173"/>
              <a:ext cx="59412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684086">
                <a:lnSpc>
                  <a:spcPct val="100000"/>
                </a:lnSpc>
                <a:spcBef>
                  <a:spcPct val="0"/>
                </a:spcBef>
                <a:buNone/>
                <a:defRPr/>
              </a:pPr>
              <a:r>
                <a:rPr kumimoji="0" lang="zh-CN" altLang="en-US" sz="2993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搜</a:t>
              </a:r>
              <a:endParaRPr kumimoji="0" lang="zh-CN" altLang="en-US" sz="5985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10" name="矩形 13"/>
            <p:cNvSpPr>
              <a:spLocks noChangeArrowheads="1"/>
            </p:cNvSpPr>
            <p:nvPr/>
          </p:nvSpPr>
          <p:spPr bwMode="auto">
            <a:xfrm>
              <a:off x="5160169" y="3441723"/>
              <a:ext cx="3496470" cy="906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684086">
                <a:lnSpc>
                  <a:spcPct val="100000"/>
                </a:lnSpc>
                <a:spcBef>
                  <a:spcPct val="0"/>
                </a:spcBef>
                <a:buNone/>
                <a:defRPr/>
              </a:pPr>
              <a:r>
                <a:rPr kumimoji="0" lang="zh-CN" altLang="en-US" sz="2394" kern="0" dirty="0">
                  <a:solidFill>
                    <a:srgbClr val="FA7F6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和</a:t>
              </a:r>
              <a:r>
                <a:rPr kumimoji="0" lang="zh-CN" altLang="en-US" sz="2394" kern="0" dirty="0">
                  <a:solidFill>
                    <a:prstClr val="white">
                      <a:lumMod val="50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 </a:t>
              </a:r>
              <a:r>
                <a:rPr kumimoji="0" lang="zh-CN" altLang="en-US" sz="4489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秋叶</a:t>
              </a:r>
              <a:r>
                <a:rPr kumimoji="0" lang="zh-CN" altLang="en-US" sz="2394" kern="0" dirty="0">
                  <a:solidFill>
                    <a:prstClr val="white">
                      <a:lumMod val="50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 </a:t>
              </a:r>
              <a:r>
                <a:rPr kumimoji="0" lang="zh-CN" altLang="en-US" sz="2394" kern="0" dirty="0">
                  <a:solidFill>
                    <a:srgbClr val="FA7F6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一起学</a:t>
              </a:r>
              <a:r>
                <a:rPr kumimoji="0" lang="en-US" altLang="zh-CN" sz="2394" kern="0" dirty="0">
                  <a:solidFill>
                    <a:srgbClr val="FA7F6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PPT</a:t>
              </a:r>
              <a:endParaRPr kumimoji="0" lang="zh-CN" altLang="en-US" sz="2394" kern="0" dirty="0">
                <a:solidFill>
                  <a:srgbClr val="FA7F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  <a:p>
              <a:pPr defTabSz="684086">
                <a:lnSpc>
                  <a:spcPct val="100000"/>
                </a:lnSpc>
                <a:spcBef>
                  <a:spcPct val="0"/>
                </a:spcBef>
                <a:buNone/>
                <a:defRPr/>
              </a:pPr>
              <a:endParaRPr kumimoji="0" lang="zh-CN" altLang="en-US" sz="786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4802924" y="4185981"/>
              <a:ext cx="393496" cy="413243"/>
              <a:chOff x="9704022" y="1833544"/>
              <a:chExt cx="2309787" cy="2425700"/>
            </a:xfrm>
            <a:effectLst>
              <a:outerShdw blurRad="228600" sx="108000" sy="108000" algn="ctr" rotWithShape="0">
                <a:prstClr val="black">
                  <a:alpha val="36000"/>
                </a:prstClr>
              </a:outerShdw>
            </a:effectLst>
          </p:grpSpPr>
          <p:sp>
            <p:nvSpPr>
              <p:cNvPr id="23" name="矩形 5"/>
              <p:cNvSpPr/>
              <p:nvPr/>
            </p:nvSpPr>
            <p:spPr>
              <a:xfrm>
                <a:off x="9704022" y="2120283"/>
                <a:ext cx="2309787" cy="1754805"/>
              </a:xfrm>
              <a:custGeom>
                <a:avLst/>
                <a:gdLst>
                  <a:gd name="connsiteX0" fmla="*/ 0 w 2294005"/>
                  <a:gd name="connsiteY0" fmla="*/ 0 h 1754805"/>
                  <a:gd name="connsiteX1" fmla="*/ 2294005 w 2294005"/>
                  <a:gd name="connsiteY1" fmla="*/ 0 h 1754805"/>
                  <a:gd name="connsiteX2" fmla="*/ 2294005 w 2294005"/>
                  <a:gd name="connsiteY2" fmla="*/ 1754805 h 1754805"/>
                  <a:gd name="connsiteX3" fmla="*/ 0 w 2294005"/>
                  <a:gd name="connsiteY3" fmla="*/ 1754805 h 1754805"/>
                  <a:gd name="connsiteX4" fmla="*/ 0 w 2294005"/>
                  <a:gd name="connsiteY4" fmla="*/ 0 h 1754805"/>
                  <a:gd name="connsiteX0" fmla="*/ 0 w 2322140"/>
                  <a:gd name="connsiteY0" fmla="*/ 0 h 1754805"/>
                  <a:gd name="connsiteX1" fmla="*/ 2294005 w 2322140"/>
                  <a:gd name="connsiteY1" fmla="*/ 0 h 1754805"/>
                  <a:gd name="connsiteX2" fmla="*/ 2322140 w 2322140"/>
                  <a:gd name="connsiteY2" fmla="*/ 1628196 h 1754805"/>
                  <a:gd name="connsiteX3" fmla="*/ 0 w 2322140"/>
                  <a:gd name="connsiteY3" fmla="*/ 1754805 h 1754805"/>
                  <a:gd name="connsiteX4" fmla="*/ 0 w 2322140"/>
                  <a:gd name="connsiteY4" fmla="*/ 0 h 1754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2140" h="1754805">
                    <a:moveTo>
                      <a:pt x="0" y="0"/>
                    </a:moveTo>
                    <a:lnTo>
                      <a:pt x="2294005" y="0"/>
                    </a:lnTo>
                    <a:lnTo>
                      <a:pt x="2322140" y="1628196"/>
                    </a:lnTo>
                    <a:lnTo>
                      <a:pt x="0" y="17548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A9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684086" eaLnBrk="0" hangingPunct="0">
                  <a:defRPr/>
                </a:pPr>
                <a:endParaRPr kumimoji="0" lang="zh-CN" altLang="en-US" sz="1047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9718090" y="2001444"/>
                <a:ext cx="2295719" cy="1828421"/>
              </a:xfrm>
              <a:custGeom>
                <a:avLst/>
                <a:gdLst>
                  <a:gd name="connsiteX0" fmla="*/ 0 w 2209800"/>
                  <a:gd name="connsiteY0" fmla="*/ 228600 h 2425700"/>
                  <a:gd name="connsiteX1" fmla="*/ 12700 w 2209800"/>
                  <a:gd name="connsiteY1" fmla="*/ 1930400 h 2425700"/>
                  <a:gd name="connsiteX2" fmla="*/ 762000 w 2209800"/>
                  <a:gd name="connsiteY2" fmla="*/ 1892300 h 2425700"/>
                  <a:gd name="connsiteX3" fmla="*/ 711200 w 2209800"/>
                  <a:gd name="connsiteY3" fmla="*/ 2425700 h 2425700"/>
                  <a:gd name="connsiteX4" fmla="*/ 1384300 w 2209800"/>
                  <a:gd name="connsiteY4" fmla="*/ 1790700 h 2425700"/>
                  <a:gd name="connsiteX5" fmla="*/ 2209800 w 2209800"/>
                  <a:gd name="connsiteY5" fmla="*/ 1651000 h 2425700"/>
                  <a:gd name="connsiteX6" fmla="*/ 2184400 w 2209800"/>
                  <a:gd name="connsiteY6" fmla="*/ 0 h 2425700"/>
                  <a:gd name="connsiteX7" fmla="*/ 0 w 2209800"/>
                  <a:gd name="connsiteY7" fmla="*/ 228600 h 2425700"/>
                  <a:gd name="connsiteX0" fmla="*/ 0 w 2209800"/>
                  <a:gd name="connsiteY0" fmla="*/ 228600 h 2425700"/>
                  <a:gd name="connsiteX1" fmla="*/ 12700 w 2209800"/>
                  <a:gd name="connsiteY1" fmla="*/ 1930400 h 2425700"/>
                  <a:gd name="connsiteX2" fmla="*/ 777240 w 2209800"/>
                  <a:gd name="connsiteY2" fmla="*/ 1877060 h 2425700"/>
                  <a:gd name="connsiteX3" fmla="*/ 711200 w 2209800"/>
                  <a:gd name="connsiteY3" fmla="*/ 2425700 h 2425700"/>
                  <a:gd name="connsiteX4" fmla="*/ 1384300 w 2209800"/>
                  <a:gd name="connsiteY4" fmla="*/ 1790700 h 2425700"/>
                  <a:gd name="connsiteX5" fmla="*/ 2209800 w 2209800"/>
                  <a:gd name="connsiteY5" fmla="*/ 1651000 h 2425700"/>
                  <a:gd name="connsiteX6" fmla="*/ 2184400 w 2209800"/>
                  <a:gd name="connsiteY6" fmla="*/ 0 h 2425700"/>
                  <a:gd name="connsiteX7" fmla="*/ 0 w 2209800"/>
                  <a:gd name="connsiteY7" fmla="*/ 228600 h 2425700"/>
                  <a:gd name="connsiteX0" fmla="*/ 0 w 2209800"/>
                  <a:gd name="connsiteY0" fmla="*/ 228600 h 1930400"/>
                  <a:gd name="connsiteX1" fmla="*/ 12700 w 2209800"/>
                  <a:gd name="connsiteY1" fmla="*/ 1930400 h 1930400"/>
                  <a:gd name="connsiteX2" fmla="*/ 777240 w 2209800"/>
                  <a:gd name="connsiteY2" fmla="*/ 1877060 h 1930400"/>
                  <a:gd name="connsiteX3" fmla="*/ 986971 w 2209800"/>
                  <a:gd name="connsiteY3" fmla="*/ 1859643 h 1930400"/>
                  <a:gd name="connsiteX4" fmla="*/ 1384300 w 2209800"/>
                  <a:gd name="connsiteY4" fmla="*/ 1790700 h 1930400"/>
                  <a:gd name="connsiteX5" fmla="*/ 2209800 w 2209800"/>
                  <a:gd name="connsiteY5" fmla="*/ 1651000 h 1930400"/>
                  <a:gd name="connsiteX6" fmla="*/ 2184400 w 2209800"/>
                  <a:gd name="connsiteY6" fmla="*/ 0 h 1930400"/>
                  <a:gd name="connsiteX7" fmla="*/ 0 w 2209800"/>
                  <a:gd name="connsiteY7" fmla="*/ 228600 h 1930400"/>
                  <a:gd name="connsiteX0" fmla="*/ 0 w 2209800"/>
                  <a:gd name="connsiteY0" fmla="*/ 228600 h 1930400"/>
                  <a:gd name="connsiteX1" fmla="*/ 12700 w 2209800"/>
                  <a:gd name="connsiteY1" fmla="*/ 1930400 h 1930400"/>
                  <a:gd name="connsiteX2" fmla="*/ 777240 w 2209800"/>
                  <a:gd name="connsiteY2" fmla="*/ 1877060 h 1930400"/>
                  <a:gd name="connsiteX3" fmla="*/ 986971 w 2209800"/>
                  <a:gd name="connsiteY3" fmla="*/ 1830615 h 1930400"/>
                  <a:gd name="connsiteX4" fmla="*/ 1384300 w 2209800"/>
                  <a:gd name="connsiteY4" fmla="*/ 1790700 h 1930400"/>
                  <a:gd name="connsiteX5" fmla="*/ 2209800 w 2209800"/>
                  <a:gd name="connsiteY5" fmla="*/ 1651000 h 1930400"/>
                  <a:gd name="connsiteX6" fmla="*/ 2184400 w 2209800"/>
                  <a:gd name="connsiteY6" fmla="*/ 0 h 1930400"/>
                  <a:gd name="connsiteX7" fmla="*/ 0 w 2209800"/>
                  <a:gd name="connsiteY7" fmla="*/ 228600 h 1930400"/>
                  <a:gd name="connsiteX0" fmla="*/ 0 w 2209800"/>
                  <a:gd name="connsiteY0" fmla="*/ 228600 h 1930400"/>
                  <a:gd name="connsiteX1" fmla="*/ 12700 w 2209800"/>
                  <a:gd name="connsiteY1" fmla="*/ 1930400 h 1930400"/>
                  <a:gd name="connsiteX2" fmla="*/ 777240 w 2209800"/>
                  <a:gd name="connsiteY2" fmla="*/ 1877060 h 1930400"/>
                  <a:gd name="connsiteX3" fmla="*/ 986971 w 2209800"/>
                  <a:gd name="connsiteY3" fmla="*/ 1830615 h 1930400"/>
                  <a:gd name="connsiteX4" fmla="*/ 1384300 w 2209800"/>
                  <a:gd name="connsiteY4" fmla="*/ 1790700 h 1930400"/>
                  <a:gd name="connsiteX5" fmla="*/ 2209800 w 2209800"/>
                  <a:gd name="connsiteY5" fmla="*/ 1651000 h 1930400"/>
                  <a:gd name="connsiteX6" fmla="*/ 2184400 w 2209800"/>
                  <a:gd name="connsiteY6" fmla="*/ 0 h 1930400"/>
                  <a:gd name="connsiteX7" fmla="*/ 0 w 2209800"/>
                  <a:gd name="connsiteY7" fmla="*/ 228600 h 1930400"/>
                  <a:gd name="connsiteX0" fmla="*/ 0 w 2209800"/>
                  <a:gd name="connsiteY0" fmla="*/ 228600 h 1930400"/>
                  <a:gd name="connsiteX1" fmla="*/ 12700 w 2209800"/>
                  <a:gd name="connsiteY1" fmla="*/ 1930400 h 1930400"/>
                  <a:gd name="connsiteX2" fmla="*/ 777240 w 2209800"/>
                  <a:gd name="connsiteY2" fmla="*/ 1862546 h 1930400"/>
                  <a:gd name="connsiteX3" fmla="*/ 986971 w 2209800"/>
                  <a:gd name="connsiteY3" fmla="*/ 1830615 h 1930400"/>
                  <a:gd name="connsiteX4" fmla="*/ 1384300 w 2209800"/>
                  <a:gd name="connsiteY4" fmla="*/ 1790700 h 1930400"/>
                  <a:gd name="connsiteX5" fmla="*/ 2209800 w 2209800"/>
                  <a:gd name="connsiteY5" fmla="*/ 1651000 h 1930400"/>
                  <a:gd name="connsiteX6" fmla="*/ 2184400 w 2209800"/>
                  <a:gd name="connsiteY6" fmla="*/ 0 h 1930400"/>
                  <a:gd name="connsiteX7" fmla="*/ 0 w 2209800"/>
                  <a:gd name="connsiteY7" fmla="*/ 228600 h 1930400"/>
                  <a:gd name="connsiteX0" fmla="*/ 0 w 2209800"/>
                  <a:gd name="connsiteY0" fmla="*/ 228600 h 1930400"/>
                  <a:gd name="connsiteX1" fmla="*/ 12700 w 2209800"/>
                  <a:gd name="connsiteY1" fmla="*/ 1930400 h 1930400"/>
                  <a:gd name="connsiteX2" fmla="*/ 777240 w 2209800"/>
                  <a:gd name="connsiteY2" fmla="*/ 1862546 h 1930400"/>
                  <a:gd name="connsiteX3" fmla="*/ 986971 w 2209800"/>
                  <a:gd name="connsiteY3" fmla="*/ 1830615 h 1930400"/>
                  <a:gd name="connsiteX4" fmla="*/ 1384300 w 2209800"/>
                  <a:gd name="connsiteY4" fmla="*/ 1790700 h 1930400"/>
                  <a:gd name="connsiteX5" fmla="*/ 2209800 w 2209800"/>
                  <a:gd name="connsiteY5" fmla="*/ 1651000 h 1930400"/>
                  <a:gd name="connsiteX6" fmla="*/ 2184400 w 2209800"/>
                  <a:gd name="connsiteY6" fmla="*/ 0 h 1930400"/>
                  <a:gd name="connsiteX7" fmla="*/ 0 w 2209800"/>
                  <a:gd name="connsiteY7" fmla="*/ 228600 h 193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09800" h="1930400">
                    <a:moveTo>
                      <a:pt x="0" y="228600"/>
                    </a:moveTo>
                    <a:cubicBezTo>
                      <a:pt x="4233" y="795867"/>
                      <a:pt x="8467" y="1363133"/>
                      <a:pt x="12700" y="1930400"/>
                    </a:cubicBezTo>
                    <a:lnTo>
                      <a:pt x="777240" y="1862546"/>
                    </a:lnTo>
                    <a:cubicBezTo>
                      <a:pt x="939619" y="1845915"/>
                      <a:pt x="885794" y="1842589"/>
                      <a:pt x="986971" y="1830615"/>
                    </a:cubicBezTo>
                    <a:cubicBezTo>
                      <a:pt x="1088148" y="1818641"/>
                      <a:pt x="1180495" y="1820636"/>
                      <a:pt x="1384300" y="1790700"/>
                    </a:cubicBezTo>
                    <a:lnTo>
                      <a:pt x="2209800" y="1651000"/>
                    </a:lnTo>
                    <a:lnTo>
                      <a:pt x="2184400" y="0"/>
                    </a:lnTo>
                    <a:lnTo>
                      <a:pt x="0" y="2286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684086" eaLnBrk="0" hangingPunct="0">
                  <a:defRPr/>
                </a:pPr>
                <a:endParaRPr kumimoji="0" lang="zh-CN" altLang="en-US" sz="1047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9704022" y="1833544"/>
                <a:ext cx="2209800" cy="2425700"/>
              </a:xfrm>
              <a:custGeom>
                <a:avLst/>
                <a:gdLst>
                  <a:gd name="connsiteX0" fmla="*/ 0 w 2209800"/>
                  <a:gd name="connsiteY0" fmla="*/ 228600 h 2425700"/>
                  <a:gd name="connsiteX1" fmla="*/ 12700 w 2209800"/>
                  <a:gd name="connsiteY1" fmla="*/ 1930400 h 2425700"/>
                  <a:gd name="connsiteX2" fmla="*/ 762000 w 2209800"/>
                  <a:gd name="connsiteY2" fmla="*/ 1892300 h 2425700"/>
                  <a:gd name="connsiteX3" fmla="*/ 711200 w 2209800"/>
                  <a:gd name="connsiteY3" fmla="*/ 2425700 h 2425700"/>
                  <a:gd name="connsiteX4" fmla="*/ 1384300 w 2209800"/>
                  <a:gd name="connsiteY4" fmla="*/ 1790700 h 2425700"/>
                  <a:gd name="connsiteX5" fmla="*/ 2209800 w 2209800"/>
                  <a:gd name="connsiteY5" fmla="*/ 1651000 h 2425700"/>
                  <a:gd name="connsiteX6" fmla="*/ 2184400 w 2209800"/>
                  <a:gd name="connsiteY6" fmla="*/ 0 h 2425700"/>
                  <a:gd name="connsiteX7" fmla="*/ 0 w 2209800"/>
                  <a:gd name="connsiteY7" fmla="*/ 228600 h 2425700"/>
                  <a:gd name="connsiteX0" fmla="*/ 0 w 2209800"/>
                  <a:gd name="connsiteY0" fmla="*/ 228600 h 2425700"/>
                  <a:gd name="connsiteX1" fmla="*/ 12700 w 2209800"/>
                  <a:gd name="connsiteY1" fmla="*/ 1930400 h 2425700"/>
                  <a:gd name="connsiteX2" fmla="*/ 777240 w 2209800"/>
                  <a:gd name="connsiteY2" fmla="*/ 1877060 h 2425700"/>
                  <a:gd name="connsiteX3" fmla="*/ 711200 w 2209800"/>
                  <a:gd name="connsiteY3" fmla="*/ 2425700 h 2425700"/>
                  <a:gd name="connsiteX4" fmla="*/ 1384300 w 2209800"/>
                  <a:gd name="connsiteY4" fmla="*/ 1790700 h 2425700"/>
                  <a:gd name="connsiteX5" fmla="*/ 2209800 w 2209800"/>
                  <a:gd name="connsiteY5" fmla="*/ 1651000 h 2425700"/>
                  <a:gd name="connsiteX6" fmla="*/ 2184400 w 2209800"/>
                  <a:gd name="connsiteY6" fmla="*/ 0 h 2425700"/>
                  <a:gd name="connsiteX7" fmla="*/ 0 w 2209800"/>
                  <a:gd name="connsiteY7" fmla="*/ 228600 h 2425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09800" h="2425700">
                    <a:moveTo>
                      <a:pt x="0" y="228600"/>
                    </a:moveTo>
                    <a:cubicBezTo>
                      <a:pt x="4233" y="795867"/>
                      <a:pt x="8467" y="1363133"/>
                      <a:pt x="12700" y="1930400"/>
                    </a:cubicBezTo>
                    <a:lnTo>
                      <a:pt x="777240" y="1877060"/>
                    </a:lnTo>
                    <a:lnTo>
                      <a:pt x="711200" y="2425700"/>
                    </a:lnTo>
                    <a:lnTo>
                      <a:pt x="1384300" y="1790700"/>
                    </a:lnTo>
                    <a:lnTo>
                      <a:pt x="2209800" y="1651000"/>
                    </a:lnTo>
                    <a:lnTo>
                      <a:pt x="2184400" y="0"/>
                    </a:lnTo>
                    <a:lnTo>
                      <a:pt x="0" y="228600"/>
                    </a:lnTo>
                    <a:close/>
                  </a:path>
                </a:pathLst>
              </a:custGeom>
              <a:solidFill>
                <a:srgbClr val="21A55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684086" eaLnBrk="0" hangingPunct="0">
                  <a:defRPr/>
                </a:pPr>
                <a:endParaRPr kumimoji="0" lang="zh-CN" altLang="en-US" sz="1047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12" name="文本框 11"/>
            <p:cNvSpPr txBox="1">
              <a:spLocks noChangeArrowheads="1"/>
            </p:cNvSpPr>
            <p:nvPr/>
          </p:nvSpPr>
          <p:spPr bwMode="auto">
            <a:xfrm>
              <a:off x="5229225" y="4188245"/>
              <a:ext cx="1596629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684086" eaLnBrk="0" hangingPunct="0">
                <a:lnSpc>
                  <a:spcPct val="100000"/>
                </a:lnSpc>
                <a:spcBef>
                  <a:spcPct val="0"/>
                </a:spcBef>
                <a:buNone/>
                <a:defRPr/>
              </a:pPr>
              <a:r>
                <a:rPr kumimoji="0" lang="zh-CN" altLang="en-US" sz="2095" kern="0">
                  <a:solidFill>
                    <a:srgbClr val="FFFFFF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网易云课堂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6697267" y="4179911"/>
              <a:ext cx="1650206" cy="39528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4086" eaLnBrk="0" hangingPunct="0">
                <a:defRPr/>
              </a:pPr>
              <a:endParaRPr kumimoji="0" lang="zh-CN" altLang="en-US" sz="1047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14" name="组合 13"/>
            <p:cNvGrpSpPr>
              <a:grpSpLocks/>
            </p:cNvGrpSpPr>
            <p:nvPr/>
          </p:nvGrpSpPr>
          <p:grpSpPr bwMode="auto">
            <a:xfrm>
              <a:off x="6742510" y="4271590"/>
              <a:ext cx="291703" cy="205978"/>
              <a:chOff x="6744072" y="3965894"/>
              <a:chExt cx="409599" cy="289318"/>
            </a:xfrm>
          </p:grpSpPr>
          <p:sp>
            <p:nvSpPr>
              <p:cNvPr id="21" name="同心圆 20"/>
              <p:cNvSpPr/>
              <p:nvPr/>
            </p:nvSpPr>
            <p:spPr>
              <a:xfrm>
                <a:off x="6744072" y="3965894"/>
                <a:ext cx="265821" cy="265905"/>
              </a:xfrm>
              <a:prstGeom prst="donut">
                <a:avLst>
                  <a:gd name="adj" fmla="val 18732"/>
                </a:avLst>
              </a:prstGeom>
              <a:solidFill>
                <a:srgbClr val="C2C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684086" eaLnBrk="0" hangingPunct="0">
                  <a:defRPr/>
                </a:pPr>
                <a:endParaRPr kumimoji="0" lang="zh-CN" altLang="en-US" sz="1047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22" name="流程图: 终止 21"/>
              <p:cNvSpPr/>
              <p:nvPr/>
            </p:nvSpPr>
            <p:spPr>
              <a:xfrm rot="2172947">
                <a:off x="6938005" y="4210059"/>
                <a:ext cx="215666" cy="45153"/>
              </a:xfrm>
              <a:prstGeom prst="flowChartTerminator">
                <a:avLst/>
              </a:prstGeom>
              <a:solidFill>
                <a:srgbClr val="C2C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684086" eaLnBrk="0" hangingPunct="0">
                  <a:defRPr/>
                </a:pPr>
                <a:endParaRPr kumimoji="0" lang="zh-CN" altLang="en-US" sz="1047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15" name="文本框 14"/>
            <p:cNvSpPr txBox="1">
              <a:spLocks noChangeArrowheads="1"/>
            </p:cNvSpPr>
            <p:nvPr/>
          </p:nvSpPr>
          <p:spPr bwMode="auto">
            <a:xfrm>
              <a:off x="7008019" y="4183483"/>
              <a:ext cx="757238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684086" eaLnBrk="0" hangingPunct="0">
                <a:lnSpc>
                  <a:spcPct val="100000"/>
                </a:lnSpc>
                <a:spcBef>
                  <a:spcPct val="0"/>
                </a:spcBef>
                <a:buNone/>
                <a:defRPr/>
              </a:pPr>
              <a:r>
                <a:rPr kumimoji="0" lang="zh-CN" altLang="en-US" sz="2095" b="1" ker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秋叶</a:t>
              </a:r>
            </a:p>
          </p:txBody>
        </p:sp>
        <p:sp>
          <p:nvSpPr>
            <p:cNvPr id="16" name="流程图: 终止 15"/>
            <p:cNvSpPr/>
            <p:nvPr/>
          </p:nvSpPr>
          <p:spPr>
            <a:xfrm rot="2459239">
              <a:off x="7556898" y="4838327"/>
              <a:ext cx="607219" cy="128588"/>
            </a:xfrm>
            <a:prstGeom prst="flowChartTerminator">
              <a:avLst/>
            </a:prstGeom>
            <a:solidFill>
              <a:srgbClr val="5D617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4086" eaLnBrk="0" hangingPunct="0">
                <a:defRPr/>
              </a:pPr>
              <a:endParaRPr kumimoji="0" lang="zh-CN" altLang="en-US" sz="1347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17" name="组合 7"/>
            <p:cNvGrpSpPr>
              <a:grpSpLocks/>
            </p:cNvGrpSpPr>
            <p:nvPr/>
          </p:nvGrpSpPr>
          <p:grpSpPr bwMode="auto">
            <a:xfrm>
              <a:off x="6967538" y="4056086"/>
              <a:ext cx="846535" cy="846535"/>
              <a:chOff x="9216452" y="7221413"/>
              <a:chExt cx="998633" cy="998634"/>
            </a:xfrm>
          </p:grpSpPr>
          <p:sp>
            <p:nvSpPr>
              <p:cNvPr id="19" name="同心圆 18"/>
              <p:cNvSpPr/>
              <p:nvPr/>
            </p:nvSpPr>
            <p:spPr>
              <a:xfrm>
                <a:off x="9216452" y="7221413"/>
                <a:ext cx="998633" cy="998634"/>
              </a:xfrm>
              <a:prstGeom prst="donut">
                <a:avLst>
                  <a:gd name="adj" fmla="val 8808"/>
                </a:avLst>
              </a:prstGeom>
              <a:solidFill>
                <a:srgbClr val="5D617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684086" eaLnBrk="0" hangingPunct="0">
                  <a:defRPr/>
                </a:pPr>
                <a:endParaRPr kumimoji="0" lang="zh-CN" altLang="en-US" sz="1347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293373" y="7298335"/>
                <a:ext cx="844790" cy="844790"/>
              </a:xfrm>
              <a:prstGeom prst="ellipse">
                <a:avLst/>
              </a:prstGeom>
            </p:spPr>
          </p:pic>
        </p:grpSp>
        <p:sp>
          <p:nvSpPr>
            <p:cNvPr id="18" name="矩形 23"/>
            <p:cNvSpPr>
              <a:spLocks noChangeArrowheads="1"/>
            </p:cNvSpPr>
            <p:nvPr/>
          </p:nvSpPr>
          <p:spPr bwMode="auto">
            <a:xfrm>
              <a:off x="20242" y="4353742"/>
              <a:ext cx="3070071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684086">
                <a:lnSpc>
                  <a:spcPct val="100000"/>
                </a:lnSpc>
                <a:spcBef>
                  <a:spcPct val="0"/>
                </a:spcBef>
                <a:buNone/>
                <a:defRPr/>
              </a:pPr>
              <a:r>
                <a:rPr kumimoji="0" lang="zh-CN" altLang="en-US" sz="1496" kern="0">
                  <a:solidFill>
                    <a:srgbClr val="F9655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网易云课堂最受欢迎的付费职场课</a:t>
              </a: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2204356" y="906406"/>
            <a:ext cx="6392640" cy="2440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2114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3591" b="1" dirty="0">
                <a:solidFill>
                  <a:srgbClr val="E505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#</a:t>
            </a:r>
            <a:r>
              <a:rPr kumimoji="0" lang="zh-CN" altLang="en-US" sz="3591" b="1" dirty="0">
                <a:solidFill>
                  <a:srgbClr val="E505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和秋叶一起学</a:t>
            </a:r>
            <a:r>
              <a:rPr kumimoji="0" lang="en-US" altLang="zh-CN" sz="3591" b="1" dirty="0">
                <a:solidFill>
                  <a:srgbClr val="E505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PPT#</a:t>
            </a:r>
          </a:p>
          <a:p>
            <a:pPr algn="ctr" defTabSz="912114" fontAlgn="auto">
              <a:spcBef>
                <a:spcPts val="0"/>
              </a:spcBef>
              <a:spcAft>
                <a:spcPts val="0"/>
              </a:spcAft>
            </a:pPr>
            <a:endParaRPr kumimoji="0" lang="en-US" altLang="zh-CN" sz="3591" b="1" dirty="0">
              <a:solidFill>
                <a:srgbClr val="E505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2114" fontAlgn="auto">
              <a:spcBef>
                <a:spcPts val="2993"/>
              </a:spcBef>
              <a:spcAft>
                <a:spcPts val="0"/>
              </a:spcAft>
            </a:pPr>
            <a:r>
              <a:rPr kumimoji="0" lang="zh-CN" altLang="en-US" sz="2793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还想一次下载</a:t>
            </a:r>
            <a:r>
              <a:rPr kumimoji="0" lang="en-US" altLang="zh-CN" sz="2793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2793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个读书笔记</a:t>
            </a:r>
            <a:r>
              <a:rPr kumimoji="0" lang="en-US" altLang="zh-CN" sz="2793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2793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模板？马上关注：</a:t>
            </a:r>
            <a:r>
              <a:rPr kumimoji="0" lang="en-US" altLang="zh-CN" sz="2793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kumimoji="0" lang="zh-CN" altLang="en-US" sz="2793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读书笔记</a:t>
            </a:r>
            <a:r>
              <a:rPr kumimoji="0" lang="en-US" altLang="zh-CN" sz="2793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kumimoji="0" lang="zh-CN" altLang="en-US" sz="2394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830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2520355" y="3525376"/>
            <a:ext cx="1515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+800</a:t>
            </a:r>
            <a:endParaRPr lang="zh-CN" altLang="en-US" sz="2800" b="1" i="1" dirty="0">
              <a:solidFill>
                <a:prstClr val="white"/>
              </a:solidFill>
              <a:latin typeface="HelveticaNeueLT Pro 107 XBlkCn" pitchFamily="34" charset="0"/>
              <a:ea typeface="微软雅黑" pitchFamily="34" charset="-122"/>
              <a:cs typeface="+mj-cs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085738" y="4788421"/>
            <a:ext cx="22267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8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2,000</a:t>
            </a:r>
            <a:endParaRPr lang="zh-CN" altLang="en-US" sz="1000" i="1" dirty="0">
              <a:latin typeface="HelveticaNeueLT Pro 107 XBlkCn" pitchFamily="34" charset="0"/>
            </a:endParaRPr>
          </a:p>
        </p:txBody>
      </p:sp>
      <p:sp>
        <p:nvSpPr>
          <p:cNvPr id="40" name="标题 9"/>
          <p:cNvSpPr txBox="1">
            <a:spLocks/>
          </p:cNvSpPr>
          <p:nvPr/>
        </p:nvSpPr>
        <p:spPr>
          <a:xfrm>
            <a:off x="1224211" y="5220469"/>
            <a:ext cx="201622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en-US" altLang="zh-CN" sz="1200" dirty="0" smtClean="0">
                <a:solidFill>
                  <a:prstClr val="white"/>
                </a:solidFill>
                <a:latin typeface="HelveticaNeueLT Pro 107 XBlkCn" pitchFamily="34" charset="0"/>
                <a:ea typeface="Arial Unicode MS" pitchFamily="34" charset="-122"/>
                <a:cs typeface="Arial Unicode MS" pitchFamily="34" charset="-122"/>
              </a:rPr>
              <a:t>2010</a:t>
            </a:r>
            <a:r>
              <a:rPr lang="zh-CN" altLang="en-US" sz="1200" dirty="0" smtClean="0">
                <a:solidFill>
                  <a:schemeClr val="bg1"/>
                </a:solidFill>
                <a:latin typeface="HelveticaNeueLT Pro 107 XBlkCn" pitchFamily="34" charset="0"/>
              </a:rPr>
              <a:t>年</a:t>
            </a:r>
            <a:endParaRPr lang="zh-CN" altLang="en-US" sz="12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811535" y="1955564"/>
            <a:ext cx="234872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72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2,800</a:t>
            </a:r>
            <a:endParaRPr lang="zh-CN" altLang="en-US" sz="1400" i="1" dirty="0">
              <a:latin typeface="HelveticaNeueLT Pro 107 XBlkCn" pitchFamily="34" charset="0"/>
            </a:endParaRPr>
          </a:p>
        </p:txBody>
      </p:sp>
      <p:sp>
        <p:nvSpPr>
          <p:cNvPr id="45" name="标题 9"/>
          <p:cNvSpPr txBox="1">
            <a:spLocks/>
          </p:cNvSpPr>
          <p:nvPr/>
        </p:nvSpPr>
        <p:spPr>
          <a:xfrm>
            <a:off x="1656259" y="2675644"/>
            <a:ext cx="222947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en-US" altLang="zh-CN" sz="1600" dirty="0" smtClean="0">
                <a:solidFill>
                  <a:prstClr val="white"/>
                </a:solidFill>
                <a:latin typeface="HelveticaNeueLT Pro 107 XBlkCn" pitchFamily="34" charset="0"/>
                <a:ea typeface="Arial Unicode MS" pitchFamily="34" charset="-122"/>
                <a:cs typeface="Arial Unicode MS" pitchFamily="34" charset="-122"/>
              </a:rPr>
              <a:t>2011</a:t>
            </a:r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年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264771" y="4822206"/>
            <a:ext cx="17615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6,256</a:t>
            </a:r>
            <a:endParaRPr lang="zh-CN" altLang="en-US" sz="700" i="1" dirty="0">
              <a:latin typeface="HelveticaNeueLT Pro 107 XBlkCn" pitchFamily="34" charset="0"/>
            </a:endParaRPr>
          </a:p>
        </p:txBody>
      </p:sp>
      <p:sp>
        <p:nvSpPr>
          <p:cNvPr id="56" name="标题 9"/>
          <p:cNvSpPr txBox="1">
            <a:spLocks/>
          </p:cNvSpPr>
          <p:nvPr/>
        </p:nvSpPr>
        <p:spPr>
          <a:xfrm>
            <a:off x="6401514" y="5229323"/>
            <a:ext cx="1336737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en-US" altLang="zh-CN" sz="1200" dirty="0" smtClean="0">
                <a:solidFill>
                  <a:prstClr val="white"/>
                </a:solidFill>
                <a:latin typeface="HelveticaNeueLT Pro 107 XBlkCn" pitchFamily="34" charset="0"/>
                <a:ea typeface="Arial Unicode MS" pitchFamily="34" charset="-122"/>
                <a:cs typeface="Arial Unicode MS" pitchFamily="34" charset="-122"/>
              </a:rPr>
              <a:t>2010</a:t>
            </a:r>
            <a:r>
              <a:rPr lang="zh-CN" altLang="en-US" sz="1200" dirty="0" smtClean="0">
                <a:solidFill>
                  <a:schemeClr val="bg1"/>
                </a:solidFill>
                <a:latin typeface="HelveticaNeueLT Pro 107 XBlkCn" pitchFamily="34" charset="0"/>
              </a:rPr>
              <a:t>年</a:t>
            </a:r>
            <a:endParaRPr lang="zh-CN" altLang="en-US" sz="12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408787" y="1999771"/>
            <a:ext cx="27696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72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9,286 </a:t>
            </a:r>
            <a:endParaRPr lang="zh-CN" altLang="en-US" sz="1400" i="1" dirty="0">
              <a:latin typeface="HelveticaNeueLT Pro 107 XBlkCn" pitchFamily="34" charset="0"/>
            </a:endParaRPr>
          </a:p>
        </p:txBody>
      </p:sp>
      <p:sp>
        <p:nvSpPr>
          <p:cNvPr id="62" name="标题 9"/>
          <p:cNvSpPr txBox="1">
            <a:spLocks/>
          </p:cNvSpPr>
          <p:nvPr/>
        </p:nvSpPr>
        <p:spPr>
          <a:xfrm>
            <a:off x="7213950" y="2772197"/>
            <a:ext cx="1355077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en-US" altLang="zh-CN" sz="1600" dirty="0" smtClean="0">
                <a:solidFill>
                  <a:prstClr val="white"/>
                </a:solidFill>
                <a:latin typeface="HelveticaNeueLT Pro 107 XBlkCn" pitchFamily="34" charset="0"/>
                <a:ea typeface="Arial Unicode MS" pitchFamily="34" charset="-122"/>
                <a:cs typeface="Arial Unicode MS" pitchFamily="34" charset="-122"/>
              </a:rPr>
              <a:t>2011</a:t>
            </a:r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年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7581080" y="3492277"/>
            <a:ext cx="199605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+3,030</a:t>
            </a:r>
            <a:endParaRPr lang="zh-CN" altLang="en-US" sz="2800" b="1" i="1" dirty="0">
              <a:solidFill>
                <a:prstClr val="white"/>
              </a:solidFill>
              <a:latin typeface="HelveticaNeueLT Pro 107 XBlkCn" pitchFamily="34" charset="0"/>
              <a:ea typeface="微软雅黑" pitchFamily="34" charset="-122"/>
              <a:cs typeface="+mj-cs"/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2734457" y="1979809"/>
            <a:ext cx="147861" cy="1478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80" name="直接连接符 79"/>
          <p:cNvCxnSpPr>
            <a:stCxn id="78" idx="0"/>
            <a:endCxn id="83" idx="2"/>
          </p:cNvCxnSpPr>
          <p:nvPr/>
        </p:nvCxnSpPr>
        <p:spPr>
          <a:xfrm flipH="1" flipV="1">
            <a:off x="2808387" y="1327892"/>
            <a:ext cx="1" cy="651917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标题 9"/>
          <p:cNvSpPr txBox="1">
            <a:spLocks/>
          </p:cNvSpPr>
          <p:nvPr/>
        </p:nvSpPr>
        <p:spPr>
          <a:xfrm>
            <a:off x="936179" y="755973"/>
            <a:ext cx="3744416" cy="571919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HelveticaNeueLT Pro 107 XBlkCn" pitchFamily="34" charset="0"/>
              </a:rPr>
              <a:t>影院数量</a:t>
            </a:r>
            <a:endParaRPr lang="en-US" altLang="zh-CN" sz="2000" dirty="0" smtClean="0">
              <a:solidFill>
                <a:schemeClr val="bg1"/>
              </a:solidFill>
              <a:latin typeface="HelveticaNeueLT Pro 107 XBlkCn" pitchFamily="34" charset="0"/>
            </a:endParaRPr>
          </a:p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HelveticaNeueLT Pro 107 XBlkCn" pitchFamily="34" charset="0"/>
              </a:rPr>
              <a:t>（家）</a:t>
            </a:r>
            <a:endParaRPr lang="zh-CN" altLang="en-US" sz="14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7775017" y="1975964"/>
            <a:ext cx="147861" cy="1478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HelveticaNeueLT Pro 107 XBlkCn" pitchFamily="34" charset="0"/>
            </a:endParaRPr>
          </a:p>
        </p:txBody>
      </p:sp>
      <p:cxnSp>
        <p:nvCxnSpPr>
          <p:cNvPr id="86" name="直接连接符 85"/>
          <p:cNvCxnSpPr>
            <a:stCxn id="85" idx="0"/>
            <a:endCxn id="87" idx="2"/>
          </p:cNvCxnSpPr>
          <p:nvPr/>
        </p:nvCxnSpPr>
        <p:spPr>
          <a:xfrm flipH="1" flipV="1">
            <a:off x="7845093" y="1256845"/>
            <a:ext cx="3855" cy="719119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标题 9"/>
          <p:cNvSpPr txBox="1">
            <a:spLocks/>
          </p:cNvSpPr>
          <p:nvPr/>
        </p:nvSpPr>
        <p:spPr>
          <a:xfrm>
            <a:off x="5972885" y="827019"/>
            <a:ext cx="3744416" cy="429826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/>
                </a:solidFill>
                <a:latin typeface="HelveticaNeueLT Pro 107 XBlkCn" pitchFamily="34" charset="0"/>
              </a:rPr>
              <a:t>银幕数量</a:t>
            </a:r>
            <a:endParaRPr lang="en-US" altLang="zh-CN" sz="2000" dirty="0">
              <a:solidFill>
                <a:schemeClr val="bg1"/>
              </a:solidFill>
              <a:latin typeface="HelveticaNeueLT Pro 107 XBlkCn" pitchFamily="34" charset="0"/>
            </a:endParaRPr>
          </a:p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HelveticaNeueLT Pro 107 XBlkCn" pitchFamily="34" charset="0"/>
              </a:rPr>
              <a:t>（块）</a:t>
            </a:r>
            <a:endParaRPr lang="zh-CN" altLang="en-US" sz="14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cxnSp>
        <p:nvCxnSpPr>
          <p:cNvPr id="50" name="直接箭头连接符 49"/>
          <p:cNvCxnSpPr/>
          <p:nvPr/>
        </p:nvCxnSpPr>
        <p:spPr>
          <a:xfrm flipV="1">
            <a:off x="2050376" y="3348261"/>
            <a:ext cx="648581" cy="1616921"/>
          </a:xfrm>
          <a:prstGeom prst="straightConnector1">
            <a:avLst/>
          </a:prstGeom>
          <a:ln w="28575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箭头连接符 51"/>
          <p:cNvCxnSpPr/>
          <p:nvPr/>
        </p:nvCxnSpPr>
        <p:spPr>
          <a:xfrm flipV="1">
            <a:off x="7182133" y="3348261"/>
            <a:ext cx="648581" cy="1616921"/>
          </a:xfrm>
          <a:prstGeom prst="straightConnector1">
            <a:avLst/>
          </a:prstGeom>
          <a:ln w="28575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7581080" y="4134185"/>
            <a:ext cx="13740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+8</a:t>
            </a:r>
            <a:r>
              <a:rPr lang="en-US" altLang="zh-CN" sz="24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.3</a:t>
            </a:r>
            <a:r>
              <a:rPr lang="en-US" altLang="zh-CN" sz="36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/</a:t>
            </a:r>
            <a:r>
              <a:rPr lang="zh-CN" altLang="en-US" sz="1800" b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天</a:t>
            </a:r>
            <a:endParaRPr lang="zh-CN" altLang="en-US" sz="4000" b="1" dirty="0">
              <a:solidFill>
                <a:prstClr val="white"/>
              </a:solidFill>
              <a:latin typeface="HelveticaNeueLT Pro 107 XBlkCn" pitchFamily="34" charset="0"/>
              <a:ea typeface="微软雅黑" pitchFamily="34" charset="-122"/>
              <a:cs typeface="+mj-cs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514413" y="4134185"/>
            <a:ext cx="19223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+1=11</a:t>
            </a:r>
            <a:r>
              <a:rPr lang="zh-CN" altLang="en-US" sz="1800" b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小时</a:t>
            </a:r>
            <a:endParaRPr lang="zh-CN" altLang="en-US" sz="4000" b="1" dirty="0">
              <a:solidFill>
                <a:prstClr val="white"/>
              </a:solidFill>
              <a:latin typeface="HelveticaNeueLT Pro 107 XBlkCn" pitchFamily="34" charset="0"/>
              <a:ea typeface="微软雅黑" pitchFamily="34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769664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-431973" y="395933"/>
            <a:ext cx="2888343" cy="855242"/>
            <a:chOff x="8100826" y="2157664"/>
            <a:chExt cx="2888343" cy="855242"/>
          </a:xfrm>
        </p:grpSpPr>
        <p:sp>
          <p:nvSpPr>
            <p:cNvPr id="13" name="圆角矩形 12"/>
            <p:cNvSpPr/>
            <p:nvPr/>
          </p:nvSpPr>
          <p:spPr>
            <a:xfrm>
              <a:off x="8100826" y="2164371"/>
              <a:ext cx="2888343" cy="841829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标题 9"/>
            <p:cNvSpPr txBox="1">
              <a:spLocks/>
            </p:cNvSpPr>
            <p:nvPr/>
          </p:nvSpPr>
          <p:spPr>
            <a:xfrm>
              <a:off x="8100826" y="2157664"/>
              <a:ext cx="2592288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r"/>
              <a:r>
                <a:rPr lang="zh-CN" altLang="en-US" sz="3600" b="1" dirty="0" smtClean="0">
                  <a:solidFill>
                    <a:schemeClr val="bg1"/>
                  </a:solidFill>
                </a:rPr>
                <a:t>平均票价</a:t>
              </a:r>
              <a:endParaRPr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27230" y="2068525"/>
            <a:ext cx="4104456" cy="3367968"/>
            <a:chOff x="5976739" y="1469601"/>
            <a:chExt cx="4104456" cy="3367968"/>
          </a:xfrm>
        </p:grpSpPr>
        <p:sp>
          <p:nvSpPr>
            <p:cNvPr id="11" name="矩形 10"/>
            <p:cNvSpPr/>
            <p:nvPr/>
          </p:nvSpPr>
          <p:spPr>
            <a:xfrm>
              <a:off x="6480795" y="1682859"/>
              <a:ext cx="3454792" cy="3154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9900" b="1" dirty="0" smtClean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35</a:t>
              </a:r>
              <a:r>
                <a:rPr lang="zh-CN" altLang="en-US" sz="4800" b="1" dirty="0" smtClean="0">
                  <a:solidFill>
                    <a:prstClr val="white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元</a:t>
              </a:r>
              <a:endParaRPr lang="zh-CN" altLang="en-US" sz="3600" dirty="0"/>
            </a:p>
          </p:txBody>
        </p:sp>
        <p:sp>
          <p:nvSpPr>
            <p:cNvPr id="6" name="标题 9"/>
            <p:cNvSpPr txBox="1">
              <a:spLocks/>
            </p:cNvSpPr>
            <p:nvPr/>
          </p:nvSpPr>
          <p:spPr>
            <a:xfrm>
              <a:off x="5976739" y="1469601"/>
              <a:ext cx="4104456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3600" b="1" dirty="0" smtClean="0">
                  <a:solidFill>
                    <a:schemeClr val="bg1"/>
                  </a:solidFill>
                </a:rPr>
                <a:t>全国城市平均票价</a:t>
              </a:r>
              <a:endParaRPr lang="zh-CN" altLang="en-US" sz="36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4" name="Picture 2" descr="C:\Users\gp\Desktop\iphone 010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9438" y="1730844"/>
            <a:ext cx="5013599" cy="3890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3592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8" name="组合 427"/>
          <p:cNvGrpSpPr/>
          <p:nvPr/>
        </p:nvGrpSpPr>
        <p:grpSpPr>
          <a:xfrm>
            <a:off x="783557" y="1323329"/>
            <a:ext cx="1920757" cy="1512168"/>
            <a:chOff x="745245" y="599179"/>
            <a:chExt cx="1920757" cy="1512168"/>
          </a:xfrm>
        </p:grpSpPr>
        <p:sp>
          <p:nvSpPr>
            <p:cNvPr id="66" name="矩形 65"/>
            <p:cNvSpPr/>
            <p:nvPr/>
          </p:nvSpPr>
          <p:spPr>
            <a:xfrm>
              <a:off x="961269" y="599179"/>
              <a:ext cx="100811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 b="1" i="1" dirty="0" smtClean="0">
                  <a:solidFill>
                    <a:srgbClr val="92D050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47</a:t>
              </a:r>
              <a:endParaRPr lang="zh-CN" altLang="en-US" sz="600" i="1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69" name="标题 9"/>
            <p:cNvSpPr txBox="1">
              <a:spLocks/>
            </p:cNvSpPr>
            <p:nvPr/>
          </p:nvSpPr>
          <p:spPr>
            <a:xfrm>
              <a:off x="745245" y="1414171"/>
              <a:ext cx="1920757" cy="69717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44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温州</a:t>
              </a:r>
              <a:endParaRPr lang="zh-CN" altLang="en-US" sz="28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cxnSp>
          <p:nvCxnSpPr>
            <p:cNvPr id="70" name="直接连接符 69"/>
            <p:cNvCxnSpPr>
              <a:stCxn id="66" idx="2"/>
              <a:endCxn id="69" idx="0"/>
            </p:cNvCxnSpPr>
            <p:nvPr/>
          </p:nvCxnSpPr>
          <p:spPr>
            <a:xfrm>
              <a:off x="1465325" y="1103236"/>
              <a:ext cx="240299" cy="31093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6" name="组合 425"/>
          <p:cNvGrpSpPr/>
          <p:nvPr/>
        </p:nvGrpSpPr>
        <p:grpSpPr>
          <a:xfrm>
            <a:off x="2007693" y="1242610"/>
            <a:ext cx="1728192" cy="1448871"/>
            <a:chOff x="2110704" y="1296352"/>
            <a:chExt cx="1728192" cy="1448871"/>
          </a:xfrm>
        </p:grpSpPr>
        <p:sp>
          <p:nvSpPr>
            <p:cNvPr id="74" name="矩形 73"/>
            <p:cNvSpPr/>
            <p:nvPr/>
          </p:nvSpPr>
          <p:spPr>
            <a:xfrm>
              <a:off x="2188255" y="1296352"/>
              <a:ext cx="64252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b="1" i="1" dirty="0" smtClean="0">
                  <a:solidFill>
                    <a:srgbClr val="92D050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43</a:t>
              </a:r>
              <a:endParaRPr lang="zh-CN" altLang="en-US" sz="600" i="1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75" name="标题 9"/>
            <p:cNvSpPr txBox="1">
              <a:spLocks/>
            </p:cNvSpPr>
            <p:nvPr/>
          </p:nvSpPr>
          <p:spPr>
            <a:xfrm>
              <a:off x="2110704" y="2048047"/>
              <a:ext cx="1728192" cy="697176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32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广州</a:t>
              </a:r>
              <a:endParaRPr lang="zh-CN" altLang="en-US" sz="28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cxnSp>
          <p:nvCxnSpPr>
            <p:cNvPr id="76" name="直接连接符 75"/>
            <p:cNvCxnSpPr>
              <a:stCxn id="74" idx="2"/>
              <a:endCxn id="75" idx="0"/>
            </p:cNvCxnSpPr>
            <p:nvPr/>
          </p:nvCxnSpPr>
          <p:spPr>
            <a:xfrm>
              <a:off x="2509520" y="1769525"/>
              <a:ext cx="465280" cy="27852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5" name="组合 424"/>
          <p:cNvGrpSpPr/>
          <p:nvPr/>
        </p:nvGrpSpPr>
        <p:grpSpPr>
          <a:xfrm>
            <a:off x="2871789" y="1170602"/>
            <a:ext cx="2664296" cy="2096943"/>
            <a:chOff x="3024411" y="747262"/>
            <a:chExt cx="2664296" cy="2096943"/>
          </a:xfrm>
        </p:grpSpPr>
        <p:sp>
          <p:nvSpPr>
            <p:cNvPr id="86" name="矩形 85"/>
            <p:cNvSpPr/>
            <p:nvPr/>
          </p:nvSpPr>
          <p:spPr>
            <a:xfrm>
              <a:off x="4270944" y="747262"/>
              <a:ext cx="98571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b="1" i="1" dirty="0" smtClean="0">
                  <a:solidFill>
                    <a:srgbClr val="92D050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41</a:t>
              </a:r>
              <a:endParaRPr lang="zh-CN" altLang="en-US" sz="600" i="1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87" name="标题 9"/>
            <p:cNvSpPr txBox="1">
              <a:spLocks/>
            </p:cNvSpPr>
            <p:nvPr/>
          </p:nvSpPr>
          <p:spPr>
            <a:xfrm>
              <a:off x="3024411" y="2147029"/>
              <a:ext cx="1728192" cy="697176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HelveticaNeueLT Pro 107 XBlkCn" pitchFamily="34" charset="0"/>
                </a:rPr>
                <a:t>南宁</a:t>
              </a:r>
            </a:p>
          </p:txBody>
        </p:sp>
        <p:sp>
          <p:nvSpPr>
            <p:cNvPr id="94" name="标题 9"/>
            <p:cNvSpPr txBox="1">
              <a:spLocks/>
            </p:cNvSpPr>
            <p:nvPr/>
          </p:nvSpPr>
          <p:spPr>
            <a:xfrm>
              <a:off x="3672483" y="1786989"/>
              <a:ext cx="1728192" cy="697176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北京</a:t>
              </a:r>
              <a:endParaRPr lang="zh-CN" altLang="en-US" sz="20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00" name="标题 9"/>
            <p:cNvSpPr txBox="1">
              <a:spLocks/>
            </p:cNvSpPr>
            <p:nvPr/>
          </p:nvSpPr>
          <p:spPr>
            <a:xfrm>
              <a:off x="4527973" y="1476053"/>
              <a:ext cx="1160734" cy="697176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杭州</a:t>
              </a:r>
              <a:endParaRPr lang="zh-CN" altLang="en-US" sz="20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cxnSp>
          <p:nvCxnSpPr>
            <p:cNvPr id="114" name="直接连接符 113"/>
            <p:cNvCxnSpPr>
              <a:stCxn id="86" idx="2"/>
              <a:endCxn id="87" idx="0"/>
            </p:cNvCxnSpPr>
            <p:nvPr/>
          </p:nvCxnSpPr>
          <p:spPr>
            <a:xfrm flipH="1">
              <a:off x="3888507" y="1332037"/>
              <a:ext cx="875295" cy="81499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>
              <a:stCxn id="86" idx="2"/>
              <a:endCxn id="94" idx="0"/>
            </p:cNvCxnSpPr>
            <p:nvPr/>
          </p:nvCxnSpPr>
          <p:spPr>
            <a:xfrm flipH="1">
              <a:off x="4536579" y="1332037"/>
              <a:ext cx="227223" cy="45495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>
              <a:stCxn id="86" idx="2"/>
              <a:endCxn id="100" idx="0"/>
            </p:cNvCxnSpPr>
            <p:nvPr/>
          </p:nvCxnSpPr>
          <p:spPr>
            <a:xfrm>
              <a:off x="4763802" y="1332037"/>
              <a:ext cx="344538" cy="144016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4" name="组合 423"/>
          <p:cNvGrpSpPr/>
          <p:nvPr/>
        </p:nvGrpSpPr>
        <p:grpSpPr>
          <a:xfrm>
            <a:off x="2871789" y="760043"/>
            <a:ext cx="1728192" cy="1620502"/>
            <a:chOff x="2736379" y="661061"/>
            <a:chExt cx="1728192" cy="1620502"/>
          </a:xfrm>
        </p:grpSpPr>
        <p:sp>
          <p:nvSpPr>
            <p:cNvPr id="129" name="矩形 128"/>
            <p:cNvSpPr/>
            <p:nvPr/>
          </p:nvSpPr>
          <p:spPr>
            <a:xfrm>
              <a:off x="2869560" y="661061"/>
              <a:ext cx="64252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b="1" i="1" dirty="0" smtClean="0">
                  <a:solidFill>
                    <a:srgbClr val="92D050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42</a:t>
              </a:r>
              <a:endParaRPr lang="zh-CN" altLang="en-US" sz="600" i="1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30" name="标题 9"/>
            <p:cNvSpPr txBox="1">
              <a:spLocks/>
            </p:cNvSpPr>
            <p:nvPr/>
          </p:nvSpPr>
          <p:spPr>
            <a:xfrm>
              <a:off x="2736379" y="1584387"/>
              <a:ext cx="1728192" cy="697176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深圳</a:t>
              </a:r>
              <a:endParaRPr lang="zh-CN" altLang="en-US" sz="24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cxnSp>
          <p:nvCxnSpPr>
            <p:cNvPr id="131" name="直接连接符 130"/>
            <p:cNvCxnSpPr>
              <a:stCxn id="129" idx="2"/>
              <a:endCxn id="130" idx="0"/>
            </p:cNvCxnSpPr>
            <p:nvPr/>
          </p:nvCxnSpPr>
          <p:spPr>
            <a:xfrm>
              <a:off x="3190825" y="1181486"/>
              <a:ext cx="409650" cy="402901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9" name="组合 418"/>
          <p:cNvGrpSpPr/>
          <p:nvPr/>
        </p:nvGrpSpPr>
        <p:grpSpPr>
          <a:xfrm>
            <a:off x="6760221" y="1028911"/>
            <a:ext cx="2016224" cy="1315308"/>
            <a:chOff x="6264771" y="1024841"/>
            <a:chExt cx="2016224" cy="1315308"/>
          </a:xfrm>
        </p:grpSpPr>
        <p:sp>
          <p:nvSpPr>
            <p:cNvPr id="166" name="矩形 165"/>
            <p:cNvSpPr/>
            <p:nvPr/>
          </p:nvSpPr>
          <p:spPr>
            <a:xfrm>
              <a:off x="6287168" y="1024841"/>
              <a:ext cx="98571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i="1" dirty="0" smtClean="0">
                  <a:solidFill>
                    <a:srgbClr val="92D050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39</a:t>
              </a:r>
              <a:endParaRPr lang="zh-CN" altLang="en-US" sz="500" i="1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72" name="标题 9"/>
            <p:cNvSpPr txBox="1">
              <a:spLocks/>
            </p:cNvSpPr>
            <p:nvPr/>
          </p:nvSpPr>
          <p:spPr>
            <a:xfrm>
              <a:off x="7128867" y="1371309"/>
              <a:ext cx="1152128" cy="46478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银川</a:t>
              </a:r>
              <a:endParaRPr lang="zh-CN" altLang="en-US" sz="18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73" name="标题 9"/>
            <p:cNvSpPr txBox="1">
              <a:spLocks/>
            </p:cNvSpPr>
            <p:nvPr/>
          </p:nvSpPr>
          <p:spPr>
            <a:xfrm>
              <a:off x="6264771" y="1875365"/>
              <a:ext cx="1152128" cy="464784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西安</a:t>
              </a:r>
              <a:endParaRPr lang="zh-CN" altLang="en-US" sz="18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cxnSp>
          <p:nvCxnSpPr>
            <p:cNvPr id="174" name="直接连接符 173"/>
            <p:cNvCxnSpPr>
              <a:stCxn id="166" idx="2"/>
              <a:endCxn id="172" idx="1"/>
            </p:cNvCxnSpPr>
            <p:nvPr/>
          </p:nvCxnSpPr>
          <p:spPr>
            <a:xfrm>
              <a:off x="6780026" y="1548061"/>
              <a:ext cx="348841" cy="5564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接连接符 176"/>
            <p:cNvCxnSpPr>
              <a:stCxn id="166" idx="2"/>
              <a:endCxn id="173" idx="0"/>
            </p:cNvCxnSpPr>
            <p:nvPr/>
          </p:nvCxnSpPr>
          <p:spPr>
            <a:xfrm>
              <a:off x="6780026" y="1548061"/>
              <a:ext cx="60809" cy="327304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1" name="组合 390"/>
          <p:cNvGrpSpPr/>
          <p:nvPr/>
        </p:nvGrpSpPr>
        <p:grpSpPr>
          <a:xfrm>
            <a:off x="6422578" y="2344219"/>
            <a:ext cx="2137843" cy="864096"/>
            <a:chOff x="6984851" y="724109"/>
            <a:chExt cx="2137843" cy="864096"/>
          </a:xfrm>
        </p:grpSpPr>
        <p:sp>
          <p:nvSpPr>
            <p:cNvPr id="168" name="矩形 167"/>
            <p:cNvSpPr/>
            <p:nvPr/>
          </p:nvSpPr>
          <p:spPr>
            <a:xfrm>
              <a:off x="8136979" y="724109"/>
              <a:ext cx="98571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i="1" dirty="0" smtClean="0">
                  <a:solidFill>
                    <a:srgbClr val="92D050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36</a:t>
              </a:r>
              <a:endParaRPr lang="zh-CN" altLang="en-US" sz="500" i="1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205" name="标题 9"/>
            <p:cNvSpPr txBox="1">
              <a:spLocks/>
            </p:cNvSpPr>
            <p:nvPr/>
          </p:nvSpPr>
          <p:spPr>
            <a:xfrm>
              <a:off x="6984851" y="1123421"/>
              <a:ext cx="1152128" cy="46478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r"/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宁波</a:t>
              </a:r>
              <a:endParaRPr lang="zh-CN" altLang="en-US" sz="18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cxnSp>
          <p:nvCxnSpPr>
            <p:cNvPr id="206" name="直接连接符 205"/>
            <p:cNvCxnSpPr>
              <a:stCxn id="168" idx="2"/>
              <a:endCxn id="205" idx="3"/>
            </p:cNvCxnSpPr>
            <p:nvPr/>
          </p:nvCxnSpPr>
          <p:spPr>
            <a:xfrm flipH="1">
              <a:off x="8136979" y="1247329"/>
              <a:ext cx="492858" cy="108484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3" name="组合 262"/>
          <p:cNvGrpSpPr/>
          <p:nvPr/>
        </p:nvGrpSpPr>
        <p:grpSpPr>
          <a:xfrm>
            <a:off x="7128867" y="2403449"/>
            <a:ext cx="3312368" cy="2160240"/>
            <a:chOff x="7416899" y="2052117"/>
            <a:chExt cx="3312368" cy="2160240"/>
          </a:xfrm>
        </p:grpSpPr>
        <p:sp>
          <p:nvSpPr>
            <p:cNvPr id="264" name="标题 9"/>
            <p:cNvSpPr txBox="1">
              <a:spLocks/>
            </p:cNvSpPr>
            <p:nvPr/>
          </p:nvSpPr>
          <p:spPr>
            <a:xfrm>
              <a:off x="7416899" y="3243517"/>
              <a:ext cx="1152128" cy="464784"/>
            </a:xfrm>
            <a:prstGeom prst="rect">
              <a:avLst/>
            </a:prstGeom>
          </p:spPr>
          <p:txBody>
            <a:bodyPr anchor="b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r"/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泉州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grpSp>
          <p:nvGrpSpPr>
            <p:cNvPr id="265" name="组合 264"/>
            <p:cNvGrpSpPr/>
            <p:nvPr/>
          </p:nvGrpSpPr>
          <p:grpSpPr>
            <a:xfrm>
              <a:off x="7776939" y="2052117"/>
              <a:ext cx="2952328" cy="2160240"/>
              <a:chOff x="7776939" y="2052117"/>
              <a:chExt cx="2952328" cy="2160240"/>
            </a:xfrm>
          </p:grpSpPr>
          <p:sp>
            <p:nvSpPr>
              <p:cNvPr id="266" name="矩形 265"/>
              <p:cNvSpPr/>
              <p:nvPr/>
            </p:nvSpPr>
            <p:spPr>
              <a:xfrm>
                <a:off x="8807448" y="2825041"/>
                <a:ext cx="985715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800" b="1" i="1" dirty="0" smtClean="0">
                    <a:solidFill>
                      <a:srgbClr val="92D050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35</a:t>
                </a:r>
                <a:endParaRPr lang="zh-CN" altLang="en-US" sz="500" i="1" dirty="0">
                  <a:solidFill>
                    <a:srgbClr val="92D050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267" name="标题 9"/>
              <p:cNvSpPr txBox="1">
                <a:spLocks/>
              </p:cNvSpPr>
              <p:nvPr/>
            </p:nvSpPr>
            <p:spPr>
              <a:xfrm>
                <a:off x="8497019" y="2052117"/>
                <a:ext cx="1152128" cy="464784"/>
              </a:xfrm>
              <a:prstGeom prst="rect">
                <a:avLst/>
              </a:prstGeom>
            </p:spPr>
            <p:txBody>
              <a:bodyPr anchor="b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 algn="ctr"/>
                <a:r>
                  <a:rPr lang="zh-CN" altLang="en-US" sz="1600" b="1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台州</a:t>
                </a:r>
                <a:endParaRPr lang="zh-CN" altLang="en-US" sz="1600" b="1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268" name="标题 9"/>
              <p:cNvSpPr txBox="1">
                <a:spLocks/>
              </p:cNvSpPr>
              <p:nvPr/>
            </p:nvSpPr>
            <p:spPr>
              <a:xfrm>
                <a:off x="7776939" y="2484165"/>
                <a:ext cx="1152128" cy="464784"/>
              </a:xfrm>
              <a:prstGeom prst="rect">
                <a:avLst/>
              </a:prstGeom>
            </p:spPr>
            <p:txBody>
              <a:bodyPr anchor="b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 algn="r"/>
                <a:r>
                  <a:rPr lang="zh-CN" altLang="en-US" sz="1600" b="1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哈尔滨</a:t>
                </a:r>
                <a:endParaRPr lang="zh-CN" altLang="en-US" sz="1600" b="1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269" name="标题 9"/>
              <p:cNvSpPr txBox="1">
                <a:spLocks/>
              </p:cNvSpPr>
              <p:nvPr/>
            </p:nvSpPr>
            <p:spPr>
              <a:xfrm>
                <a:off x="9577139" y="2307413"/>
                <a:ext cx="1152128" cy="464784"/>
              </a:xfrm>
              <a:prstGeom prst="rect">
                <a:avLst/>
              </a:prstGeom>
            </p:spPr>
            <p:txBody>
              <a:bodyPr anchor="b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r>
                  <a:rPr lang="zh-CN" altLang="en-US" sz="1600" b="1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厦门</a:t>
                </a:r>
                <a:endParaRPr lang="zh-CN" altLang="en-US" sz="1600" b="1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270" name="标题 9"/>
              <p:cNvSpPr txBox="1">
                <a:spLocks/>
              </p:cNvSpPr>
              <p:nvPr/>
            </p:nvSpPr>
            <p:spPr>
              <a:xfrm>
                <a:off x="8064971" y="3675565"/>
                <a:ext cx="1152128" cy="464784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 algn="ctr"/>
                <a:r>
                  <a:rPr lang="zh-CN" altLang="en-US" sz="1600" b="1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成都</a:t>
                </a:r>
                <a:endParaRPr lang="zh-CN" altLang="en-US" sz="1600" b="1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271" name="标题 9"/>
              <p:cNvSpPr txBox="1">
                <a:spLocks/>
              </p:cNvSpPr>
              <p:nvPr/>
            </p:nvSpPr>
            <p:spPr>
              <a:xfrm>
                <a:off x="8674225" y="3492277"/>
                <a:ext cx="1152128" cy="464784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 algn="ctr"/>
                <a:r>
                  <a:rPr lang="zh-CN" altLang="en-US" sz="1600" b="1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无锡</a:t>
                </a:r>
                <a:endParaRPr lang="zh-CN" altLang="en-US" sz="1600" b="1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272" name="标题 9"/>
              <p:cNvSpPr txBox="1">
                <a:spLocks/>
              </p:cNvSpPr>
              <p:nvPr/>
            </p:nvSpPr>
            <p:spPr>
              <a:xfrm>
                <a:off x="9394305" y="3747573"/>
                <a:ext cx="1152128" cy="464784"/>
              </a:xfrm>
              <a:prstGeom prst="rect">
                <a:avLst/>
              </a:prstGeom>
            </p:spPr>
            <p:txBody>
              <a:bodyPr anchor="t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latin typeface="HelveticaNeueLT Pro 107 XBlkCn" pitchFamily="34" charset="0"/>
                  </a:rPr>
                  <a:t>长沙</a:t>
                </a:r>
              </a:p>
            </p:txBody>
          </p:sp>
          <p:cxnSp>
            <p:nvCxnSpPr>
              <p:cNvPr id="273" name="直接连接符 272"/>
              <p:cNvCxnSpPr>
                <a:stCxn id="267" idx="2"/>
                <a:endCxn id="266" idx="0"/>
              </p:cNvCxnSpPr>
              <p:nvPr/>
            </p:nvCxnSpPr>
            <p:spPr>
              <a:xfrm>
                <a:off x="9073083" y="2516901"/>
                <a:ext cx="227223" cy="30814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直接连接符 273"/>
              <p:cNvCxnSpPr>
                <a:stCxn id="268" idx="3"/>
                <a:endCxn id="266" idx="0"/>
              </p:cNvCxnSpPr>
              <p:nvPr/>
            </p:nvCxnSpPr>
            <p:spPr>
              <a:xfrm>
                <a:off x="8929067" y="2716557"/>
                <a:ext cx="371239" cy="108484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直接连接符 274"/>
              <p:cNvCxnSpPr>
                <a:stCxn id="269" idx="1"/>
                <a:endCxn id="266" idx="0"/>
              </p:cNvCxnSpPr>
              <p:nvPr/>
            </p:nvCxnSpPr>
            <p:spPr>
              <a:xfrm flipH="1">
                <a:off x="9300306" y="2539805"/>
                <a:ext cx="276833" cy="285236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直接连接符 275"/>
              <p:cNvCxnSpPr>
                <a:stCxn id="264" idx="3"/>
                <a:endCxn id="266" idx="2"/>
              </p:cNvCxnSpPr>
              <p:nvPr/>
            </p:nvCxnSpPr>
            <p:spPr>
              <a:xfrm flipV="1">
                <a:off x="8569027" y="3348261"/>
                <a:ext cx="731279" cy="127648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直接连接符 276"/>
              <p:cNvCxnSpPr>
                <a:stCxn id="272" idx="0"/>
                <a:endCxn id="266" idx="2"/>
              </p:cNvCxnSpPr>
              <p:nvPr/>
            </p:nvCxnSpPr>
            <p:spPr>
              <a:xfrm flipH="1" flipV="1">
                <a:off x="9300306" y="3348261"/>
                <a:ext cx="670063" cy="399312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直接连接符 277"/>
              <p:cNvCxnSpPr>
                <a:stCxn id="271" idx="0"/>
                <a:endCxn id="266" idx="2"/>
              </p:cNvCxnSpPr>
              <p:nvPr/>
            </p:nvCxnSpPr>
            <p:spPr>
              <a:xfrm flipV="1">
                <a:off x="9250289" y="3348261"/>
                <a:ext cx="50017" cy="144016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直接连接符 278"/>
              <p:cNvCxnSpPr>
                <a:stCxn id="270" idx="0"/>
                <a:endCxn id="266" idx="2"/>
              </p:cNvCxnSpPr>
              <p:nvPr/>
            </p:nvCxnSpPr>
            <p:spPr>
              <a:xfrm flipV="1">
                <a:off x="8641035" y="3348261"/>
                <a:ext cx="659271" cy="327304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3" name="组合 252"/>
          <p:cNvGrpSpPr/>
          <p:nvPr/>
        </p:nvGrpSpPr>
        <p:grpSpPr>
          <a:xfrm>
            <a:off x="7048253" y="4098905"/>
            <a:ext cx="3240360" cy="2057668"/>
            <a:chOff x="7336285" y="3708301"/>
            <a:chExt cx="3240360" cy="2057668"/>
          </a:xfrm>
        </p:grpSpPr>
        <p:sp>
          <p:nvSpPr>
            <p:cNvPr id="283" name="标题 9"/>
            <p:cNvSpPr txBox="1">
              <a:spLocks/>
            </p:cNvSpPr>
            <p:nvPr/>
          </p:nvSpPr>
          <p:spPr>
            <a:xfrm>
              <a:off x="7336285" y="4692385"/>
              <a:ext cx="1152128" cy="46478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r"/>
              <a:r>
                <a:rPr lang="zh-CN" altLang="en-US" sz="14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呼和浩特</a:t>
              </a:r>
              <a:endParaRPr lang="zh-CN" altLang="en-US" sz="14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285" name="矩形 284"/>
            <p:cNvSpPr/>
            <p:nvPr/>
          </p:nvSpPr>
          <p:spPr>
            <a:xfrm>
              <a:off x="8510810" y="4479480"/>
              <a:ext cx="98571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i="1" dirty="0" smtClean="0">
                  <a:solidFill>
                    <a:srgbClr val="92D050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34</a:t>
              </a:r>
              <a:endParaRPr lang="zh-CN" altLang="en-US" sz="400" i="1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286" name="标题 9"/>
            <p:cNvSpPr txBox="1">
              <a:spLocks/>
            </p:cNvSpPr>
            <p:nvPr/>
          </p:nvSpPr>
          <p:spPr>
            <a:xfrm>
              <a:off x="8200381" y="3852317"/>
              <a:ext cx="1152128" cy="464784"/>
            </a:xfrm>
            <a:prstGeom prst="rect">
              <a:avLst/>
            </a:prstGeom>
          </p:spPr>
          <p:txBody>
            <a:bodyPr anchor="b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中山</a:t>
              </a:r>
              <a:endParaRPr lang="zh-CN" altLang="en-US" sz="14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287" name="标题 9"/>
            <p:cNvSpPr txBox="1">
              <a:spLocks/>
            </p:cNvSpPr>
            <p:nvPr/>
          </p:nvSpPr>
          <p:spPr>
            <a:xfrm>
              <a:off x="7480301" y="4284365"/>
              <a:ext cx="1152128" cy="46478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r"/>
              <a:r>
                <a:rPr lang="zh-CN" altLang="en-US" sz="14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东莞</a:t>
              </a:r>
              <a:endParaRPr lang="zh-CN" altLang="en-US" sz="14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288" name="标题 9"/>
            <p:cNvSpPr txBox="1">
              <a:spLocks/>
            </p:cNvSpPr>
            <p:nvPr/>
          </p:nvSpPr>
          <p:spPr>
            <a:xfrm>
              <a:off x="9361115" y="4323637"/>
              <a:ext cx="1152128" cy="46478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4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苏州</a:t>
              </a:r>
              <a:endParaRPr lang="zh-CN" altLang="en-US" sz="14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289" name="标题 9"/>
            <p:cNvSpPr txBox="1">
              <a:spLocks/>
            </p:cNvSpPr>
            <p:nvPr/>
          </p:nvSpPr>
          <p:spPr>
            <a:xfrm>
              <a:off x="7552309" y="5085161"/>
              <a:ext cx="1152128" cy="46478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r"/>
              <a:r>
                <a:rPr lang="zh-CN" altLang="en-US" sz="14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天津</a:t>
              </a:r>
              <a:endParaRPr lang="zh-CN" altLang="en-US" sz="14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290" name="标题 9"/>
            <p:cNvSpPr txBox="1">
              <a:spLocks/>
            </p:cNvSpPr>
            <p:nvPr/>
          </p:nvSpPr>
          <p:spPr>
            <a:xfrm>
              <a:off x="8560421" y="5301185"/>
              <a:ext cx="1152128" cy="464784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湖州</a:t>
              </a:r>
              <a:endParaRPr lang="zh-CN" altLang="en-US" sz="14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291" name="标题 9"/>
            <p:cNvSpPr txBox="1">
              <a:spLocks/>
            </p:cNvSpPr>
            <p:nvPr/>
          </p:nvSpPr>
          <p:spPr>
            <a:xfrm>
              <a:off x="9424517" y="4869137"/>
              <a:ext cx="1152128" cy="46478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4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惠州</a:t>
              </a:r>
              <a:endParaRPr lang="zh-CN" altLang="en-US" sz="14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cxnSp>
          <p:nvCxnSpPr>
            <p:cNvPr id="292" name="直接连接符 291"/>
            <p:cNvCxnSpPr>
              <a:stCxn id="286" idx="2"/>
              <a:endCxn id="285" idx="0"/>
            </p:cNvCxnSpPr>
            <p:nvPr/>
          </p:nvCxnSpPr>
          <p:spPr>
            <a:xfrm>
              <a:off x="8776445" y="4317101"/>
              <a:ext cx="227223" cy="162379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>
              <a:stCxn id="287" idx="3"/>
              <a:endCxn id="285" idx="0"/>
            </p:cNvCxnSpPr>
            <p:nvPr/>
          </p:nvCxnSpPr>
          <p:spPr>
            <a:xfrm flipV="1">
              <a:off x="8632429" y="4479480"/>
              <a:ext cx="371239" cy="37277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>
              <a:stCxn id="301" idx="2"/>
              <a:endCxn id="285" idx="0"/>
            </p:cNvCxnSpPr>
            <p:nvPr/>
          </p:nvCxnSpPr>
          <p:spPr>
            <a:xfrm flipH="1">
              <a:off x="9003668" y="4173085"/>
              <a:ext cx="285439" cy="30639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>
              <a:stCxn id="283" idx="3"/>
              <a:endCxn id="285" idx="2"/>
            </p:cNvCxnSpPr>
            <p:nvPr/>
          </p:nvCxnSpPr>
          <p:spPr>
            <a:xfrm>
              <a:off x="8488413" y="4924777"/>
              <a:ext cx="515255" cy="1636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>
              <a:stCxn id="291" idx="1"/>
              <a:endCxn id="285" idx="2"/>
            </p:cNvCxnSpPr>
            <p:nvPr/>
          </p:nvCxnSpPr>
          <p:spPr>
            <a:xfrm flipH="1" flipV="1">
              <a:off x="9003668" y="4941145"/>
              <a:ext cx="420849" cy="160384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>
              <a:stCxn id="290" idx="0"/>
              <a:endCxn id="285" idx="2"/>
            </p:cNvCxnSpPr>
            <p:nvPr/>
          </p:nvCxnSpPr>
          <p:spPr>
            <a:xfrm flipH="1" flipV="1">
              <a:off x="9003668" y="4941145"/>
              <a:ext cx="132817" cy="36004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>
              <a:stCxn id="289" idx="3"/>
              <a:endCxn id="285" idx="2"/>
            </p:cNvCxnSpPr>
            <p:nvPr/>
          </p:nvCxnSpPr>
          <p:spPr>
            <a:xfrm flipV="1">
              <a:off x="8704437" y="4941145"/>
              <a:ext cx="299231" cy="37640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1" name="标题 9"/>
            <p:cNvSpPr txBox="1">
              <a:spLocks/>
            </p:cNvSpPr>
            <p:nvPr/>
          </p:nvSpPr>
          <p:spPr>
            <a:xfrm>
              <a:off x="8713043" y="3708301"/>
              <a:ext cx="1152128" cy="464784"/>
            </a:xfrm>
            <a:prstGeom prst="rect">
              <a:avLst/>
            </a:prstGeom>
          </p:spPr>
          <p:txBody>
            <a:bodyPr anchor="b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latin typeface="HelveticaNeueLT Pro 107 XBlkCn" pitchFamily="34" charset="0"/>
                </a:rPr>
                <a:t>淮安</a:t>
              </a:r>
            </a:p>
          </p:txBody>
        </p:sp>
        <p:cxnSp>
          <p:nvCxnSpPr>
            <p:cNvPr id="305" name="直接连接符 304"/>
            <p:cNvCxnSpPr>
              <a:stCxn id="288" idx="1"/>
              <a:endCxn id="285" idx="0"/>
            </p:cNvCxnSpPr>
            <p:nvPr/>
          </p:nvCxnSpPr>
          <p:spPr>
            <a:xfrm flipH="1" flipV="1">
              <a:off x="9003668" y="4479480"/>
              <a:ext cx="357447" cy="76549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0" name="组合 309"/>
          <p:cNvGrpSpPr/>
          <p:nvPr/>
        </p:nvGrpSpPr>
        <p:grpSpPr>
          <a:xfrm>
            <a:off x="4960021" y="3420269"/>
            <a:ext cx="3308052" cy="1820445"/>
            <a:chOff x="7344891" y="3945359"/>
            <a:chExt cx="3308052" cy="1820445"/>
          </a:xfrm>
        </p:grpSpPr>
        <p:sp>
          <p:nvSpPr>
            <p:cNvPr id="311" name="标题 9"/>
            <p:cNvSpPr txBox="1">
              <a:spLocks/>
            </p:cNvSpPr>
            <p:nvPr/>
          </p:nvSpPr>
          <p:spPr>
            <a:xfrm>
              <a:off x="7344891" y="4836236"/>
              <a:ext cx="1152128" cy="464784"/>
            </a:xfrm>
            <a:prstGeom prst="rect">
              <a:avLst/>
            </a:prstGeom>
          </p:spPr>
          <p:txBody>
            <a:bodyPr anchor="b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r"/>
              <a:r>
                <a:rPr lang="zh-CN" altLang="en-US" sz="14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合肥</a:t>
              </a:r>
              <a:endParaRPr lang="zh-CN" altLang="en-US" sz="14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312" name="矩形 311"/>
            <p:cNvSpPr/>
            <p:nvPr/>
          </p:nvSpPr>
          <p:spPr>
            <a:xfrm>
              <a:off x="8510810" y="4625241"/>
              <a:ext cx="98571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i="1" dirty="0" smtClean="0">
                  <a:solidFill>
                    <a:srgbClr val="92D050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33</a:t>
              </a:r>
              <a:endParaRPr lang="zh-CN" altLang="en-US" sz="400" i="1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313" name="标题 9"/>
            <p:cNvSpPr txBox="1">
              <a:spLocks/>
            </p:cNvSpPr>
            <p:nvPr/>
          </p:nvSpPr>
          <p:spPr>
            <a:xfrm>
              <a:off x="8200381" y="3945359"/>
              <a:ext cx="1152128" cy="464784"/>
            </a:xfrm>
            <a:prstGeom prst="rect">
              <a:avLst/>
            </a:prstGeom>
          </p:spPr>
          <p:txBody>
            <a:bodyPr anchor="b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青岛</a:t>
              </a:r>
              <a:endParaRPr lang="zh-CN" altLang="en-US" sz="14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314" name="标题 9"/>
            <p:cNvSpPr txBox="1">
              <a:spLocks/>
            </p:cNvSpPr>
            <p:nvPr/>
          </p:nvSpPr>
          <p:spPr>
            <a:xfrm>
              <a:off x="7408293" y="4332180"/>
              <a:ext cx="1152128" cy="464784"/>
            </a:xfrm>
            <a:prstGeom prst="rect">
              <a:avLst/>
            </a:prstGeom>
          </p:spPr>
          <p:txBody>
            <a:bodyPr anchor="b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r"/>
              <a:r>
                <a:rPr lang="zh-CN" altLang="en-US" sz="14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洛阳</a:t>
              </a:r>
              <a:endParaRPr lang="zh-CN" altLang="en-US" sz="14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315" name="标题 9"/>
            <p:cNvSpPr txBox="1">
              <a:spLocks/>
            </p:cNvSpPr>
            <p:nvPr/>
          </p:nvSpPr>
          <p:spPr>
            <a:xfrm>
              <a:off x="9500815" y="4315079"/>
              <a:ext cx="1152128" cy="464784"/>
            </a:xfrm>
            <a:prstGeom prst="rect">
              <a:avLst/>
            </a:prstGeom>
          </p:spPr>
          <p:txBody>
            <a:bodyPr anchor="b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4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兰州</a:t>
              </a:r>
              <a:endParaRPr lang="zh-CN" altLang="en-US" sz="14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316" name="标题 9"/>
            <p:cNvSpPr txBox="1">
              <a:spLocks/>
            </p:cNvSpPr>
            <p:nvPr/>
          </p:nvSpPr>
          <p:spPr>
            <a:xfrm>
              <a:off x="7892081" y="5301020"/>
              <a:ext cx="1152128" cy="464784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武汉</a:t>
              </a:r>
              <a:endParaRPr lang="zh-CN" altLang="en-US" sz="14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317" name="标题 9"/>
            <p:cNvSpPr txBox="1">
              <a:spLocks/>
            </p:cNvSpPr>
            <p:nvPr/>
          </p:nvSpPr>
          <p:spPr>
            <a:xfrm>
              <a:off x="8539435" y="5257432"/>
              <a:ext cx="1152128" cy="464784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latin typeface="HelveticaNeueLT Pro 107 XBlkCn" pitchFamily="34" charset="0"/>
                </a:rPr>
                <a:t>宜昌</a:t>
              </a:r>
            </a:p>
          </p:txBody>
        </p:sp>
        <p:sp>
          <p:nvSpPr>
            <p:cNvPr id="318" name="标题 9"/>
            <p:cNvSpPr txBox="1">
              <a:spLocks/>
            </p:cNvSpPr>
            <p:nvPr/>
          </p:nvSpPr>
          <p:spPr>
            <a:xfrm>
              <a:off x="9361115" y="5195228"/>
              <a:ext cx="1152128" cy="464784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latin typeface="HelveticaNeueLT Pro 107 XBlkCn" pitchFamily="34" charset="0"/>
                </a:rPr>
                <a:t>金华</a:t>
              </a:r>
            </a:p>
          </p:txBody>
        </p:sp>
        <p:cxnSp>
          <p:nvCxnSpPr>
            <p:cNvPr id="319" name="直接连接符 318"/>
            <p:cNvCxnSpPr>
              <a:stCxn id="313" idx="2"/>
              <a:endCxn id="312" idx="0"/>
            </p:cNvCxnSpPr>
            <p:nvPr/>
          </p:nvCxnSpPr>
          <p:spPr>
            <a:xfrm>
              <a:off x="8776445" y="4410143"/>
              <a:ext cx="227223" cy="21509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直接连接符 319"/>
            <p:cNvCxnSpPr>
              <a:stCxn id="314" idx="3"/>
              <a:endCxn id="312" idx="0"/>
            </p:cNvCxnSpPr>
            <p:nvPr/>
          </p:nvCxnSpPr>
          <p:spPr>
            <a:xfrm>
              <a:off x="8560421" y="4564572"/>
              <a:ext cx="443247" cy="60669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直接连接符 320"/>
            <p:cNvCxnSpPr>
              <a:stCxn id="326" idx="2"/>
              <a:endCxn id="312" idx="0"/>
            </p:cNvCxnSpPr>
            <p:nvPr/>
          </p:nvCxnSpPr>
          <p:spPr>
            <a:xfrm flipH="1">
              <a:off x="9003668" y="4418527"/>
              <a:ext cx="425139" cy="206714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直接连接符 321"/>
            <p:cNvCxnSpPr>
              <a:stCxn id="311" idx="3"/>
              <a:endCxn id="312" idx="2"/>
            </p:cNvCxnSpPr>
            <p:nvPr/>
          </p:nvCxnSpPr>
          <p:spPr>
            <a:xfrm flipV="1">
              <a:off x="8497019" y="5025351"/>
              <a:ext cx="506649" cy="43277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直接连接符 322"/>
            <p:cNvCxnSpPr>
              <a:stCxn id="318" idx="0"/>
              <a:endCxn id="312" idx="2"/>
            </p:cNvCxnSpPr>
            <p:nvPr/>
          </p:nvCxnSpPr>
          <p:spPr>
            <a:xfrm flipH="1" flipV="1">
              <a:off x="9003668" y="5025351"/>
              <a:ext cx="933511" cy="169877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直接连接符 323"/>
            <p:cNvCxnSpPr>
              <a:stCxn id="317" idx="0"/>
              <a:endCxn id="312" idx="2"/>
            </p:cNvCxnSpPr>
            <p:nvPr/>
          </p:nvCxnSpPr>
          <p:spPr>
            <a:xfrm flipH="1" flipV="1">
              <a:off x="9003668" y="5025351"/>
              <a:ext cx="111831" cy="232081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直接连接符 324"/>
            <p:cNvCxnSpPr>
              <a:stCxn id="316" idx="0"/>
              <a:endCxn id="312" idx="2"/>
            </p:cNvCxnSpPr>
            <p:nvPr/>
          </p:nvCxnSpPr>
          <p:spPr>
            <a:xfrm flipV="1">
              <a:off x="8468145" y="5025351"/>
              <a:ext cx="535523" cy="275669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6" name="标题 9"/>
            <p:cNvSpPr txBox="1">
              <a:spLocks/>
            </p:cNvSpPr>
            <p:nvPr/>
          </p:nvSpPr>
          <p:spPr>
            <a:xfrm>
              <a:off x="8852743" y="3953743"/>
              <a:ext cx="1152128" cy="464784"/>
            </a:xfrm>
            <a:prstGeom prst="rect">
              <a:avLst/>
            </a:prstGeom>
          </p:spPr>
          <p:txBody>
            <a:bodyPr anchor="b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latin typeface="HelveticaNeueLT Pro 107 XBlkCn" pitchFamily="34" charset="0"/>
                </a:rPr>
                <a:t>嘉兴</a:t>
              </a:r>
            </a:p>
          </p:txBody>
        </p:sp>
        <p:cxnSp>
          <p:nvCxnSpPr>
            <p:cNvPr id="327" name="直接连接符 326"/>
            <p:cNvCxnSpPr>
              <a:stCxn id="315" idx="1"/>
              <a:endCxn id="312" idx="0"/>
            </p:cNvCxnSpPr>
            <p:nvPr/>
          </p:nvCxnSpPr>
          <p:spPr>
            <a:xfrm flipH="1">
              <a:off x="9003668" y="4547471"/>
              <a:ext cx="497147" cy="7777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0" name="组合 359"/>
          <p:cNvGrpSpPr/>
          <p:nvPr/>
        </p:nvGrpSpPr>
        <p:grpSpPr>
          <a:xfrm>
            <a:off x="3515571" y="2927470"/>
            <a:ext cx="2452562" cy="1716935"/>
            <a:chOff x="3015805" y="2999478"/>
            <a:chExt cx="2452562" cy="1716935"/>
          </a:xfrm>
        </p:grpSpPr>
        <p:sp>
          <p:nvSpPr>
            <p:cNvPr id="361" name="标题 9"/>
            <p:cNvSpPr txBox="1">
              <a:spLocks/>
            </p:cNvSpPr>
            <p:nvPr/>
          </p:nvSpPr>
          <p:spPr>
            <a:xfrm>
              <a:off x="3015805" y="4056804"/>
              <a:ext cx="1152128" cy="46478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r"/>
              <a:r>
                <a:rPr lang="zh-CN" altLang="en-US" sz="1200" b="1" dirty="0">
                  <a:solidFill>
                    <a:schemeClr val="bg1"/>
                  </a:solidFill>
                  <a:latin typeface="HelveticaNeueLT Pro 107 XBlkCn" pitchFamily="34" charset="0"/>
                </a:rPr>
                <a:t>佛山</a:t>
              </a:r>
            </a:p>
          </p:txBody>
        </p:sp>
        <p:sp>
          <p:nvSpPr>
            <p:cNvPr id="362" name="矩形 361"/>
            <p:cNvSpPr/>
            <p:nvPr/>
          </p:nvSpPr>
          <p:spPr>
            <a:xfrm>
              <a:off x="3974306" y="3791874"/>
              <a:ext cx="98571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800" b="1" i="1" dirty="0" smtClean="0">
                  <a:solidFill>
                    <a:srgbClr val="92D050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32</a:t>
              </a:r>
              <a:endParaRPr lang="zh-CN" altLang="en-US" sz="400" i="1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363" name="标题 9"/>
            <p:cNvSpPr txBox="1">
              <a:spLocks/>
            </p:cNvSpPr>
            <p:nvPr/>
          </p:nvSpPr>
          <p:spPr>
            <a:xfrm>
              <a:off x="3587553" y="2999478"/>
              <a:ext cx="1152128" cy="464784"/>
            </a:xfrm>
            <a:prstGeom prst="rect">
              <a:avLst/>
            </a:prstGeom>
          </p:spPr>
          <p:txBody>
            <a:bodyPr anchor="b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2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海口</a:t>
              </a:r>
              <a:endParaRPr lang="zh-CN" altLang="en-US" sz="12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364" name="标题 9"/>
            <p:cNvSpPr txBox="1">
              <a:spLocks/>
            </p:cNvSpPr>
            <p:nvPr/>
          </p:nvSpPr>
          <p:spPr>
            <a:xfrm>
              <a:off x="3025694" y="3539209"/>
              <a:ext cx="1152128" cy="46478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r"/>
              <a:r>
                <a:rPr lang="zh-CN" altLang="en-US" sz="12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重庆</a:t>
              </a:r>
              <a:endParaRPr lang="zh-CN" altLang="en-US" sz="12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365" name="标题 9"/>
            <p:cNvSpPr txBox="1">
              <a:spLocks/>
            </p:cNvSpPr>
            <p:nvPr/>
          </p:nvSpPr>
          <p:spPr>
            <a:xfrm>
              <a:off x="4248547" y="4251629"/>
              <a:ext cx="1152128" cy="464784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2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贵阳</a:t>
              </a:r>
              <a:endParaRPr lang="zh-CN" altLang="en-US" sz="12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cxnSp>
          <p:nvCxnSpPr>
            <p:cNvPr id="366" name="直接连接符 365"/>
            <p:cNvCxnSpPr>
              <a:stCxn id="363" idx="2"/>
              <a:endCxn id="362" idx="0"/>
            </p:cNvCxnSpPr>
            <p:nvPr/>
          </p:nvCxnSpPr>
          <p:spPr>
            <a:xfrm>
              <a:off x="4163617" y="3464262"/>
              <a:ext cx="303547" cy="32761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直接连接符 366"/>
            <p:cNvCxnSpPr>
              <a:stCxn id="364" idx="3"/>
              <a:endCxn id="362" idx="0"/>
            </p:cNvCxnSpPr>
            <p:nvPr/>
          </p:nvCxnSpPr>
          <p:spPr>
            <a:xfrm>
              <a:off x="4177822" y="3771601"/>
              <a:ext cx="289342" cy="20273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直接连接符 367"/>
            <p:cNvCxnSpPr>
              <a:stCxn id="371" idx="2"/>
              <a:endCxn id="362" idx="0"/>
            </p:cNvCxnSpPr>
            <p:nvPr/>
          </p:nvCxnSpPr>
          <p:spPr>
            <a:xfrm flipH="1">
              <a:off x="4467164" y="3585160"/>
              <a:ext cx="425139" cy="206714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直接连接符 368"/>
            <p:cNvCxnSpPr>
              <a:stCxn id="361" idx="3"/>
              <a:endCxn id="362" idx="2"/>
            </p:cNvCxnSpPr>
            <p:nvPr/>
          </p:nvCxnSpPr>
          <p:spPr>
            <a:xfrm flipV="1">
              <a:off x="4167933" y="4161206"/>
              <a:ext cx="299231" cy="12799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直接连接符 369"/>
            <p:cNvCxnSpPr>
              <a:stCxn id="365" idx="0"/>
              <a:endCxn id="362" idx="2"/>
            </p:cNvCxnSpPr>
            <p:nvPr/>
          </p:nvCxnSpPr>
          <p:spPr>
            <a:xfrm flipH="1" flipV="1">
              <a:off x="4467164" y="4161206"/>
              <a:ext cx="357447" cy="90423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1" name="标题 9"/>
            <p:cNvSpPr txBox="1">
              <a:spLocks/>
            </p:cNvSpPr>
            <p:nvPr/>
          </p:nvSpPr>
          <p:spPr>
            <a:xfrm>
              <a:off x="4316239" y="3120376"/>
              <a:ext cx="1152128" cy="464784"/>
            </a:xfrm>
            <a:prstGeom prst="rect">
              <a:avLst/>
            </a:prstGeom>
          </p:spPr>
          <p:txBody>
            <a:bodyPr anchor="b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HelveticaNeueLT Pro 107 XBlkCn" pitchFamily="34" charset="0"/>
                </a:rPr>
                <a:t>绍兴</a:t>
              </a:r>
            </a:p>
          </p:txBody>
        </p:sp>
      </p:grpSp>
      <p:grpSp>
        <p:nvGrpSpPr>
          <p:cNvPr id="211" name="组合 210"/>
          <p:cNvGrpSpPr/>
          <p:nvPr/>
        </p:nvGrpSpPr>
        <p:grpSpPr>
          <a:xfrm>
            <a:off x="4090744" y="4471583"/>
            <a:ext cx="1733373" cy="964910"/>
            <a:chOff x="4230044" y="4478106"/>
            <a:chExt cx="1733373" cy="964910"/>
          </a:xfrm>
        </p:grpSpPr>
        <p:sp>
          <p:nvSpPr>
            <p:cNvPr id="375" name="矩形 374"/>
            <p:cNvSpPr/>
            <p:nvPr/>
          </p:nvSpPr>
          <p:spPr>
            <a:xfrm>
              <a:off x="4671989" y="5073684"/>
              <a:ext cx="98571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800" b="1" i="1" dirty="0" smtClean="0">
                  <a:solidFill>
                    <a:srgbClr val="92D050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31</a:t>
              </a:r>
              <a:endParaRPr lang="zh-CN" altLang="en-US" sz="400" i="1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376" name="标题 9"/>
            <p:cNvSpPr txBox="1">
              <a:spLocks/>
            </p:cNvSpPr>
            <p:nvPr/>
          </p:nvSpPr>
          <p:spPr>
            <a:xfrm>
              <a:off x="4230044" y="4478106"/>
              <a:ext cx="1152128" cy="464784"/>
            </a:xfrm>
            <a:prstGeom prst="rect">
              <a:avLst/>
            </a:prstGeom>
          </p:spPr>
          <p:txBody>
            <a:bodyPr anchor="b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2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济南</a:t>
              </a:r>
              <a:endParaRPr lang="zh-CN" altLang="en-US" sz="12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cxnSp>
          <p:nvCxnSpPr>
            <p:cNvPr id="379" name="直接连接符 378"/>
            <p:cNvCxnSpPr>
              <a:stCxn id="376" idx="2"/>
              <a:endCxn id="375" idx="0"/>
            </p:cNvCxnSpPr>
            <p:nvPr/>
          </p:nvCxnSpPr>
          <p:spPr>
            <a:xfrm>
              <a:off x="4806108" y="4942890"/>
              <a:ext cx="358739" cy="130794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8" name="标题 9"/>
            <p:cNvSpPr txBox="1">
              <a:spLocks/>
            </p:cNvSpPr>
            <p:nvPr/>
          </p:nvSpPr>
          <p:spPr>
            <a:xfrm>
              <a:off x="4811289" y="4500389"/>
              <a:ext cx="1152128" cy="464784"/>
            </a:xfrm>
            <a:prstGeom prst="rect">
              <a:avLst/>
            </a:prstGeom>
          </p:spPr>
          <p:txBody>
            <a:bodyPr anchor="b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2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大连</a:t>
              </a:r>
              <a:endParaRPr lang="zh-CN" altLang="en-US" sz="12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cxnSp>
          <p:nvCxnSpPr>
            <p:cNvPr id="389" name="直接连接符 388"/>
            <p:cNvCxnSpPr>
              <a:stCxn id="388" idx="2"/>
              <a:endCxn id="375" idx="0"/>
            </p:cNvCxnSpPr>
            <p:nvPr/>
          </p:nvCxnSpPr>
          <p:spPr>
            <a:xfrm flipH="1">
              <a:off x="5164847" y="4965173"/>
              <a:ext cx="222506" cy="108511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7" name="组合 356"/>
          <p:cNvGrpSpPr/>
          <p:nvPr/>
        </p:nvGrpSpPr>
        <p:grpSpPr>
          <a:xfrm>
            <a:off x="1359621" y="2679469"/>
            <a:ext cx="3308052" cy="2613008"/>
            <a:chOff x="1516559" y="2772197"/>
            <a:chExt cx="3308052" cy="2613008"/>
          </a:xfrm>
        </p:grpSpPr>
        <p:sp>
          <p:nvSpPr>
            <p:cNvPr id="395" name="标题 9"/>
            <p:cNvSpPr txBox="1">
              <a:spLocks/>
            </p:cNvSpPr>
            <p:nvPr/>
          </p:nvSpPr>
          <p:spPr>
            <a:xfrm>
              <a:off x="1516559" y="3996333"/>
              <a:ext cx="1152128" cy="69443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r"/>
              <a:r>
                <a:rPr lang="zh-CN" altLang="en-US" sz="12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盐城</a:t>
              </a:r>
              <a:endParaRPr lang="zh-CN" altLang="en-US" sz="12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396" name="矩形 395"/>
            <p:cNvSpPr/>
            <p:nvPr/>
          </p:nvSpPr>
          <p:spPr>
            <a:xfrm>
              <a:off x="2682478" y="3879256"/>
              <a:ext cx="985715" cy="36933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zh-CN" sz="1800" b="1" i="1" dirty="0" smtClean="0">
                  <a:solidFill>
                    <a:srgbClr val="92D050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30</a:t>
              </a:r>
              <a:endParaRPr lang="zh-CN" altLang="en-US" sz="300" i="1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397" name="标题 9"/>
            <p:cNvSpPr txBox="1">
              <a:spLocks/>
            </p:cNvSpPr>
            <p:nvPr/>
          </p:nvSpPr>
          <p:spPr>
            <a:xfrm>
              <a:off x="2380655" y="2772197"/>
              <a:ext cx="1152128" cy="694436"/>
            </a:xfrm>
            <a:prstGeom prst="rect">
              <a:avLst/>
            </a:prstGeom>
          </p:spPr>
          <p:txBody>
            <a:bodyPr anchor="b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2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扬州</a:t>
              </a:r>
              <a:endParaRPr lang="zh-CN" altLang="en-US" sz="12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398" name="标题 9"/>
            <p:cNvSpPr txBox="1">
              <a:spLocks/>
            </p:cNvSpPr>
            <p:nvPr/>
          </p:nvSpPr>
          <p:spPr>
            <a:xfrm>
              <a:off x="1579961" y="3350148"/>
              <a:ext cx="1152128" cy="69443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r"/>
              <a:r>
                <a:rPr lang="zh-CN" altLang="en-US" sz="12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镇江</a:t>
              </a:r>
              <a:endParaRPr lang="zh-CN" altLang="en-US" sz="12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399" name="标题 9"/>
            <p:cNvSpPr txBox="1">
              <a:spLocks/>
            </p:cNvSpPr>
            <p:nvPr/>
          </p:nvSpPr>
          <p:spPr>
            <a:xfrm>
              <a:off x="3672483" y="3324598"/>
              <a:ext cx="1152128" cy="69443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沈阳</a:t>
              </a:r>
              <a:endParaRPr lang="zh-CN" altLang="en-US" sz="12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400" name="标题 9"/>
            <p:cNvSpPr txBox="1">
              <a:spLocks/>
            </p:cNvSpPr>
            <p:nvPr/>
          </p:nvSpPr>
          <p:spPr>
            <a:xfrm>
              <a:off x="2063749" y="4690769"/>
              <a:ext cx="1152128" cy="694436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2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太原</a:t>
              </a:r>
              <a:endParaRPr lang="zh-CN" altLang="en-US" sz="12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401" name="标题 9"/>
            <p:cNvSpPr txBox="1">
              <a:spLocks/>
            </p:cNvSpPr>
            <p:nvPr/>
          </p:nvSpPr>
          <p:spPr>
            <a:xfrm>
              <a:off x="2711103" y="4625644"/>
              <a:ext cx="1152128" cy="694436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HelveticaNeueLT Pro 107 XBlkCn" pitchFamily="34" charset="0"/>
                </a:rPr>
                <a:t>株洲</a:t>
              </a:r>
            </a:p>
          </p:txBody>
        </p:sp>
        <p:sp>
          <p:nvSpPr>
            <p:cNvPr id="402" name="标题 9"/>
            <p:cNvSpPr txBox="1">
              <a:spLocks/>
            </p:cNvSpPr>
            <p:nvPr/>
          </p:nvSpPr>
          <p:spPr>
            <a:xfrm>
              <a:off x="3532783" y="4532705"/>
              <a:ext cx="1152128" cy="694436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2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南通</a:t>
              </a:r>
              <a:endParaRPr lang="zh-CN" altLang="en-US" sz="12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cxnSp>
          <p:nvCxnSpPr>
            <p:cNvPr id="403" name="直接连接符 402"/>
            <p:cNvCxnSpPr>
              <a:stCxn id="397" idx="2"/>
              <a:endCxn id="396" idx="0"/>
            </p:cNvCxnSpPr>
            <p:nvPr/>
          </p:nvCxnSpPr>
          <p:spPr>
            <a:xfrm>
              <a:off x="2956719" y="3466633"/>
              <a:ext cx="218617" cy="412623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直接连接符 403"/>
            <p:cNvCxnSpPr>
              <a:stCxn id="398" idx="3"/>
              <a:endCxn id="396" idx="0"/>
            </p:cNvCxnSpPr>
            <p:nvPr/>
          </p:nvCxnSpPr>
          <p:spPr>
            <a:xfrm>
              <a:off x="2732089" y="3697366"/>
              <a:ext cx="443247" cy="18189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直接连接符 404"/>
            <p:cNvCxnSpPr>
              <a:stCxn id="410" idx="2"/>
              <a:endCxn id="396" idx="0"/>
            </p:cNvCxnSpPr>
            <p:nvPr/>
          </p:nvCxnSpPr>
          <p:spPr>
            <a:xfrm flipH="1">
              <a:off x="3175336" y="3479160"/>
              <a:ext cx="425139" cy="400096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直接连接符 405"/>
            <p:cNvCxnSpPr>
              <a:stCxn id="395" idx="3"/>
              <a:endCxn id="396" idx="2"/>
            </p:cNvCxnSpPr>
            <p:nvPr/>
          </p:nvCxnSpPr>
          <p:spPr>
            <a:xfrm flipV="1">
              <a:off x="2668687" y="4248588"/>
              <a:ext cx="506649" cy="94963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直接连接符 406"/>
            <p:cNvCxnSpPr>
              <a:stCxn id="402" idx="0"/>
              <a:endCxn id="396" idx="2"/>
            </p:cNvCxnSpPr>
            <p:nvPr/>
          </p:nvCxnSpPr>
          <p:spPr>
            <a:xfrm flipH="1" flipV="1">
              <a:off x="3175336" y="4248588"/>
              <a:ext cx="933511" cy="284117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直接连接符 407"/>
            <p:cNvCxnSpPr>
              <a:stCxn id="401" idx="0"/>
              <a:endCxn id="396" idx="2"/>
            </p:cNvCxnSpPr>
            <p:nvPr/>
          </p:nvCxnSpPr>
          <p:spPr>
            <a:xfrm flipH="1" flipV="1">
              <a:off x="3175336" y="4248588"/>
              <a:ext cx="111831" cy="377056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直接连接符 408"/>
            <p:cNvCxnSpPr>
              <a:stCxn id="400" idx="0"/>
              <a:endCxn id="396" idx="2"/>
            </p:cNvCxnSpPr>
            <p:nvPr/>
          </p:nvCxnSpPr>
          <p:spPr>
            <a:xfrm flipV="1">
              <a:off x="2639813" y="4248588"/>
              <a:ext cx="535523" cy="442181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0" name="标题 9"/>
            <p:cNvSpPr txBox="1">
              <a:spLocks/>
            </p:cNvSpPr>
            <p:nvPr/>
          </p:nvSpPr>
          <p:spPr>
            <a:xfrm>
              <a:off x="3024411" y="2784724"/>
              <a:ext cx="1152128" cy="694436"/>
            </a:xfrm>
            <a:prstGeom prst="rect">
              <a:avLst/>
            </a:prstGeom>
          </p:spPr>
          <p:txBody>
            <a:bodyPr anchor="b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2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石家庄</a:t>
              </a:r>
              <a:endParaRPr lang="zh-CN" altLang="en-US" sz="12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cxnSp>
          <p:nvCxnSpPr>
            <p:cNvPr id="411" name="直接连接符 410"/>
            <p:cNvCxnSpPr>
              <a:stCxn id="399" idx="1"/>
              <a:endCxn id="396" idx="0"/>
            </p:cNvCxnSpPr>
            <p:nvPr/>
          </p:nvCxnSpPr>
          <p:spPr>
            <a:xfrm flipH="1">
              <a:off x="3175336" y="3671816"/>
              <a:ext cx="497147" cy="20744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6" name="组合 435"/>
          <p:cNvGrpSpPr/>
          <p:nvPr/>
        </p:nvGrpSpPr>
        <p:grpSpPr>
          <a:xfrm>
            <a:off x="8047759" y="1048075"/>
            <a:ext cx="2384870" cy="1118798"/>
            <a:chOff x="4230044" y="4478106"/>
            <a:chExt cx="2384870" cy="1118798"/>
          </a:xfrm>
        </p:grpSpPr>
        <p:sp>
          <p:nvSpPr>
            <p:cNvPr id="437" name="矩形 436"/>
            <p:cNvSpPr/>
            <p:nvPr/>
          </p:nvSpPr>
          <p:spPr>
            <a:xfrm>
              <a:off x="4671989" y="5073684"/>
              <a:ext cx="98571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i="1" dirty="0" smtClean="0">
                  <a:solidFill>
                    <a:srgbClr val="92D050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37</a:t>
              </a:r>
              <a:endParaRPr lang="zh-CN" altLang="en-US" sz="400" i="1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438" name="标题 9"/>
            <p:cNvSpPr txBox="1">
              <a:spLocks/>
            </p:cNvSpPr>
            <p:nvPr/>
          </p:nvSpPr>
          <p:spPr>
            <a:xfrm>
              <a:off x="4230044" y="4478106"/>
              <a:ext cx="1152128" cy="464784"/>
            </a:xfrm>
            <a:prstGeom prst="rect">
              <a:avLst/>
            </a:prstGeom>
          </p:spPr>
          <p:txBody>
            <a:bodyPr anchor="b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昆明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cxnSp>
          <p:nvCxnSpPr>
            <p:cNvPr id="439" name="直接连接符 438"/>
            <p:cNvCxnSpPr>
              <a:stCxn id="438" idx="2"/>
              <a:endCxn id="437" idx="0"/>
            </p:cNvCxnSpPr>
            <p:nvPr/>
          </p:nvCxnSpPr>
          <p:spPr>
            <a:xfrm>
              <a:off x="4806108" y="4942890"/>
              <a:ext cx="358739" cy="130794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0" name="标题 9"/>
            <p:cNvSpPr txBox="1">
              <a:spLocks/>
            </p:cNvSpPr>
            <p:nvPr/>
          </p:nvSpPr>
          <p:spPr>
            <a:xfrm>
              <a:off x="4806108" y="4500389"/>
              <a:ext cx="1152128" cy="464784"/>
            </a:xfrm>
            <a:prstGeom prst="rect">
              <a:avLst/>
            </a:prstGeom>
          </p:spPr>
          <p:txBody>
            <a:bodyPr anchor="b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南京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cxnSp>
          <p:nvCxnSpPr>
            <p:cNvPr id="441" name="直接连接符 440"/>
            <p:cNvCxnSpPr>
              <a:stCxn id="440" idx="2"/>
              <a:endCxn id="437" idx="0"/>
            </p:cNvCxnSpPr>
            <p:nvPr/>
          </p:nvCxnSpPr>
          <p:spPr>
            <a:xfrm flipH="1">
              <a:off x="5164847" y="4965173"/>
              <a:ext cx="217325" cy="108511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3" name="标题 9"/>
            <p:cNvSpPr txBox="1">
              <a:spLocks/>
            </p:cNvSpPr>
            <p:nvPr/>
          </p:nvSpPr>
          <p:spPr>
            <a:xfrm>
              <a:off x="5462786" y="4528461"/>
              <a:ext cx="1152128" cy="464784"/>
            </a:xfrm>
            <a:prstGeom prst="rect">
              <a:avLst/>
            </a:prstGeom>
          </p:spPr>
          <p:txBody>
            <a:bodyPr anchor="b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南昌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cxnSp>
          <p:nvCxnSpPr>
            <p:cNvPr id="444" name="直接连接符 443"/>
            <p:cNvCxnSpPr>
              <a:stCxn id="443" idx="2"/>
              <a:endCxn id="437" idx="0"/>
            </p:cNvCxnSpPr>
            <p:nvPr/>
          </p:nvCxnSpPr>
          <p:spPr>
            <a:xfrm flipH="1">
              <a:off x="5164847" y="4993245"/>
              <a:ext cx="874003" cy="80439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9" name="组合 478"/>
          <p:cNvGrpSpPr/>
          <p:nvPr/>
        </p:nvGrpSpPr>
        <p:grpSpPr>
          <a:xfrm>
            <a:off x="4671989" y="1336107"/>
            <a:ext cx="2736304" cy="2088232"/>
            <a:chOff x="3067449" y="3852317"/>
            <a:chExt cx="2736304" cy="2088232"/>
          </a:xfrm>
        </p:grpSpPr>
        <p:sp>
          <p:nvSpPr>
            <p:cNvPr id="480" name="标题 9"/>
            <p:cNvSpPr txBox="1">
              <a:spLocks/>
            </p:cNvSpPr>
            <p:nvPr/>
          </p:nvSpPr>
          <p:spPr>
            <a:xfrm>
              <a:off x="3067449" y="4788421"/>
              <a:ext cx="1152128" cy="694436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8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上海</a:t>
              </a:r>
              <a:endParaRPr lang="zh-CN" altLang="en-US" sz="18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481" name="矩形 480"/>
            <p:cNvSpPr/>
            <p:nvPr/>
          </p:nvSpPr>
          <p:spPr>
            <a:xfrm>
              <a:off x="4054920" y="3852317"/>
              <a:ext cx="985715" cy="58477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zh-CN" sz="3200" b="1" i="1" dirty="0" smtClean="0">
                  <a:solidFill>
                    <a:srgbClr val="92D050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40</a:t>
              </a:r>
              <a:endParaRPr lang="zh-CN" altLang="en-US" sz="3200" i="1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482" name="标题 9"/>
            <p:cNvSpPr txBox="1">
              <a:spLocks/>
            </p:cNvSpPr>
            <p:nvPr/>
          </p:nvSpPr>
          <p:spPr>
            <a:xfrm>
              <a:off x="3571505" y="5102097"/>
              <a:ext cx="1152128" cy="694436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8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福州</a:t>
              </a:r>
              <a:endParaRPr lang="zh-CN" altLang="en-US" sz="18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483" name="标题 9"/>
            <p:cNvSpPr txBox="1">
              <a:spLocks/>
            </p:cNvSpPr>
            <p:nvPr/>
          </p:nvSpPr>
          <p:spPr>
            <a:xfrm>
              <a:off x="4290963" y="5246113"/>
              <a:ext cx="1152128" cy="694436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8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长春</a:t>
              </a:r>
              <a:endParaRPr lang="zh-CN" altLang="en-US" sz="18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484" name="标题 9"/>
            <p:cNvSpPr txBox="1">
              <a:spLocks/>
            </p:cNvSpPr>
            <p:nvPr/>
          </p:nvSpPr>
          <p:spPr>
            <a:xfrm>
              <a:off x="4651625" y="4788421"/>
              <a:ext cx="1152128" cy="694436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8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包头</a:t>
              </a:r>
              <a:endParaRPr lang="zh-CN" altLang="en-US" sz="18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cxnSp>
          <p:nvCxnSpPr>
            <p:cNvPr id="485" name="直接连接符 484"/>
            <p:cNvCxnSpPr>
              <a:stCxn id="480" idx="0"/>
              <a:endCxn id="481" idx="2"/>
            </p:cNvCxnSpPr>
            <p:nvPr/>
          </p:nvCxnSpPr>
          <p:spPr>
            <a:xfrm flipV="1">
              <a:off x="3643513" y="4437092"/>
              <a:ext cx="904265" cy="351329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直接连接符 485"/>
            <p:cNvCxnSpPr>
              <a:stCxn id="484" idx="0"/>
              <a:endCxn id="481" idx="2"/>
            </p:cNvCxnSpPr>
            <p:nvPr/>
          </p:nvCxnSpPr>
          <p:spPr>
            <a:xfrm flipH="1" flipV="1">
              <a:off x="4547778" y="4437092"/>
              <a:ext cx="679911" cy="351329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直接连接符 486"/>
            <p:cNvCxnSpPr>
              <a:stCxn id="483" idx="0"/>
              <a:endCxn id="481" idx="2"/>
            </p:cNvCxnSpPr>
            <p:nvPr/>
          </p:nvCxnSpPr>
          <p:spPr>
            <a:xfrm flipH="1" flipV="1">
              <a:off x="4547778" y="4437092"/>
              <a:ext cx="319249" cy="809021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直接连接符 487"/>
            <p:cNvCxnSpPr>
              <a:stCxn id="482" idx="0"/>
              <a:endCxn id="481" idx="2"/>
            </p:cNvCxnSpPr>
            <p:nvPr/>
          </p:nvCxnSpPr>
          <p:spPr>
            <a:xfrm flipV="1">
              <a:off x="4147569" y="4437092"/>
              <a:ext cx="400209" cy="66500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8" name="组合 497"/>
          <p:cNvGrpSpPr/>
          <p:nvPr/>
        </p:nvGrpSpPr>
        <p:grpSpPr>
          <a:xfrm>
            <a:off x="855565" y="2928991"/>
            <a:ext cx="1800200" cy="698594"/>
            <a:chOff x="7322494" y="705564"/>
            <a:chExt cx="1800200" cy="698594"/>
          </a:xfrm>
        </p:grpSpPr>
        <p:sp>
          <p:nvSpPr>
            <p:cNvPr id="499" name="矩形 498"/>
            <p:cNvSpPr/>
            <p:nvPr/>
          </p:nvSpPr>
          <p:spPr>
            <a:xfrm>
              <a:off x="8136979" y="705564"/>
              <a:ext cx="98571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1" dirty="0" smtClean="0">
                  <a:solidFill>
                    <a:srgbClr val="92D050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29</a:t>
              </a:r>
              <a:endParaRPr lang="zh-CN" altLang="en-US" sz="500" i="1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500" name="标题 9"/>
            <p:cNvSpPr txBox="1">
              <a:spLocks/>
            </p:cNvSpPr>
            <p:nvPr/>
          </p:nvSpPr>
          <p:spPr>
            <a:xfrm>
              <a:off x="7322494" y="939374"/>
              <a:ext cx="1152128" cy="46478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r"/>
              <a:r>
                <a:rPr lang="zh-CN" altLang="en-US" sz="12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郑州</a:t>
              </a:r>
              <a:endParaRPr lang="zh-CN" altLang="en-US" sz="18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cxnSp>
          <p:nvCxnSpPr>
            <p:cNvPr id="501" name="直接连接符 500"/>
            <p:cNvCxnSpPr>
              <a:stCxn id="499" idx="2"/>
              <a:endCxn id="500" idx="3"/>
            </p:cNvCxnSpPr>
            <p:nvPr/>
          </p:nvCxnSpPr>
          <p:spPr>
            <a:xfrm flipH="1">
              <a:off x="8474622" y="1044118"/>
              <a:ext cx="155215" cy="12764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2" name="组合 501"/>
          <p:cNvGrpSpPr/>
          <p:nvPr/>
        </p:nvGrpSpPr>
        <p:grpSpPr>
          <a:xfrm>
            <a:off x="346328" y="3350233"/>
            <a:ext cx="1733373" cy="934132"/>
            <a:chOff x="4230044" y="4478106"/>
            <a:chExt cx="1733373" cy="934132"/>
          </a:xfrm>
        </p:grpSpPr>
        <p:sp>
          <p:nvSpPr>
            <p:cNvPr id="503" name="矩形 502"/>
            <p:cNvSpPr/>
            <p:nvPr/>
          </p:nvSpPr>
          <p:spPr>
            <a:xfrm>
              <a:off x="4671989" y="5073684"/>
              <a:ext cx="98571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1" dirty="0" smtClean="0">
                  <a:solidFill>
                    <a:srgbClr val="92D050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28</a:t>
              </a:r>
              <a:endParaRPr lang="zh-CN" altLang="en-US" sz="400" i="1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504" name="标题 9"/>
            <p:cNvSpPr txBox="1">
              <a:spLocks/>
            </p:cNvSpPr>
            <p:nvPr/>
          </p:nvSpPr>
          <p:spPr>
            <a:xfrm>
              <a:off x="4230044" y="4478106"/>
              <a:ext cx="1152128" cy="464784"/>
            </a:xfrm>
            <a:prstGeom prst="rect">
              <a:avLst/>
            </a:prstGeom>
          </p:spPr>
          <p:txBody>
            <a:bodyPr anchor="b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2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江门</a:t>
              </a:r>
              <a:endParaRPr lang="zh-CN" altLang="en-US" sz="12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cxnSp>
          <p:nvCxnSpPr>
            <p:cNvPr id="505" name="直接连接符 504"/>
            <p:cNvCxnSpPr>
              <a:stCxn id="504" idx="2"/>
              <a:endCxn id="503" idx="0"/>
            </p:cNvCxnSpPr>
            <p:nvPr/>
          </p:nvCxnSpPr>
          <p:spPr>
            <a:xfrm>
              <a:off x="4806108" y="4942890"/>
              <a:ext cx="358739" cy="130794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6" name="标题 9"/>
            <p:cNvSpPr txBox="1">
              <a:spLocks/>
            </p:cNvSpPr>
            <p:nvPr/>
          </p:nvSpPr>
          <p:spPr>
            <a:xfrm>
              <a:off x="4811289" y="4500389"/>
              <a:ext cx="1152128" cy="464784"/>
            </a:xfrm>
            <a:prstGeom prst="rect">
              <a:avLst/>
            </a:prstGeom>
          </p:spPr>
          <p:txBody>
            <a:bodyPr anchor="b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2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常州</a:t>
              </a:r>
              <a:endParaRPr lang="zh-CN" altLang="en-US" sz="12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cxnSp>
          <p:nvCxnSpPr>
            <p:cNvPr id="507" name="直接连接符 506"/>
            <p:cNvCxnSpPr>
              <a:stCxn id="506" idx="2"/>
              <a:endCxn id="503" idx="0"/>
            </p:cNvCxnSpPr>
            <p:nvPr/>
          </p:nvCxnSpPr>
          <p:spPr>
            <a:xfrm flipH="1">
              <a:off x="5164847" y="4965173"/>
              <a:ext cx="222506" cy="108511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0" name="组合 509"/>
          <p:cNvGrpSpPr/>
          <p:nvPr/>
        </p:nvGrpSpPr>
        <p:grpSpPr>
          <a:xfrm>
            <a:off x="495525" y="4428381"/>
            <a:ext cx="1872208" cy="1008112"/>
            <a:chOff x="4230044" y="4275936"/>
            <a:chExt cx="1872208" cy="1008112"/>
          </a:xfrm>
        </p:grpSpPr>
        <p:sp>
          <p:nvSpPr>
            <p:cNvPr id="511" name="矩形 510"/>
            <p:cNvSpPr/>
            <p:nvPr/>
          </p:nvSpPr>
          <p:spPr>
            <a:xfrm>
              <a:off x="4671989" y="4275936"/>
              <a:ext cx="98571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1" dirty="0" smtClean="0">
                  <a:solidFill>
                    <a:srgbClr val="92D050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27</a:t>
              </a:r>
              <a:endParaRPr lang="zh-CN" altLang="en-US" sz="400" i="1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512" name="标题 9"/>
            <p:cNvSpPr txBox="1">
              <a:spLocks/>
            </p:cNvSpPr>
            <p:nvPr/>
          </p:nvSpPr>
          <p:spPr>
            <a:xfrm>
              <a:off x="4230044" y="4724973"/>
              <a:ext cx="1152128" cy="464784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2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湛江</a:t>
              </a:r>
              <a:endParaRPr lang="zh-CN" altLang="en-US" sz="12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cxnSp>
          <p:nvCxnSpPr>
            <p:cNvPr id="513" name="直接连接符 512"/>
            <p:cNvCxnSpPr>
              <a:stCxn id="512" idx="0"/>
              <a:endCxn id="511" idx="2"/>
            </p:cNvCxnSpPr>
            <p:nvPr/>
          </p:nvCxnSpPr>
          <p:spPr>
            <a:xfrm flipV="1">
              <a:off x="4806108" y="4614490"/>
              <a:ext cx="358739" cy="110483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4" name="标题 9"/>
            <p:cNvSpPr txBox="1">
              <a:spLocks/>
            </p:cNvSpPr>
            <p:nvPr/>
          </p:nvSpPr>
          <p:spPr>
            <a:xfrm>
              <a:off x="4950124" y="4819264"/>
              <a:ext cx="1152128" cy="464784"/>
            </a:xfrm>
            <a:prstGeom prst="rect">
              <a:avLst/>
            </a:prstGeom>
          </p:spPr>
          <p:txBody>
            <a:bodyPr anchor="t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12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乌鲁木齐</a:t>
              </a:r>
              <a:endParaRPr lang="zh-CN" altLang="en-US" sz="12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cxnSp>
          <p:nvCxnSpPr>
            <p:cNvPr id="515" name="直接连接符 514"/>
            <p:cNvCxnSpPr>
              <a:stCxn id="514" idx="0"/>
              <a:endCxn id="511" idx="2"/>
            </p:cNvCxnSpPr>
            <p:nvPr/>
          </p:nvCxnSpPr>
          <p:spPr>
            <a:xfrm flipH="1" flipV="1">
              <a:off x="5164847" y="4614490"/>
              <a:ext cx="361341" cy="204774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0" name="组合 519"/>
          <p:cNvGrpSpPr/>
          <p:nvPr/>
        </p:nvGrpSpPr>
        <p:grpSpPr>
          <a:xfrm>
            <a:off x="1863677" y="4860429"/>
            <a:ext cx="1800200" cy="698594"/>
            <a:chOff x="7322494" y="705564"/>
            <a:chExt cx="1800200" cy="698594"/>
          </a:xfrm>
        </p:grpSpPr>
        <p:sp>
          <p:nvSpPr>
            <p:cNvPr id="521" name="矩形 520"/>
            <p:cNvSpPr/>
            <p:nvPr/>
          </p:nvSpPr>
          <p:spPr>
            <a:xfrm>
              <a:off x="8136979" y="705564"/>
              <a:ext cx="98571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1" dirty="0" smtClean="0">
                  <a:solidFill>
                    <a:srgbClr val="92D050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26</a:t>
              </a:r>
              <a:endParaRPr lang="zh-CN" altLang="en-US" sz="400" i="1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522" name="标题 9"/>
            <p:cNvSpPr txBox="1">
              <a:spLocks/>
            </p:cNvSpPr>
            <p:nvPr/>
          </p:nvSpPr>
          <p:spPr>
            <a:xfrm>
              <a:off x="7322494" y="939374"/>
              <a:ext cx="1152128" cy="46478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r"/>
              <a:r>
                <a:rPr lang="zh-CN" altLang="en-US" sz="1100" b="1" dirty="0">
                  <a:solidFill>
                    <a:schemeClr val="bg1"/>
                  </a:solidFill>
                  <a:latin typeface="HelveticaNeueLT Pro 107 XBlkCn" pitchFamily="34" charset="0"/>
                </a:rPr>
                <a:t>鞍山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cxnSp>
          <p:nvCxnSpPr>
            <p:cNvPr id="523" name="直接连接符 522"/>
            <p:cNvCxnSpPr>
              <a:stCxn id="521" idx="2"/>
              <a:endCxn id="522" idx="3"/>
            </p:cNvCxnSpPr>
            <p:nvPr/>
          </p:nvCxnSpPr>
          <p:spPr>
            <a:xfrm flipH="1">
              <a:off x="8474622" y="1013341"/>
              <a:ext cx="155215" cy="15842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6" name="组合 525"/>
          <p:cNvGrpSpPr/>
          <p:nvPr/>
        </p:nvGrpSpPr>
        <p:grpSpPr>
          <a:xfrm>
            <a:off x="3303837" y="4932437"/>
            <a:ext cx="1777803" cy="706029"/>
            <a:chOff x="8136979" y="698129"/>
            <a:chExt cx="1777803" cy="706029"/>
          </a:xfrm>
        </p:grpSpPr>
        <p:sp>
          <p:nvSpPr>
            <p:cNvPr id="527" name="矩形 526"/>
            <p:cNvSpPr/>
            <p:nvPr/>
          </p:nvSpPr>
          <p:spPr>
            <a:xfrm>
              <a:off x="8136979" y="698129"/>
              <a:ext cx="98571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1" dirty="0" smtClean="0">
                  <a:solidFill>
                    <a:srgbClr val="92D050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25</a:t>
              </a:r>
              <a:endParaRPr lang="zh-CN" altLang="en-US" sz="400" i="1" dirty="0">
                <a:solidFill>
                  <a:srgbClr val="92D050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528" name="标题 9"/>
            <p:cNvSpPr txBox="1">
              <a:spLocks/>
            </p:cNvSpPr>
            <p:nvPr/>
          </p:nvSpPr>
          <p:spPr>
            <a:xfrm>
              <a:off x="8762654" y="939374"/>
              <a:ext cx="1152128" cy="46478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100" b="1" dirty="0">
                  <a:solidFill>
                    <a:schemeClr val="bg1"/>
                  </a:solidFill>
                  <a:latin typeface="HelveticaNeueLT Pro 107 XBlkCn" pitchFamily="34" charset="0"/>
                </a:rPr>
                <a:t>淄博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cxnSp>
          <p:nvCxnSpPr>
            <p:cNvPr id="529" name="直接连接符 528"/>
            <p:cNvCxnSpPr>
              <a:stCxn id="527" idx="2"/>
              <a:endCxn id="528" idx="1"/>
            </p:cNvCxnSpPr>
            <p:nvPr/>
          </p:nvCxnSpPr>
          <p:spPr>
            <a:xfrm>
              <a:off x="8629837" y="1005906"/>
              <a:ext cx="132817" cy="16586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892119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组合 81"/>
          <p:cNvGrpSpPr/>
          <p:nvPr/>
        </p:nvGrpSpPr>
        <p:grpSpPr>
          <a:xfrm>
            <a:off x="6408788" y="404787"/>
            <a:ext cx="4968552" cy="855242"/>
            <a:chOff x="6084603" y="2157664"/>
            <a:chExt cx="4968552" cy="855242"/>
          </a:xfrm>
        </p:grpSpPr>
        <p:sp>
          <p:nvSpPr>
            <p:cNvPr id="81" name="圆角矩形 80"/>
            <p:cNvSpPr/>
            <p:nvPr/>
          </p:nvSpPr>
          <p:spPr>
            <a:xfrm>
              <a:off x="6084603" y="2164371"/>
              <a:ext cx="4968552" cy="841829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标题 9"/>
            <p:cNvSpPr txBox="1">
              <a:spLocks/>
            </p:cNvSpPr>
            <p:nvPr/>
          </p:nvSpPr>
          <p:spPr>
            <a:xfrm>
              <a:off x="6372559" y="2157664"/>
              <a:ext cx="4104531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3600" b="1" dirty="0">
                  <a:solidFill>
                    <a:schemeClr val="bg1"/>
                  </a:solidFill>
                </a:rPr>
                <a:t>城市院线市场概况</a:t>
              </a:r>
            </a:p>
          </p:txBody>
        </p:sp>
      </p:grpSp>
      <p:sp>
        <p:nvSpPr>
          <p:cNvPr id="40" name="矩形 39"/>
          <p:cNvSpPr/>
          <p:nvPr/>
        </p:nvSpPr>
        <p:spPr>
          <a:xfrm>
            <a:off x="853527" y="5195205"/>
            <a:ext cx="22778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5400" b="1" i="1" dirty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</a:rPr>
              <a:t>39</a:t>
            </a:r>
            <a:endParaRPr lang="zh-CN" altLang="en-US" sz="1100" i="1" dirty="0">
              <a:latin typeface="HelveticaNeueLT Pro 107 XBlkCn" pitchFamily="34" charset="0"/>
            </a:endParaRPr>
          </a:p>
        </p:txBody>
      </p:sp>
      <p:sp>
        <p:nvSpPr>
          <p:cNvPr id="41" name="标题 9"/>
          <p:cNvSpPr txBox="1">
            <a:spLocks/>
          </p:cNvSpPr>
          <p:nvPr/>
        </p:nvSpPr>
        <p:spPr>
          <a:xfrm>
            <a:off x="415684" y="5805387"/>
            <a:ext cx="3925361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en-US" altLang="zh-CN" sz="1600" dirty="0" smtClean="0">
                <a:solidFill>
                  <a:prstClr val="white"/>
                </a:solidFill>
                <a:latin typeface="HelveticaNeueLT Pro 107 XBlkCn" pitchFamily="34" charset="0"/>
                <a:ea typeface="Arial Unicode MS" pitchFamily="34" charset="-122"/>
                <a:cs typeface="Arial Unicode MS" pitchFamily="34" charset="-122"/>
              </a:rPr>
              <a:t>2011</a:t>
            </a:r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年度全国城市</a:t>
            </a:r>
            <a:r>
              <a:rPr lang="zh-CN" altLang="en-US" sz="1600" dirty="0">
                <a:solidFill>
                  <a:schemeClr val="bg1"/>
                </a:solidFill>
                <a:latin typeface="HelveticaNeueLT Pro 107 XBlkCn" pitchFamily="34" charset="0"/>
              </a:rPr>
              <a:t>电影院线（条）</a:t>
            </a:r>
          </a:p>
        </p:txBody>
      </p:sp>
      <p:sp>
        <p:nvSpPr>
          <p:cNvPr id="42" name="矩形 41"/>
          <p:cNvSpPr/>
          <p:nvPr/>
        </p:nvSpPr>
        <p:spPr>
          <a:xfrm>
            <a:off x="919740" y="2027723"/>
            <a:ext cx="22322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72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4</a:t>
            </a:r>
            <a:endParaRPr lang="zh-CN" altLang="en-US" sz="1400" i="1" dirty="0">
              <a:latin typeface="HelveticaNeueLT Pro 107 XBlkCn" pitchFamily="34" charset="0"/>
            </a:endParaRPr>
          </a:p>
        </p:txBody>
      </p:sp>
      <p:sp>
        <p:nvSpPr>
          <p:cNvPr id="43" name="标题 9"/>
          <p:cNvSpPr txBox="1">
            <a:spLocks/>
          </p:cNvSpPr>
          <p:nvPr/>
        </p:nvSpPr>
        <p:spPr>
          <a:xfrm>
            <a:off x="415685" y="2800431"/>
            <a:ext cx="3617888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en-US" altLang="zh-CN" sz="1600" dirty="0">
                <a:solidFill>
                  <a:prstClr val="white"/>
                </a:solidFill>
                <a:latin typeface="HelveticaNeueLT Pro 107 XBlkCn" pitchFamily="34" charset="0"/>
                <a:ea typeface="Arial Unicode MS" pitchFamily="34" charset="-122"/>
                <a:cs typeface="Arial Unicode MS" pitchFamily="34" charset="-122"/>
              </a:rPr>
              <a:t>2011</a:t>
            </a:r>
            <a:r>
              <a:rPr lang="zh-CN" altLang="en-US" sz="1600" dirty="0">
                <a:solidFill>
                  <a:schemeClr val="bg1"/>
                </a:solidFill>
                <a:latin typeface="HelveticaNeueLT Pro 107 XBlkCn" pitchFamily="34" charset="0"/>
              </a:rPr>
              <a:t>年度票房</a:t>
            </a:r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超</a:t>
            </a:r>
            <a:r>
              <a:rPr lang="en-US" altLang="zh-CN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10</a:t>
            </a:r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亿元院</a:t>
            </a:r>
            <a:r>
              <a:rPr lang="zh-CN" altLang="en-US" sz="1600" dirty="0">
                <a:solidFill>
                  <a:schemeClr val="bg1"/>
                </a:solidFill>
                <a:latin typeface="HelveticaNeueLT Pro 107 XBlkCn" pitchFamily="34" charset="0"/>
              </a:rPr>
              <a:t>线（条）</a:t>
            </a:r>
          </a:p>
        </p:txBody>
      </p:sp>
      <p:sp>
        <p:nvSpPr>
          <p:cNvPr id="44" name="矩形 43"/>
          <p:cNvSpPr/>
          <p:nvPr/>
        </p:nvSpPr>
        <p:spPr>
          <a:xfrm>
            <a:off x="919740" y="3628742"/>
            <a:ext cx="22322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000" b="1" i="1" dirty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</a:rPr>
              <a:t>32</a:t>
            </a:r>
            <a:endParaRPr lang="zh-CN" altLang="en-US" sz="1400" i="1" dirty="0">
              <a:latin typeface="HelveticaNeueLT Pro 107 XBlkCn" pitchFamily="34" charset="0"/>
            </a:endParaRPr>
          </a:p>
        </p:txBody>
      </p:sp>
      <p:sp>
        <p:nvSpPr>
          <p:cNvPr id="45" name="标题 9"/>
          <p:cNvSpPr txBox="1">
            <a:spLocks/>
          </p:cNvSpPr>
          <p:nvPr/>
        </p:nvSpPr>
        <p:spPr>
          <a:xfrm>
            <a:off x="415685" y="4293219"/>
            <a:ext cx="3841680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en-US" altLang="zh-CN" sz="1600" dirty="0">
                <a:solidFill>
                  <a:prstClr val="white"/>
                </a:solidFill>
                <a:latin typeface="HelveticaNeueLT Pro 107 XBlkCn" pitchFamily="34" charset="0"/>
                <a:ea typeface="Arial Unicode MS" pitchFamily="34" charset="-122"/>
                <a:cs typeface="Arial Unicode MS" pitchFamily="34" charset="-122"/>
              </a:rPr>
              <a:t>2011</a:t>
            </a:r>
            <a:r>
              <a:rPr lang="zh-CN" altLang="en-US" sz="1600" dirty="0">
                <a:solidFill>
                  <a:schemeClr val="bg1"/>
                </a:solidFill>
                <a:latin typeface="HelveticaNeueLT Pro 107 XBlkCn" pitchFamily="34" charset="0"/>
              </a:rPr>
              <a:t>年度票房超</a:t>
            </a:r>
            <a:r>
              <a:rPr lang="en-US" altLang="zh-CN" sz="1600" dirty="0">
                <a:solidFill>
                  <a:schemeClr val="bg1"/>
                </a:solidFill>
                <a:latin typeface="HelveticaNeueLT Pro 107 XBlkCn" pitchFamily="34" charset="0"/>
              </a:rPr>
              <a:t>2,000</a:t>
            </a:r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万元院</a:t>
            </a:r>
            <a:r>
              <a:rPr lang="zh-CN" altLang="en-US" sz="1600" dirty="0">
                <a:solidFill>
                  <a:schemeClr val="bg1"/>
                </a:solidFill>
                <a:latin typeface="HelveticaNeueLT Pro 107 XBlkCn" pitchFamily="34" charset="0"/>
              </a:rPr>
              <a:t>线（条）</a:t>
            </a:r>
          </a:p>
        </p:txBody>
      </p:sp>
      <p:sp>
        <p:nvSpPr>
          <p:cNvPr id="46" name="矩形 45"/>
          <p:cNvSpPr/>
          <p:nvPr/>
        </p:nvSpPr>
        <p:spPr>
          <a:xfrm>
            <a:off x="4257365" y="5195205"/>
            <a:ext cx="24266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54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124</a:t>
            </a:r>
            <a:r>
              <a:rPr lang="en-US" altLang="zh-CN" sz="32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.31 </a:t>
            </a:r>
            <a:endParaRPr lang="zh-CN" altLang="en-US" sz="1050" i="1" dirty="0">
              <a:latin typeface="HelveticaNeueLT Pro 107 XBlkCn" pitchFamily="34" charset="0"/>
            </a:endParaRPr>
          </a:p>
        </p:txBody>
      </p:sp>
      <p:sp>
        <p:nvSpPr>
          <p:cNvPr id="47" name="标题 9"/>
          <p:cNvSpPr txBox="1">
            <a:spLocks/>
          </p:cNvSpPr>
          <p:nvPr/>
        </p:nvSpPr>
        <p:spPr>
          <a:xfrm>
            <a:off x="4231059" y="5805387"/>
            <a:ext cx="26817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票房收入（亿元）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253879" y="3628742"/>
            <a:ext cx="24429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000" b="1" i="1" dirty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</a:rPr>
              <a:t>123</a:t>
            </a:r>
            <a:r>
              <a:rPr lang="en-US" altLang="zh-CN" sz="2800" b="1" i="1" dirty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</a:rPr>
              <a:t>.79</a:t>
            </a:r>
            <a:endParaRPr lang="zh-CN" altLang="en-US" sz="500" i="1" dirty="0">
              <a:latin typeface="HelveticaNeueLT Pro 107 XBlkCn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341046" y="2027723"/>
            <a:ext cx="235577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6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55</a:t>
            </a:r>
            <a:r>
              <a:rPr lang="en-US" altLang="zh-CN" sz="32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.51</a:t>
            </a:r>
            <a:endParaRPr lang="zh-CN" altLang="en-US" sz="600" i="1" dirty="0">
              <a:latin typeface="HelveticaNeueLT Pro 107 XBlkCn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2808387" y="2627998"/>
            <a:ext cx="1693859" cy="3057433"/>
            <a:chOff x="3168427" y="2359334"/>
            <a:chExt cx="3744416" cy="3057433"/>
          </a:xfrm>
        </p:grpSpPr>
        <p:cxnSp>
          <p:nvCxnSpPr>
            <p:cNvPr id="51" name="直接连接符 50"/>
            <p:cNvCxnSpPr/>
            <p:nvPr/>
          </p:nvCxnSpPr>
          <p:spPr>
            <a:xfrm>
              <a:off x="3168427" y="2359334"/>
              <a:ext cx="374441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3168427" y="3853616"/>
              <a:ext cx="374441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>
              <a:off x="3168427" y="5416767"/>
              <a:ext cx="374441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2448347" y="1620069"/>
            <a:ext cx="2407312" cy="2952328"/>
            <a:chOff x="2448347" y="1620069"/>
            <a:chExt cx="2407312" cy="2952328"/>
          </a:xfrm>
        </p:grpSpPr>
        <p:grpSp>
          <p:nvGrpSpPr>
            <p:cNvPr id="5" name="组合 4"/>
            <p:cNvGrpSpPr/>
            <p:nvPr/>
          </p:nvGrpSpPr>
          <p:grpSpPr>
            <a:xfrm>
              <a:off x="2448347" y="1620069"/>
              <a:ext cx="2407312" cy="2952328"/>
              <a:chOff x="2448347" y="1620069"/>
              <a:chExt cx="2407312" cy="2952328"/>
            </a:xfrm>
          </p:grpSpPr>
          <p:graphicFrame>
            <p:nvGraphicFramePr>
              <p:cNvPr id="93" name="图表 92"/>
              <p:cNvGraphicFramePr/>
              <p:nvPr>
                <p:extLst>
                  <p:ext uri="{D42A27DB-BD31-4B8C-83A1-F6EECF244321}">
                    <p14:modId xmlns:p14="http://schemas.microsoft.com/office/powerpoint/2010/main" val="3874509220"/>
                  </p:ext>
                </p:extLst>
              </p:nvPr>
            </p:nvGraphicFramePr>
            <p:xfrm>
              <a:off x="2448347" y="1620069"/>
              <a:ext cx="2407312" cy="160487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pSp>
            <p:nvGrpSpPr>
              <p:cNvPr id="92" name="组合 91"/>
              <p:cNvGrpSpPr/>
              <p:nvPr/>
            </p:nvGrpSpPr>
            <p:grpSpPr>
              <a:xfrm>
                <a:off x="2671519" y="3257071"/>
                <a:ext cx="1972990" cy="1315326"/>
                <a:chOff x="2671519" y="3041047"/>
                <a:chExt cx="1972990" cy="1315326"/>
              </a:xfrm>
            </p:grpSpPr>
            <p:graphicFrame>
              <p:nvGraphicFramePr>
                <p:cNvPr id="94" name="图表 93"/>
                <p:cNvGraphicFramePr/>
                <p:nvPr>
                  <p:extLst>
                    <p:ext uri="{D42A27DB-BD31-4B8C-83A1-F6EECF244321}">
                      <p14:modId xmlns:p14="http://schemas.microsoft.com/office/powerpoint/2010/main" val="183564175"/>
                    </p:ext>
                  </p:extLst>
                </p:nvPr>
              </p:nvGraphicFramePr>
              <p:xfrm>
                <a:off x="2671519" y="3041047"/>
                <a:ext cx="1972990" cy="1315326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  <p:sp>
              <p:nvSpPr>
                <p:cNvPr id="95" name="矩形 94"/>
                <p:cNvSpPr/>
                <p:nvPr/>
              </p:nvSpPr>
              <p:spPr>
                <a:xfrm>
                  <a:off x="2820623" y="3363636"/>
                  <a:ext cx="1641832" cy="6463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zh-CN" sz="3600" b="1" i="1" dirty="0" smtClean="0">
                      <a:solidFill>
                        <a:schemeClr val="bg1"/>
                      </a:solidFill>
                      <a:latin typeface="HelveticaNeueLT Pro 107 XBlkCn" pitchFamily="34" charset="0"/>
                      <a:ea typeface="微软雅黑" pitchFamily="34" charset="-122"/>
                      <a:cs typeface="+mj-cs"/>
                    </a:rPr>
                    <a:t>99</a:t>
                  </a:r>
                  <a:r>
                    <a:rPr lang="en-US" altLang="zh-CN" sz="1800" b="1" i="1" dirty="0" smtClean="0">
                      <a:solidFill>
                        <a:schemeClr val="bg1"/>
                      </a:solidFill>
                      <a:latin typeface="HelveticaNeueLT Pro 107 XBlkCn" pitchFamily="34" charset="0"/>
                      <a:ea typeface="微软雅黑" pitchFamily="34" charset="-122"/>
                      <a:cs typeface="+mj-cs"/>
                    </a:rPr>
                    <a:t>.6</a:t>
                  </a:r>
                  <a:r>
                    <a:rPr lang="en-US" altLang="zh-CN" sz="2000" b="1" i="1" dirty="0" smtClean="0">
                      <a:solidFill>
                        <a:schemeClr val="bg1"/>
                      </a:solidFill>
                      <a:latin typeface="HelveticaNeueLT Pro 107 XBlkCn" pitchFamily="34" charset="0"/>
                      <a:ea typeface="微软雅黑" pitchFamily="34" charset="-122"/>
                      <a:cs typeface="+mj-cs"/>
                    </a:rPr>
                    <a:t>% </a:t>
                  </a:r>
                  <a:endParaRPr lang="zh-CN" altLang="en-US" sz="800" i="1" dirty="0">
                    <a:solidFill>
                      <a:schemeClr val="bg1"/>
                    </a:solidFill>
                    <a:latin typeface="HelveticaNeueLT Pro 107 XBlkCn" pitchFamily="34" charset="0"/>
                  </a:endParaRPr>
                </a:p>
              </p:txBody>
            </p:sp>
          </p:grpSp>
        </p:grpSp>
        <p:sp>
          <p:nvSpPr>
            <p:cNvPr id="90" name="矩形 89"/>
            <p:cNvSpPr/>
            <p:nvPr/>
          </p:nvSpPr>
          <p:spPr>
            <a:xfrm>
              <a:off x="2820623" y="2009034"/>
              <a:ext cx="1641832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45</a:t>
              </a:r>
              <a:r>
                <a:rPr lang="en-US" altLang="zh-CN" sz="28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10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673658" y="2627998"/>
            <a:ext cx="1693859" cy="3057433"/>
            <a:chOff x="3168427" y="2359334"/>
            <a:chExt cx="3744416" cy="3057433"/>
          </a:xfrm>
        </p:grpSpPr>
        <p:cxnSp>
          <p:nvCxnSpPr>
            <p:cNvPr id="97" name="直接连接符 96"/>
            <p:cNvCxnSpPr/>
            <p:nvPr/>
          </p:nvCxnSpPr>
          <p:spPr>
            <a:xfrm>
              <a:off x="3168427" y="2359334"/>
              <a:ext cx="374441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3168427" y="3853616"/>
              <a:ext cx="374441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>
              <a:off x="3168427" y="5416767"/>
              <a:ext cx="374441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矩形 99"/>
          <p:cNvSpPr/>
          <p:nvPr/>
        </p:nvSpPr>
        <p:spPr>
          <a:xfrm>
            <a:off x="8073789" y="5195205"/>
            <a:ext cx="24266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54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3</a:t>
            </a:r>
            <a:r>
              <a:rPr lang="en-US" altLang="zh-CN" sz="32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.55 </a:t>
            </a:r>
            <a:endParaRPr lang="zh-CN" altLang="en-US" sz="1050" i="1" dirty="0">
              <a:latin typeface="HelveticaNeueLT Pro 107 XBlkCn" pitchFamily="34" charset="0"/>
            </a:endParaRPr>
          </a:p>
        </p:txBody>
      </p:sp>
      <p:sp>
        <p:nvSpPr>
          <p:cNvPr id="101" name="标题 9"/>
          <p:cNvSpPr txBox="1">
            <a:spLocks/>
          </p:cNvSpPr>
          <p:nvPr/>
        </p:nvSpPr>
        <p:spPr>
          <a:xfrm>
            <a:off x="8047483" y="5805387"/>
            <a:ext cx="26817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观影人次（亿）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8070303" y="3628742"/>
            <a:ext cx="24429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0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3</a:t>
            </a:r>
            <a:r>
              <a:rPr lang="en-US" altLang="zh-CN" sz="32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.53</a:t>
            </a:r>
            <a:endParaRPr lang="zh-CN" altLang="en-US" sz="200" i="1" dirty="0">
              <a:latin typeface="HelveticaNeueLT Pro 107 XBlkCn" pitchFamily="34" charset="0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8157470" y="2027723"/>
            <a:ext cx="235577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6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1</a:t>
            </a:r>
            <a:r>
              <a:rPr lang="en-US" altLang="zh-CN" sz="3200" b="1" i="1" dirty="0" smtClean="0">
                <a:solidFill>
                  <a:prstClr val="white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.46</a:t>
            </a:r>
            <a:endParaRPr lang="zh-CN" altLang="en-US" sz="600" i="1" dirty="0">
              <a:latin typeface="HelveticaNeueLT Pro 107 XBlkCn" pitchFamily="34" charset="0"/>
            </a:endParaRPr>
          </a:p>
        </p:txBody>
      </p:sp>
      <p:graphicFrame>
        <p:nvGraphicFramePr>
          <p:cNvPr id="105" name="图表 104"/>
          <p:cNvGraphicFramePr/>
          <p:nvPr>
            <p:extLst>
              <p:ext uri="{D42A27DB-BD31-4B8C-83A1-F6EECF244321}">
                <p14:modId xmlns:p14="http://schemas.microsoft.com/office/powerpoint/2010/main" val="867094527"/>
              </p:ext>
            </p:extLst>
          </p:nvPr>
        </p:nvGraphicFramePr>
        <p:xfrm>
          <a:off x="6230409" y="1620069"/>
          <a:ext cx="2407312" cy="1604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106" name="组合 105"/>
          <p:cNvGrpSpPr/>
          <p:nvPr/>
        </p:nvGrpSpPr>
        <p:grpSpPr>
          <a:xfrm>
            <a:off x="6453581" y="3257071"/>
            <a:ext cx="1972990" cy="1315326"/>
            <a:chOff x="2671519" y="3041047"/>
            <a:chExt cx="1972990" cy="1315326"/>
          </a:xfrm>
        </p:grpSpPr>
        <p:graphicFrame>
          <p:nvGraphicFramePr>
            <p:cNvPr id="108" name="图表 107"/>
            <p:cNvGraphicFramePr/>
            <p:nvPr>
              <p:extLst>
                <p:ext uri="{D42A27DB-BD31-4B8C-83A1-F6EECF244321}">
                  <p14:modId xmlns:p14="http://schemas.microsoft.com/office/powerpoint/2010/main" val="74410884"/>
                </p:ext>
              </p:extLst>
            </p:nvPr>
          </p:nvGraphicFramePr>
          <p:xfrm>
            <a:off x="2671519" y="3041047"/>
            <a:ext cx="1972990" cy="131532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09" name="矩形 108"/>
            <p:cNvSpPr/>
            <p:nvPr/>
          </p:nvSpPr>
          <p:spPr>
            <a:xfrm>
              <a:off x="2820623" y="3363636"/>
              <a:ext cx="164183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99</a:t>
              </a:r>
              <a:r>
                <a:rPr lang="en-US" altLang="zh-CN" sz="18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.4</a:t>
              </a:r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8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07" name="矩形 106"/>
          <p:cNvSpPr/>
          <p:nvPr/>
        </p:nvSpPr>
        <p:spPr>
          <a:xfrm>
            <a:off x="6602685" y="2009034"/>
            <a:ext cx="16418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41</a:t>
            </a:r>
            <a:r>
              <a:rPr lang="en-US" altLang="zh-CN" sz="28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% </a:t>
            </a:r>
            <a:endParaRPr lang="zh-CN" altLang="en-US" sz="1000" i="1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10" name="标题 9"/>
          <p:cNvSpPr txBox="1">
            <a:spLocks/>
          </p:cNvSpPr>
          <p:nvPr/>
        </p:nvSpPr>
        <p:spPr>
          <a:xfrm>
            <a:off x="4231059" y="4293219"/>
            <a:ext cx="26817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票房收入（亿元）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11" name="标题 9"/>
          <p:cNvSpPr txBox="1">
            <a:spLocks/>
          </p:cNvSpPr>
          <p:nvPr/>
        </p:nvSpPr>
        <p:spPr>
          <a:xfrm>
            <a:off x="8047483" y="4293219"/>
            <a:ext cx="26817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观影人次（亿）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12" name="标题 9"/>
          <p:cNvSpPr txBox="1">
            <a:spLocks/>
          </p:cNvSpPr>
          <p:nvPr/>
        </p:nvSpPr>
        <p:spPr>
          <a:xfrm>
            <a:off x="4231059" y="2800431"/>
            <a:ext cx="26817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票房收入（亿元）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13" name="标题 9"/>
          <p:cNvSpPr txBox="1">
            <a:spLocks/>
          </p:cNvSpPr>
          <p:nvPr/>
        </p:nvSpPr>
        <p:spPr>
          <a:xfrm>
            <a:off x="8047483" y="2800431"/>
            <a:ext cx="26817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观影人次（亿）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14" name="标题 9"/>
          <p:cNvSpPr txBox="1">
            <a:spLocks/>
          </p:cNvSpPr>
          <p:nvPr/>
        </p:nvSpPr>
        <p:spPr>
          <a:xfrm>
            <a:off x="2314424" y="1167847"/>
            <a:ext cx="26817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票房全国占比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15" name="标题 9"/>
          <p:cNvSpPr txBox="1">
            <a:spLocks/>
          </p:cNvSpPr>
          <p:nvPr/>
        </p:nvSpPr>
        <p:spPr>
          <a:xfrm>
            <a:off x="6082709" y="1167847"/>
            <a:ext cx="26817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人次全国占比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987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标题 9"/>
          <p:cNvSpPr txBox="1">
            <a:spLocks/>
          </p:cNvSpPr>
          <p:nvPr/>
        </p:nvSpPr>
        <p:spPr>
          <a:xfrm>
            <a:off x="1008187" y="2085216"/>
            <a:ext cx="34563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5400" b="1" dirty="0" smtClean="0">
                <a:solidFill>
                  <a:schemeClr val="bg1"/>
                </a:solidFill>
                <a:latin typeface="HelveticaNeueLT Pro 107 XBlkCn" pitchFamily="34" charset="0"/>
              </a:rPr>
              <a:t>万达院线</a:t>
            </a:r>
            <a:endParaRPr lang="zh-CN" altLang="en-US" sz="5400" b="1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36179" y="4356373"/>
            <a:ext cx="3456384" cy="960349"/>
            <a:chOff x="1008187" y="4827330"/>
            <a:chExt cx="3456384" cy="960349"/>
          </a:xfrm>
        </p:grpSpPr>
        <p:sp>
          <p:nvSpPr>
            <p:cNvPr id="10" name="矩形 9"/>
            <p:cNvSpPr/>
            <p:nvPr/>
          </p:nvSpPr>
          <p:spPr>
            <a:xfrm>
              <a:off x="1373771" y="4827330"/>
              <a:ext cx="280276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8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11.52</a:t>
              </a:r>
              <a:r>
                <a:rPr lang="en-US" altLang="zh-CN" sz="28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10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1" name="标题 9"/>
            <p:cNvSpPr txBox="1">
              <a:spLocks/>
            </p:cNvSpPr>
            <p:nvPr/>
          </p:nvSpPr>
          <p:spPr>
            <a:xfrm>
              <a:off x="1008187" y="4932437"/>
              <a:ext cx="345638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endParaRPr lang="zh-CN" altLang="en-US" sz="18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18" name="标题 9"/>
          <p:cNvSpPr txBox="1">
            <a:spLocks/>
          </p:cNvSpPr>
          <p:nvPr/>
        </p:nvSpPr>
        <p:spPr>
          <a:xfrm>
            <a:off x="1944291" y="3093328"/>
            <a:ext cx="2088232" cy="1296144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影院：</a:t>
            </a:r>
            <a:r>
              <a:rPr lang="en-US" altLang="zh-CN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83</a:t>
            </a:r>
          </a:p>
          <a:p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银幕：</a:t>
            </a:r>
            <a:r>
              <a:rPr lang="en-US" altLang="zh-CN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702</a:t>
            </a:r>
          </a:p>
          <a:p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票房：</a:t>
            </a:r>
            <a:r>
              <a:rPr lang="en-US" altLang="zh-CN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178,475</a:t>
            </a:r>
            <a:endParaRPr lang="en-US" altLang="zh-CN" sz="1600" dirty="0">
              <a:solidFill>
                <a:schemeClr val="bg1"/>
              </a:solidFill>
              <a:latin typeface="HelveticaNeueLT Pro 107 XBlkCn" pitchFamily="34" charset="0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人次：</a:t>
            </a:r>
            <a:r>
              <a:rPr lang="en-US" altLang="zh-CN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4,086</a:t>
            </a:r>
          </a:p>
          <a:p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场次：</a:t>
            </a:r>
            <a:r>
              <a:rPr lang="en-US" altLang="zh-CN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120.02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19" name="标题 9"/>
          <p:cNvSpPr txBox="1">
            <a:spLocks/>
          </p:cNvSpPr>
          <p:nvPr/>
        </p:nvSpPr>
        <p:spPr>
          <a:xfrm>
            <a:off x="1261067" y="611957"/>
            <a:ext cx="8244064" cy="1296144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HelveticaNeueLT Pro 107 XBlkCn" pitchFamily="34" charset="0"/>
                <a:ea typeface="Arial Unicode MS" pitchFamily="34" charset="-122"/>
                <a:cs typeface="Arial Unicode MS" pitchFamily="34" charset="-122"/>
              </a:rPr>
              <a:t>32</a:t>
            </a:r>
            <a:r>
              <a:rPr lang="zh-CN" altLang="en-US" sz="1800" dirty="0" smtClean="0">
                <a:solidFill>
                  <a:schemeClr val="bg1"/>
                </a:solidFill>
                <a:latin typeface="HelveticaNeueLT Pro 107 XBlkCn" pitchFamily="34" charset="0"/>
              </a:rPr>
              <a:t>条年度票房超</a:t>
            </a:r>
            <a:r>
              <a:rPr lang="en-US" altLang="zh-CN" sz="2400" dirty="0" smtClean="0">
                <a:solidFill>
                  <a:schemeClr val="bg1"/>
                </a:solidFill>
                <a:latin typeface="HelveticaNeueLT Pro 107 XBlkCn" pitchFamily="34" charset="0"/>
                <a:ea typeface="Arial Unicode MS" pitchFamily="34" charset="-122"/>
                <a:cs typeface="Arial Unicode MS" pitchFamily="34" charset="-122"/>
              </a:rPr>
              <a:t>2,000</a:t>
            </a:r>
            <a:r>
              <a:rPr lang="zh-CN" altLang="en-US" sz="1800" dirty="0" smtClean="0">
                <a:solidFill>
                  <a:schemeClr val="bg1"/>
                </a:solidFill>
                <a:latin typeface="HelveticaNeueLT Pro 107 XBlkCn" pitchFamily="34" charset="0"/>
              </a:rPr>
              <a:t>万元院线，以观影人次表现排名</a:t>
            </a:r>
            <a:endParaRPr lang="en-US" altLang="zh-CN" sz="1800" dirty="0" smtClean="0">
              <a:solidFill>
                <a:schemeClr val="bg1"/>
              </a:solidFill>
              <a:latin typeface="HelveticaNeueLT Pro 107 XBlkCn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HelveticaNeueLT Pro 107 XBlkCn" pitchFamily="34" charset="0"/>
              </a:rPr>
              <a:t>影院（家）；银幕（块）；年度票房（万元）；观影人次（万人次）；放映场次（万场）；百分比</a:t>
            </a:r>
            <a:r>
              <a:rPr lang="zh-CN" altLang="en-US" sz="1200" dirty="0" smtClean="0">
                <a:solidFill>
                  <a:schemeClr val="bg1"/>
                </a:solidFill>
                <a:latin typeface="HelveticaNeueLT Pro 107 XBlkCn" pitchFamily="34" charset="0"/>
              </a:rPr>
              <a:t>为人次全国</a:t>
            </a:r>
            <a:r>
              <a:rPr lang="zh-CN" altLang="en-US" sz="1200" dirty="0">
                <a:solidFill>
                  <a:schemeClr val="bg1"/>
                </a:solidFill>
                <a:latin typeface="HelveticaNeueLT Pro 107 XBlkCn" pitchFamily="34" charset="0"/>
              </a:rPr>
              <a:t>占比</a:t>
            </a:r>
          </a:p>
        </p:txBody>
      </p:sp>
      <p:sp>
        <p:nvSpPr>
          <p:cNvPr id="20" name="标题 9"/>
          <p:cNvSpPr txBox="1">
            <a:spLocks/>
          </p:cNvSpPr>
          <p:nvPr/>
        </p:nvSpPr>
        <p:spPr>
          <a:xfrm>
            <a:off x="6624811" y="2454110"/>
            <a:ext cx="34563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4400" b="1" dirty="0" smtClean="0">
                <a:solidFill>
                  <a:schemeClr val="bg1"/>
                </a:solidFill>
                <a:latin typeface="HelveticaNeueLT Pro 107 XBlkCn" pitchFamily="34" charset="0"/>
              </a:rPr>
              <a:t>中影星美</a:t>
            </a:r>
            <a:endParaRPr lang="zh-CN" altLang="en-US" sz="4400" b="1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990395" y="4660974"/>
            <a:ext cx="2802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8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10.83</a:t>
            </a:r>
            <a:r>
              <a:rPr lang="en-US" altLang="zh-CN" sz="28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% </a:t>
            </a:r>
            <a:endParaRPr lang="zh-CN" altLang="en-US" sz="1000" i="1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24" name="标题 9"/>
          <p:cNvSpPr txBox="1">
            <a:spLocks/>
          </p:cNvSpPr>
          <p:nvPr/>
        </p:nvSpPr>
        <p:spPr>
          <a:xfrm>
            <a:off x="7416899" y="3410009"/>
            <a:ext cx="2088232" cy="1296144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影院：</a:t>
            </a:r>
            <a:r>
              <a:rPr lang="en-US" altLang="zh-CN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168</a:t>
            </a:r>
          </a:p>
          <a:p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银幕：</a:t>
            </a:r>
            <a:r>
              <a:rPr lang="en-US" altLang="zh-CN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904</a:t>
            </a:r>
          </a:p>
          <a:p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票房：</a:t>
            </a:r>
            <a:r>
              <a:rPr lang="en-US" altLang="zh-CN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137,701</a:t>
            </a:r>
            <a:endParaRPr lang="en-US" altLang="zh-CN" sz="1600" dirty="0">
              <a:solidFill>
                <a:schemeClr val="bg1"/>
              </a:solidFill>
              <a:latin typeface="HelveticaNeueLT Pro 107 XBlkCn" pitchFamily="34" charset="0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人次：</a:t>
            </a:r>
            <a:r>
              <a:rPr lang="en-US" altLang="zh-CN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3,843</a:t>
            </a:r>
          </a:p>
          <a:p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场次：</a:t>
            </a:r>
            <a:r>
              <a:rPr lang="en-US" altLang="zh-CN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132.44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cxnSp>
        <p:nvCxnSpPr>
          <p:cNvPr id="4099" name="直接连接符 4098"/>
          <p:cNvCxnSpPr/>
          <p:nvPr/>
        </p:nvCxnSpPr>
        <p:spPr>
          <a:xfrm>
            <a:off x="4464571" y="2628181"/>
            <a:ext cx="2376264" cy="312277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>
            <a:stCxn id="22" idx="2"/>
          </p:cNvCxnSpPr>
          <p:nvPr/>
        </p:nvCxnSpPr>
        <p:spPr>
          <a:xfrm rot="5400000">
            <a:off x="7458979" y="6362625"/>
            <a:ext cx="1803454" cy="62146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54615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6624811" y="548803"/>
            <a:ext cx="3456384" cy="2910375"/>
            <a:chOff x="6624811" y="548803"/>
            <a:chExt cx="3456384" cy="2910375"/>
          </a:xfrm>
        </p:grpSpPr>
        <p:sp>
          <p:nvSpPr>
            <p:cNvPr id="14" name="标题 9"/>
            <p:cNvSpPr txBox="1">
              <a:spLocks/>
            </p:cNvSpPr>
            <p:nvPr/>
          </p:nvSpPr>
          <p:spPr>
            <a:xfrm>
              <a:off x="6624811" y="548803"/>
              <a:ext cx="345638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44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上海联和</a:t>
              </a:r>
              <a:endParaRPr lang="zh-CN" altLang="en-US" sz="44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6990395" y="2628181"/>
              <a:ext cx="280276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8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10.64</a:t>
              </a:r>
              <a:r>
                <a:rPr lang="en-US" altLang="zh-CN" sz="28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10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23" name="标题 9"/>
            <p:cNvSpPr txBox="1">
              <a:spLocks/>
            </p:cNvSpPr>
            <p:nvPr/>
          </p:nvSpPr>
          <p:spPr>
            <a:xfrm>
              <a:off x="7488907" y="1365136"/>
              <a:ext cx="2088232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174</a:t>
              </a: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826</a:t>
              </a: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130,344</a:t>
              </a: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3,777</a:t>
              </a: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110.34</a:t>
              </a:r>
              <a:endParaRPr lang="zh-CN" altLang="en-US" sz="16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sp>
        <p:nvSpPr>
          <p:cNvPr id="29" name="标题 9"/>
          <p:cNvSpPr txBox="1">
            <a:spLocks/>
          </p:cNvSpPr>
          <p:nvPr/>
        </p:nvSpPr>
        <p:spPr>
          <a:xfrm>
            <a:off x="2952403" y="993045"/>
            <a:ext cx="3456384" cy="855242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HelveticaNeueLT Pro 107 XBlkCn" pitchFamily="34" charset="0"/>
              </a:rPr>
              <a:t>中影南方新干线</a:t>
            </a:r>
            <a:endParaRPr lang="zh-CN" altLang="en-US" sz="3200" b="1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45979" y="2998135"/>
            <a:ext cx="2802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0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8.07</a:t>
            </a:r>
            <a:r>
              <a:rPr lang="en-US" altLang="zh-CN" sz="2400" b="1" i="1" dirty="0" smtClean="0">
                <a:solidFill>
                  <a:schemeClr val="bg1"/>
                </a:solidFill>
                <a:latin typeface="HelveticaNeueLT Pro 107 XBlkCn" pitchFamily="34" charset="0"/>
                <a:ea typeface="微软雅黑" pitchFamily="34" charset="-122"/>
                <a:cs typeface="+mj-cs"/>
              </a:rPr>
              <a:t>% </a:t>
            </a:r>
            <a:endParaRPr lang="zh-CN" altLang="en-US" sz="900" i="1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sp>
        <p:nvSpPr>
          <p:cNvPr id="33" name="标题 9"/>
          <p:cNvSpPr txBox="1">
            <a:spLocks/>
          </p:cNvSpPr>
          <p:nvPr/>
        </p:nvSpPr>
        <p:spPr>
          <a:xfrm>
            <a:off x="3888507" y="1774569"/>
            <a:ext cx="2088232" cy="1296144"/>
          </a:xfrm>
          <a:prstGeom prst="rect">
            <a:avLst/>
          </a:prstGeom>
        </p:spPr>
        <p:txBody>
          <a:bodyPr anchor="ctr" anchorCtr="0"/>
          <a:lstStyle>
            <a:lvl1pPr algn="l" defTabSz="1104900" rtl="0" fontAlgn="base">
              <a:spcBef>
                <a:spcPct val="0"/>
              </a:spcBef>
              <a:spcAft>
                <a:spcPct val="0"/>
              </a:spcAft>
              <a:defRPr kumimoji="1" sz="40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l" defTabSz="1104900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影院：</a:t>
            </a:r>
            <a:r>
              <a:rPr lang="en-US" altLang="zh-CN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148</a:t>
            </a:r>
          </a:p>
          <a:p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银幕：</a:t>
            </a:r>
            <a:r>
              <a:rPr lang="en-US" altLang="zh-CN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728</a:t>
            </a:r>
          </a:p>
          <a:p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票房：</a:t>
            </a:r>
            <a:r>
              <a:rPr lang="en-US" altLang="zh-CN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108,598</a:t>
            </a:r>
            <a:endParaRPr lang="en-US" altLang="zh-CN" sz="1600" dirty="0">
              <a:solidFill>
                <a:schemeClr val="bg1"/>
              </a:solidFill>
              <a:latin typeface="HelveticaNeueLT Pro 107 XBlkCn" pitchFamily="34" charset="0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人次：</a:t>
            </a:r>
            <a:r>
              <a:rPr lang="en-US" altLang="zh-CN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2,865</a:t>
            </a:r>
          </a:p>
          <a:p>
            <a:r>
              <a:rPr lang="zh-CN" altLang="en-US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场次：</a:t>
            </a:r>
            <a:r>
              <a:rPr lang="en-US" altLang="zh-CN" sz="1600" dirty="0" smtClean="0">
                <a:solidFill>
                  <a:schemeClr val="bg1"/>
                </a:solidFill>
                <a:latin typeface="HelveticaNeueLT Pro 107 XBlkCn" pitchFamily="34" charset="0"/>
              </a:rPr>
              <a:t>96.73</a:t>
            </a:r>
            <a:endParaRPr lang="zh-CN" altLang="en-US" sz="1600" dirty="0">
              <a:solidFill>
                <a:schemeClr val="bg1"/>
              </a:solidFill>
              <a:latin typeface="HelveticaNeueLT Pro 107 XBlkCn" pitchFamily="3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160315" y="3706021"/>
            <a:ext cx="3456384" cy="2569488"/>
            <a:chOff x="-246529" y="1692077"/>
            <a:chExt cx="3456384" cy="2569488"/>
          </a:xfrm>
        </p:grpSpPr>
        <p:sp>
          <p:nvSpPr>
            <p:cNvPr id="34" name="标题 9"/>
            <p:cNvSpPr txBox="1">
              <a:spLocks/>
            </p:cNvSpPr>
            <p:nvPr/>
          </p:nvSpPr>
          <p:spPr>
            <a:xfrm>
              <a:off x="-246529" y="1692077"/>
              <a:ext cx="345638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广州珠江</a:t>
              </a:r>
              <a:r>
                <a:rPr lang="zh-CN" altLang="en-US" sz="2800" b="1" dirty="0">
                  <a:solidFill>
                    <a:schemeClr val="bg1"/>
                  </a:solidFill>
                  <a:latin typeface="HelveticaNeueLT Pro 107 XBlkCn" pitchFamily="34" charset="0"/>
                </a:rPr>
                <a:t>金逸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77627" y="3615234"/>
              <a:ext cx="280276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6.34</a:t>
              </a:r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8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38" name="标题 9"/>
            <p:cNvSpPr txBox="1">
              <a:spLocks/>
            </p:cNvSpPr>
            <p:nvPr/>
          </p:nvSpPr>
          <p:spPr>
            <a:xfrm>
              <a:off x="792163" y="2391668"/>
              <a:ext cx="2088232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80</a:t>
              </a: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463</a:t>
              </a: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85</a:t>
              </a:r>
              <a:r>
                <a:rPr lang="en-US" altLang="zh-CN" sz="1600" dirty="0">
                  <a:solidFill>
                    <a:schemeClr val="bg1"/>
                  </a:solidFill>
                  <a:latin typeface="HelveticaNeueLT Pro 107 XBlkCn" pitchFamily="34" charset="0"/>
                </a:rPr>
                <a:t>,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082</a:t>
              </a:r>
              <a:endParaRPr lang="en-US" altLang="zh-CN" sz="1600" dirty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2,249</a:t>
              </a: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76.57</a:t>
              </a:r>
              <a:endParaRPr lang="zh-CN" altLang="en-US" sz="16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264771" y="3780309"/>
            <a:ext cx="3456384" cy="2520280"/>
            <a:chOff x="75" y="3786224"/>
            <a:chExt cx="3456384" cy="2520280"/>
          </a:xfrm>
        </p:grpSpPr>
        <p:sp>
          <p:nvSpPr>
            <p:cNvPr id="43" name="标题 9"/>
            <p:cNvSpPr txBox="1">
              <a:spLocks/>
            </p:cNvSpPr>
            <p:nvPr/>
          </p:nvSpPr>
          <p:spPr>
            <a:xfrm>
              <a:off x="75" y="3786224"/>
              <a:ext cx="345638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北京新影联</a:t>
              </a:r>
              <a:endParaRPr lang="zh-CN" altLang="en-US" sz="28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293651" y="5660173"/>
              <a:ext cx="280276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5.90</a:t>
              </a:r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8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45" name="标题 9"/>
            <p:cNvSpPr txBox="1">
              <a:spLocks/>
            </p:cNvSpPr>
            <p:nvPr/>
          </p:nvSpPr>
          <p:spPr>
            <a:xfrm>
              <a:off x="1008187" y="4434296"/>
              <a:ext cx="2088232" cy="1296144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99</a:t>
              </a: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552</a:t>
              </a: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76,348</a:t>
              </a:r>
              <a:endParaRPr lang="en-US" altLang="zh-CN" sz="1600" dirty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2,093</a:t>
              </a: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79.17</a:t>
              </a:r>
              <a:endParaRPr lang="zh-CN" altLang="en-US" sz="16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84784" y="1691507"/>
            <a:ext cx="2523603" cy="2586018"/>
            <a:chOff x="2349757" y="4087505"/>
            <a:chExt cx="3456384" cy="2586018"/>
          </a:xfrm>
        </p:grpSpPr>
        <p:sp>
          <p:nvSpPr>
            <p:cNvPr id="46" name="标题 9"/>
            <p:cNvSpPr txBox="1">
              <a:spLocks/>
            </p:cNvSpPr>
            <p:nvPr/>
          </p:nvSpPr>
          <p:spPr>
            <a:xfrm>
              <a:off x="2349757" y="4087505"/>
              <a:ext cx="345638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广东大地</a:t>
              </a:r>
              <a:endParaRPr lang="zh-CN" altLang="en-US" sz="28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2664372" y="6027192"/>
              <a:ext cx="280276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6.63</a:t>
              </a:r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8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48" name="标题 9"/>
            <p:cNvSpPr txBox="1">
              <a:spLocks/>
            </p:cNvSpPr>
            <p:nvPr/>
          </p:nvSpPr>
          <p:spPr>
            <a:xfrm>
              <a:off x="3143299" y="4919625"/>
              <a:ext cx="2088232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199</a:t>
              </a: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811</a:t>
              </a: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67,670</a:t>
              </a:r>
              <a:endParaRPr lang="en-US" altLang="zh-CN" sz="1600" dirty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2,352</a:t>
              </a: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94.82</a:t>
              </a:r>
              <a:endParaRPr lang="zh-CN" altLang="en-US" sz="16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cxnSp>
        <p:nvCxnSpPr>
          <p:cNvPr id="57" name="直接连接符 56"/>
          <p:cNvCxnSpPr>
            <a:endCxn id="29" idx="3"/>
          </p:cNvCxnSpPr>
          <p:nvPr/>
        </p:nvCxnSpPr>
        <p:spPr>
          <a:xfrm flipH="1">
            <a:off x="6408787" y="993045"/>
            <a:ext cx="581608" cy="42762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H="1">
            <a:off x="2388848" y="1515559"/>
            <a:ext cx="682690" cy="42762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H="1" flipV="1">
            <a:off x="2388848" y="2313873"/>
            <a:ext cx="341346" cy="1695127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 flipH="1" flipV="1">
            <a:off x="5112643" y="4161401"/>
            <a:ext cx="1877752" cy="114253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 flipH="1">
            <a:off x="7877412" y="6377658"/>
            <a:ext cx="9542" cy="46288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 flipH="1">
            <a:off x="8331201" y="-180131"/>
            <a:ext cx="27396" cy="792088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990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568491" y="683965"/>
            <a:ext cx="1472144" cy="2164800"/>
            <a:chOff x="8036243" y="971997"/>
            <a:chExt cx="1472144" cy="2164800"/>
          </a:xfrm>
        </p:grpSpPr>
        <p:sp>
          <p:nvSpPr>
            <p:cNvPr id="57" name="标题 9"/>
            <p:cNvSpPr txBox="1">
              <a:spLocks/>
            </p:cNvSpPr>
            <p:nvPr/>
          </p:nvSpPr>
          <p:spPr>
            <a:xfrm>
              <a:off x="8036243" y="971997"/>
              <a:ext cx="147214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20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辽宁北方</a:t>
              </a:r>
              <a:endParaRPr lang="zh-CN" altLang="en-US" sz="20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8036243" y="2675132"/>
              <a:ext cx="147214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3.74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59" name="标题 9"/>
            <p:cNvSpPr txBox="1">
              <a:spLocks/>
            </p:cNvSpPr>
            <p:nvPr/>
          </p:nvSpPr>
          <p:spPr>
            <a:xfrm>
              <a:off x="8036243" y="1601773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71</a:t>
              </a:r>
            </a:p>
            <a:p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327</a:t>
              </a:r>
            </a:p>
            <a:p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38,225</a:t>
              </a:r>
            </a:p>
            <a:p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1,327</a:t>
              </a:r>
            </a:p>
            <a:p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46.67</a:t>
              </a:r>
              <a:endParaRPr lang="zh-CN" altLang="en-US" sz="14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872283" y="1084797"/>
            <a:ext cx="1472144" cy="1835406"/>
            <a:chOff x="8036243" y="1167258"/>
            <a:chExt cx="1472144" cy="1835406"/>
          </a:xfrm>
        </p:grpSpPr>
        <p:sp>
          <p:nvSpPr>
            <p:cNvPr id="65" name="标题 9"/>
            <p:cNvSpPr txBox="1">
              <a:spLocks/>
            </p:cNvSpPr>
            <p:nvPr/>
          </p:nvSpPr>
          <p:spPr>
            <a:xfrm>
              <a:off x="8036243" y="1167258"/>
              <a:ext cx="147214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8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浙江横店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8036243" y="2602554"/>
              <a:ext cx="14721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3.09</a:t>
              </a:r>
              <a:r>
                <a:rPr lang="en-US" altLang="zh-CN" sz="12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4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67" name="标题 9"/>
            <p:cNvSpPr txBox="1">
              <a:spLocks/>
            </p:cNvSpPr>
            <p:nvPr/>
          </p:nvSpPr>
          <p:spPr>
            <a:xfrm>
              <a:off x="8036243" y="1681954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356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35.091</a:t>
              </a:r>
              <a:endParaRPr lang="en-US" altLang="zh-CN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1,098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47.95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136211" y="2700189"/>
            <a:ext cx="1472144" cy="1863088"/>
            <a:chOff x="8036243" y="1113911"/>
            <a:chExt cx="1472144" cy="1863088"/>
          </a:xfrm>
        </p:grpSpPr>
        <p:sp>
          <p:nvSpPr>
            <p:cNvPr id="17" name="标题 9"/>
            <p:cNvSpPr txBox="1">
              <a:spLocks/>
            </p:cNvSpPr>
            <p:nvPr/>
          </p:nvSpPr>
          <p:spPr>
            <a:xfrm>
              <a:off x="8036243" y="1113911"/>
              <a:ext cx="147214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8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河南奥斯卡</a:t>
              </a:r>
              <a:endParaRPr lang="zh-CN" altLang="en-US" sz="18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8036243" y="2576889"/>
              <a:ext cx="14721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2.93</a:t>
              </a:r>
              <a:r>
                <a:rPr lang="en-US" altLang="zh-CN" sz="12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4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9" name="标题 9"/>
            <p:cNvSpPr txBox="1">
              <a:spLocks/>
            </p:cNvSpPr>
            <p:nvPr/>
          </p:nvSpPr>
          <p:spPr>
            <a:xfrm>
              <a:off x="8036243" y="1656289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267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32,103</a:t>
              </a:r>
              <a:endParaRPr lang="en-US" altLang="zh-CN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1,038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37.19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136443" y="2700189"/>
            <a:ext cx="1502190" cy="1863088"/>
            <a:chOff x="8006197" y="1093239"/>
            <a:chExt cx="1502190" cy="1863088"/>
          </a:xfrm>
        </p:grpSpPr>
        <p:sp>
          <p:nvSpPr>
            <p:cNvPr id="23" name="标题 9"/>
            <p:cNvSpPr txBox="1">
              <a:spLocks/>
            </p:cNvSpPr>
            <p:nvPr/>
          </p:nvSpPr>
          <p:spPr>
            <a:xfrm>
              <a:off x="8006197" y="1093239"/>
              <a:ext cx="147214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20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中影数字</a:t>
              </a:r>
              <a:endParaRPr lang="zh-CN" altLang="en-US" sz="20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8036243" y="2556217"/>
              <a:ext cx="14721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2.86</a:t>
              </a:r>
              <a:r>
                <a:rPr lang="en-US" altLang="zh-CN" sz="12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4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25" name="标题 9"/>
            <p:cNvSpPr txBox="1">
              <a:spLocks/>
            </p:cNvSpPr>
            <p:nvPr/>
          </p:nvSpPr>
          <p:spPr>
            <a:xfrm>
              <a:off x="8036243" y="1635617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116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538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29,820</a:t>
              </a:r>
              <a:endParaRPr lang="en-US" altLang="zh-CN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1,014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54.33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609051" y="4037125"/>
            <a:ext cx="1472144" cy="1812036"/>
            <a:chOff x="8036243" y="1167258"/>
            <a:chExt cx="1472144" cy="1812036"/>
          </a:xfrm>
        </p:grpSpPr>
        <p:sp>
          <p:nvSpPr>
            <p:cNvPr id="30" name="标题 9"/>
            <p:cNvSpPr txBox="1">
              <a:spLocks/>
            </p:cNvSpPr>
            <p:nvPr/>
          </p:nvSpPr>
          <p:spPr>
            <a:xfrm>
              <a:off x="8036243" y="1167258"/>
              <a:ext cx="147214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重庆保利万和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036243" y="2579184"/>
              <a:ext cx="14721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2.01</a:t>
              </a:r>
              <a:r>
                <a:rPr lang="en-US" altLang="zh-CN" sz="12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4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32" name="标题 9"/>
            <p:cNvSpPr txBox="1">
              <a:spLocks/>
            </p:cNvSpPr>
            <p:nvPr/>
          </p:nvSpPr>
          <p:spPr>
            <a:xfrm>
              <a:off x="8036243" y="1668010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217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24,087</a:t>
              </a:r>
              <a:endParaRPr lang="en-US" altLang="zh-CN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713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25.36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5080659" y="2884997"/>
            <a:ext cx="1472144" cy="1821156"/>
            <a:chOff x="8036243" y="1167258"/>
            <a:chExt cx="1472144" cy="1821156"/>
          </a:xfrm>
        </p:grpSpPr>
        <p:sp>
          <p:nvSpPr>
            <p:cNvPr id="73" name="标题 9"/>
            <p:cNvSpPr txBox="1">
              <a:spLocks/>
            </p:cNvSpPr>
            <p:nvPr/>
          </p:nvSpPr>
          <p:spPr>
            <a:xfrm>
              <a:off x="8036243" y="1167258"/>
              <a:ext cx="147214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时代华夏今典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8036243" y="2588304"/>
              <a:ext cx="14721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2.24</a:t>
              </a:r>
              <a:r>
                <a:rPr lang="en-US" altLang="zh-CN" sz="12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4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75" name="标题 9"/>
            <p:cNvSpPr txBox="1">
              <a:spLocks/>
            </p:cNvSpPr>
            <p:nvPr/>
          </p:nvSpPr>
          <p:spPr>
            <a:xfrm>
              <a:off x="8036243" y="1667704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118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518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23.774</a:t>
              </a:r>
              <a:endParaRPr lang="en-US" altLang="zh-CN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794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42.32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7240899" y="3029013"/>
            <a:ext cx="1472144" cy="1820016"/>
            <a:chOff x="8036243" y="1167258"/>
            <a:chExt cx="1472144" cy="1820016"/>
          </a:xfrm>
        </p:grpSpPr>
        <p:sp>
          <p:nvSpPr>
            <p:cNvPr id="89" name="标题 9"/>
            <p:cNvSpPr txBox="1">
              <a:spLocks/>
            </p:cNvSpPr>
            <p:nvPr/>
          </p:nvSpPr>
          <p:spPr>
            <a:xfrm>
              <a:off x="8036243" y="1167258"/>
              <a:ext cx="147214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湖北银兴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8036243" y="2587164"/>
              <a:ext cx="14721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2.04</a:t>
              </a:r>
              <a:r>
                <a:rPr lang="en-US" altLang="zh-CN" sz="12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4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91" name="标题 9"/>
            <p:cNvSpPr txBox="1">
              <a:spLocks/>
            </p:cNvSpPr>
            <p:nvPr/>
          </p:nvSpPr>
          <p:spPr>
            <a:xfrm>
              <a:off x="8036243" y="1701390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168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23.370</a:t>
              </a:r>
              <a:endParaRPr lang="en-US" altLang="zh-CN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724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24.73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cxnSp>
        <p:nvCxnSpPr>
          <p:cNvPr id="69" name="直接连接符 68"/>
          <p:cNvCxnSpPr/>
          <p:nvPr/>
        </p:nvCxnSpPr>
        <p:spPr>
          <a:xfrm flipH="1">
            <a:off x="7867228" y="-396155"/>
            <a:ext cx="16511" cy="800942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组合 69"/>
          <p:cNvGrpSpPr/>
          <p:nvPr/>
        </p:nvGrpSpPr>
        <p:grpSpPr>
          <a:xfrm>
            <a:off x="6122989" y="251917"/>
            <a:ext cx="3456384" cy="2168220"/>
            <a:chOff x="4464571" y="4367905"/>
            <a:chExt cx="3456384" cy="2168220"/>
          </a:xfrm>
        </p:grpSpPr>
        <p:sp>
          <p:nvSpPr>
            <p:cNvPr id="77" name="标题 9"/>
            <p:cNvSpPr txBox="1">
              <a:spLocks/>
            </p:cNvSpPr>
            <p:nvPr/>
          </p:nvSpPr>
          <p:spPr>
            <a:xfrm>
              <a:off x="4464571" y="4367905"/>
              <a:ext cx="345638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浙江时代</a:t>
              </a:r>
              <a:endParaRPr lang="zh-CN" altLang="en-US" sz="20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4824611" y="5035927"/>
              <a:ext cx="2880320" cy="1500198"/>
              <a:chOff x="4824611" y="5035927"/>
              <a:chExt cx="2880320" cy="1500198"/>
            </a:xfrm>
          </p:grpSpPr>
          <p:sp>
            <p:nvSpPr>
              <p:cNvPr id="79" name="矩形 78"/>
              <p:cNvSpPr/>
              <p:nvPr/>
            </p:nvSpPr>
            <p:spPr>
              <a:xfrm>
                <a:off x="4824611" y="6074460"/>
                <a:ext cx="280276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4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4.38</a:t>
                </a:r>
                <a:r>
                  <a:rPr lang="en-US" altLang="zh-CN" sz="1400" b="1" i="1" dirty="0" smtClean="0">
                    <a:solidFill>
                      <a:schemeClr val="bg1"/>
                    </a:solidFill>
                    <a:latin typeface="HelveticaNeueLT Pro 107 XBlkCn" pitchFamily="34" charset="0"/>
                    <a:ea typeface="微软雅黑" pitchFamily="34" charset="-122"/>
                    <a:cs typeface="+mj-cs"/>
                  </a:rPr>
                  <a:t>% </a:t>
                </a:r>
                <a:endParaRPr lang="zh-CN" altLang="en-US" sz="500" i="1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  <p:sp>
            <p:nvSpPr>
              <p:cNvPr id="80" name="标题 9"/>
              <p:cNvSpPr txBox="1">
                <a:spLocks/>
              </p:cNvSpPr>
              <p:nvPr/>
            </p:nvSpPr>
            <p:spPr>
              <a:xfrm>
                <a:off x="5616699" y="5035927"/>
                <a:ext cx="2088232" cy="1106396"/>
              </a:xfrm>
              <a:prstGeom prst="rect">
                <a:avLst/>
              </a:prstGeom>
            </p:spPr>
            <p:txBody>
              <a:bodyPr anchor="ctr" anchorCtr="0"/>
              <a:lstStyle>
                <a:lvl1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4000" b="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j-cs"/>
                  </a:defRPr>
                </a:lvl1pPr>
                <a:lvl2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2pPr>
                <a:lvl3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3pPr>
                <a:lvl4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4pPr>
                <a:lvl5pPr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5pPr>
                <a:lvl6pPr marL="4572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6pPr>
                <a:lvl7pPr marL="9144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7pPr>
                <a:lvl8pPr marL="13716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8pPr>
                <a:lvl9pPr marL="1828800" algn="l" defTabSz="1104900" rtl="0" fontAlgn="base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9pPr>
              </a:lstStyle>
              <a:p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影院：</a:t>
                </a:r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93</a:t>
                </a:r>
              </a:p>
              <a:p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银幕：</a:t>
                </a:r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480</a:t>
                </a:r>
              </a:p>
              <a:p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票房：</a:t>
                </a:r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55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HelveticaNeueLT Pro 107 XBlkCn" pitchFamily="34" charset="0"/>
                  </a:rPr>
                  <a:t>,</a:t>
                </a:r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665</a:t>
                </a:r>
                <a:endParaRPr lang="en-US" altLang="zh-CN" sz="14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  <a:p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人次：</a:t>
                </a:r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1,553</a:t>
                </a:r>
              </a:p>
              <a:p>
                <a:r>
                  <a:rPr lang="zh-CN" altLang="en-US" sz="14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场次：</a:t>
                </a:r>
                <a:r>
                  <a:rPr lang="en-US" altLang="zh-CN" sz="1400" dirty="0" smtClean="0">
                    <a:solidFill>
                      <a:schemeClr val="bg1"/>
                    </a:solidFill>
                    <a:latin typeface="HelveticaNeueLT Pro 107 XBlkCn" pitchFamily="34" charset="0"/>
                  </a:rPr>
                  <a:t>67.22</a:t>
                </a:r>
                <a:endParaRPr lang="zh-CN" altLang="en-US" sz="1400" dirty="0">
                  <a:solidFill>
                    <a:schemeClr val="bg1"/>
                  </a:solidFill>
                  <a:latin typeface="HelveticaNeueLT Pro 107 XBlkCn" pitchFamily="34" charset="0"/>
                </a:endParaRPr>
              </a:p>
            </p:txBody>
          </p:sp>
        </p:grpSp>
      </p:grpSp>
      <p:grpSp>
        <p:nvGrpSpPr>
          <p:cNvPr id="81" name="组合 80"/>
          <p:cNvGrpSpPr/>
          <p:nvPr/>
        </p:nvGrpSpPr>
        <p:grpSpPr>
          <a:xfrm>
            <a:off x="5256659" y="467941"/>
            <a:ext cx="1472144" cy="2166510"/>
            <a:chOff x="8753067" y="4716413"/>
            <a:chExt cx="1472144" cy="2166510"/>
          </a:xfrm>
        </p:grpSpPr>
        <p:sp>
          <p:nvSpPr>
            <p:cNvPr id="82" name="标题 9"/>
            <p:cNvSpPr txBox="1">
              <a:spLocks/>
            </p:cNvSpPr>
            <p:nvPr/>
          </p:nvSpPr>
          <p:spPr>
            <a:xfrm>
              <a:off x="8753067" y="4716413"/>
              <a:ext cx="147214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20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四川太平洋</a:t>
              </a:r>
              <a:endParaRPr lang="zh-CN" altLang="en-US" sz="20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8753067" y="6421258"/>
              <a:ext cx="147214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3.84</a:t>
              </a:r>
              <a:r>
                <a:rPr lang="en-US" altLang="zh-CN" sz="14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5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84" name="标题 9"/>
            <p:cNvSpPr txBox="1">
              <a:spLocks/>
            </p:cNvSpPr>
            <p:nvPr/>
          </p:nvSpPr>
          <p:spPr>
            <a:xfrm>
              <a:off x="8753067" y="5382725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62</a:t>
              </a:r>
            </a:p>
            <a:p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360</a:t>
              </a:r>
            </a:p>
            <a:p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46,796</a:t>
              </a:r>
              <a:endParaRPr lang="en-US" altLang="zh-CN" sz="1400" dirty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1,361</a:t>
              </a:r>
            </a:p>
            <a:p>
              <a:r>
                <a:rPr lang="zh-CN" altLang="en-US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48.63</a:t>
              </a:r>
              <a:endParaRPr lang="zh-CN" altLang="en-US" sz="14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cxnSp>
        <p:nvCxnSpPr>
          <p:cNvPr id="85" name="直接连接符 84"/>
          <p:cNvCxnSpPr>
            <a:endCxn id="82" idx="3"/>
          </p:cNvCxnSpPr>
          <p:nvPr/>
        </p:nvCxnSpPr>
        <p:spPr>
          <a:xfrm flipH="1">
            <a:off x="6728803" y="679538"/>
            <a:ext cx="546314" cy="216024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flipH="1">
            <a:off x="4719699" y="924236"/>
            <a:ext cx="546314" cy="216024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/>
          <p:nvPr/>
        </p:nvCxnSpPr>
        <p:spPr>
          <a:xfrm flipH="1">
            <a:off x="2963470" y="1127436"/>
            <a:ext cx="546314" cy="216024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/>
          <p:nvPr/>
        </p:nvCxnSpPr>
        <p:spPr>
          <a:xfrm flipH="1">
            <a:off x="1400147" y="2634451"/>
            <a:ext cx="504056" cy="276488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>
            <a:stCxn id="23" idx="1"/>
          </p:cNvCxnSpPr>
          <p:nvPr/>
        </p:nvCxnSpPr>
        <p:spPr>
          <a:xfrm flipH="1" flipV="1">
            <a:off x="2537302" y="3107972"/>
            <a:ext cx="599141" cy="19838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>
            <a:stCxn id="73" idx="1"/>
          </p:cNvCxnSpPr>
          <p:nvPr/>
        </p:nvCxnSpPr>
        <p:spPr>
          <a:xfrm flipH="1" flipV="1">
            <a:off x="4340703" y="3184172"/>
            <a:ext cx="739956" cy="128446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/>
          <p:nvPr/>
        </p:nvCxnSpPr>
        <p:spPr>
          <a:xfrm flipH="1" flipV="1">
            <a:off x="6448903" y="3285772"/>
            <a:ext cx="739956" cy="128446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 flipH="1" flipV="1">
            <a:off x="8265003" y="3501672"/>
            <a:ext cx="739956" cy="670615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组合 98"/>
          <p:cNvGrpSpPr/>
          <p:nvPr/>
        </p:nvGrpSpPr>
        <p:grpSpPr>
          <a:xfrm>
            <a:off x="6736843" y="4674815"/>
            <a:ext cx="1472144" cy="1817288"/>
            <a:chOff x="8036243" y="1167258"/>
            <a:chExt cx="1472144" cy="1817288"/>
          </a:xfrm>
        </p:grpSpPr>
        <p:sp>
          <p:nvSpPr>
            <p:cNvPr id="100" name="标题 9"/>
            <p:cNvSpPr txBox="1">
              <a:spLocks/>
            </p:cNvSpPr>
            <p:nvPr/>
          </p:nvSpPr>
          <p:spPr>
            <a:xfrm>
              <a:off x="8036243" y="1167258"/>
              <a:ext cx="147214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武汉天河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01" name="矩形 100"/>
            <p:cNvSpPr/>
            <p:nvPr/>
          </p:nvSpPr>
          <p:spPr>
            <a:xfrm>
              <a:off x="8036243" y="2584436"/>
              <a:ext cx="14721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1.58</a:t>
              </a:r>
              <a:r>
                <a:rPr lang="en-US" altLang="zh-CN" sz="12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4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08" name="标题 9"/>
            <p:cNvSpPr txBox="1">
              <a:spLocks/>
            </p:cNvSpPr>
            <p:nvPr/>
          </p:nvSpPr>
          <p:spPr>
            <a:xfrm>
              <a:off x="8036243" y="1663836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116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17.353</a:t>
              </a:r>
              <a:endParaRPr lang="en-US" altLang="zh-CN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562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16.94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cxnSp>
        <p:nvCxnSpPr>
          <p:cNvPr id="109" name="直接连接符 108"/>
          <p:cNvCxnSpPr/>
          <p:nvPr/>
        </p:nvCxnSpPr>
        <p:spPr>
          <a:xfrm flipV="1">
            <a:off x="7736114" y="4674815"/>
            <a:ext cx="872937" cy="405185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组合 109"/>
          <p:cNvGrpSpPr/>
          <p:nvPr/>
        </p:nvGrpSpPr>
        <p:grpSpPr>
          <a:xfrm>
            <a:off x="4638633" y="4778039"/>
            <a:ext cx="1472144" cy="1785502"/>
            <a:chOff x="8036243" y="1167258"/>
            <a:chExt cx="1472144" cy="1785502"/>
          </a:xfrm>
        </p:grpSpPr>
        <p:sp>
          <p:nvSpPr>
            <p:cNvPr id="111" name="标题 9"/>
            <p:cNvSpPr txBox="1">
              <a:spLocks/>
            </p:cNvSpPr>
            <p:nvPr/>
          </p:nvSpPr>
          <p:spPr>
            <a:xfrm>
              <a:off x="8036243" y="1167258"/>
              <a:ext cx="147214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江苏东方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12" name="矩形 111"/>
            <p:cNvSpPr/>
            <p:nvPr/>
          </p:nvSpPr>
          <p:spPr>
            <a:xfrm>
              <a:off x="8036243" y="2552650"/>
              <a:ext cx="14721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1.58</a:t>
              </a:r>
              <a:r>
                <a:rPr lang="en-US" altLang="zh-CN" sz="12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4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13" name="标题 9"/>
            <p:cNvSpPr txBox="1">
              <a:spLocks/>
            </p:cNvSpPr>
            <p:nvPr/>
          </p:nvSpPr>
          <p:spPr>
            <a:xfrm>
              <a:off x="8036243" y="1632050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33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144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16,130</a:t>
              </a:r>
              <a:endParaRPr lang="en-US" altLang="zh-CN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561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18.89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cxnSp>
        <p:nvCxnSpPr>
          <p:cNvPr id="114" name="直接连接符 113"/>
          <p:cNvCxnSpPr/>
          <p:nvPr/>
        </p:nvCxnSpPr>
        <p:spPr>
          <a:xfrm flipV="1">
            <a:off x="5666704" y="5099819"/>
            <a:ext cx="984758" cy="15476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5" name="组合 114"/>
          <p:cNvGrpSpPr/>
          <p:nvPr/>
        </p:nvGrpSpPr>
        <p:grpSpPr>
          <a:xfrm>
            <a:off x="2714085" y="4849029"/>
            <a:ext cx="1472144" cy="1794743"/>
            <a:chOff x="8036243" y="1167258"/>
            <a:chExt cx="1472144" cy="1794743"/>
          </a:xfrm>
        </p:grpSpPr>
        <p:sp>
          <p:nvSpPr>
            <p:cNvPr id="116" name="标题 9"/>
            <p:cNvSpPr txBox="1">
              <a:spLocks/>
            </p:cNvSpPr>
            <p:nvPr/>
          </p:nvSpPr>
          <p:spPr>
            <a:xfrm>
              <a:off x="8036243" y="1167258"/>
              <a:ext cx="147214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世纪环球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17" name="矩形 116"/>
            <p:cNvSpPr/>
            <p:nvPr/>
          </p:nvSpPr>
          <p:spPr>
            <a:xfrm>
              <a:off x="8036243" y="2561891"/>
              <a:ext cx="14721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1.45</a:t>
              </a:r>
              <a:r>
                <a:rPr lang="en-US" altLang="zh-CN" sz="12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4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18" name="标题 9"/>
            <p:cNvSpPr txBox="1">
              <a:spLocks/>
            </p:cNvSpPr>
            <p:nvPr/>
          </p:nvSpPr>
          <p:spPr>
            <a:xfrm>
              <a:off x="8036243" y="1641291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20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18,359</a:t>
              </a:r>
              <a:endParaRPr lang="en-US" altLang="zh-CN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516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17.06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cxnSp>
        <p:nvCxnSpPr>
          <p:cNvPr id="119" name="直接连接符 118"/>
          <p:cNvCxnSpPr/>
          <p:nvPr/>
        </p:nvCxnSpPr>
        <p:spPr>
          <a:xfrm flipV="1">
            <a:off x="3757601" y="5177093"/>
            <a:ext cx="846120" cy="100564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0" name="组合 119"/>
          <p:cNvGrpSpPr/>
          <p:nvPr/>
        </p:nvGrpSpPr>
        <p:grpSpPr>
          <a:xfrm>
            <a:off x="648147" y="4920467"/>
            <a:ext cx="1714512" cy="1820776"/>
            <a:chOff x="8036243" y="1079146"/>
            <a:chExt cx="1472144" cy="1820776"/>
          </a:xfrm>
        </p:grpSpPr>
        <p:sp>
          <p:nvSpPr>
            <p:cNvPr id="121" name="标题 9"/>
            <p:cNvSpPr txBox="1">
              <a:spLocks/>
            </p:cNvSpPr>
            <p:nvPr/>
          </p:nvSpPr>
          <p:spPr>
            <a:xfrm>
              <a:off x="8036243" y="1079146"/>
              <a:ext cx="1472144" cy="855242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600" b="1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江苏蓝海亚细亚</a:t>
              </a:r>
              <a:endParaRPr lang="zh-CN" altLang="en-US" sz="1600" b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22" name="矩形 121"/>
            <p:cNvSpPr/>
            <p:nvPr/>
          </p:nvSpPr>
          <p:spPr>
            <a:xfrm>
              <a:off x="8036243" y="2499812"/>
              <a:ext cx="14721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1.06</a:t>
              </a:r>
              <a:r>
                <a:rPr lang="en-US" altLang="zh-CN" sz="1200" b="1" i="1" dirty="0" smtClean="0">
                  <a:solidFill>
                    <a:schemeClr val="bg1"/>
                  </a:solidFill>
                  <a:latin typeface="HelveticaNeueLT Pro 107 XBlkCn" pitchFamily="34" charset="0"/>
                  <a:ea typeface="微软雅黑" pitchFamily="34" charset="-122"/>
                  <a:cs typeface="+mj-cs"/>
                </a:rPr>
                <a:t>% </a:t>
              </a:r>
              <a:endParaRPr lang="zh-CN" altLang="en-US" sz="400" i="1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  <p:sp>
          <p:nvSpPr>
            <p:cNvPr id="123" name="标题 9"/>
            <p:cNvSpPr txBox="1">
              <a:spLocks/>
            </p:cNvSpPr>
            <p:nvPr/>
          </p:nvSpPr>
          <p:spPr>
            <a:xfrm>
              <a:off x="8036243" y="1579212"/>
              <a:ext cx="1472144" cy="1106396"/>
            </a:xfrm>
            <a:prstGeom prst="rect">
              <a:avLst/>
            </a:prstGeom>
          </p:spPr>
          <p:txBody>
            <a:bodyPr anchor="ctr" anchorCtr="0"/>
            <a:lstStyle>
              <a:lvl1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4000" b="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2pPr>
              <a:lvl3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3pPr>
              <a:lvl4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4pPr>
              <a:lvl5pPr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5pPr>
              <a:lvl6pPr marL="4572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6pPr>
              <a:lvl7pPr marL="9144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7pPr>
              <a:lvl8pPr marL="13716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8pPr>
              <a:lvl9pPr marL="1828800" algn="l" defTabSz="1104900" rtl="0" fontAlgn="base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影院：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21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银幕：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109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票房：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12,787</a:t>
              </a:r>
              <a:endParaRPr lang="en-US" altLang="zh-CN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375</a:t>
              </a: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场次：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HelveticaNeueLT Pro 107 XBlkCn" pitchFamily="34" charset="0"/>
                </a:rPr>
                <a:t>12.96</a:t>
              </a:r>
              <a:endParaRPr lang="zh-CN" altLang="en-US" sz="1200" dirty="0">
                <a:solidFill>
                  <a:schemeClr val="bg1"/>
                </a:solidFill>
                <a:latin typeface="HelveticaNeueLT Pro 107 XBlkCn" pitchFamily="34" charset="0"/>
              </a:endParaRPr>
            </a:p>
          </p:txBody>
        </p:sp>
      </p:grpSp>
      <p:cxnSp>
        <p:nvCxnSpPr>
          <p:cNvPr id="124" name="直接连接符 123"/>
          <p:cNvCxnSpPr/>
          <p:nvPr/>
        </p:nvCxnSpPr>
        <p:spPr>
          <a:xfrm flipV="1">
            <a:off x="2185965" y="5277657"/>
            <a:ext cx="500066" cy="71438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接连接符 130"/>
          <p:cNvCxnSpPr>
            <a:stCxn id="123" idx="2"/>
          </p:cNvCxnSpPr>
          <p:nvPr/>
        </p:nvCxnSpPr>
        <p:spPr>
          <a:xfrm flipH="1">
            <a:off x="1364343" y="6526929"/>
            <a:ext cx="141060" cy="532632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30139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8954</TotalTime>
  <Words>3275</Words>
  <Application>Microsoft Office PowerPoint</Application>
  <PresentationFormat>自定义</PresentationFormat>
  <Paragraphs>1154</Paragraphs>
  <Slides>26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Arial</vt:lpstr>
      <vt:lpstr>方正正黑简体</vt:lpstr>
      <vt:lpstr>微软雅黑</vt:lpstr>
      <vt:lpstr>HelveticaNeueLT Pro 107 XBlkCn</vt:lpstr>
      <vt:lpstr>宋体</vt:lpstr>
      <vt:lpstr>方正正中黑简体</vt:lpstr>
      <vt:lpstr>Arial Unicode MS</vt:lpstr>
      <vt:lpstr>Calibri</vt:lpstr>
      <vt:lpstr>Wingdings</vt:lpstr>
      <vt:lpstr>1_Office 主题</vt:lpstr>
      <vt:lpstr>Office 主题​​</vt:lpstr>
      <vt:lpstr>中国电影市场数据概览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汽车总动员 汽车品牌电影传播策略</dc:title>
  <dc:creator>apple</dc:creator>
  <cp:lastModifiedBy>小巴</cp:lastModifiedBy>
  <cp:revision>1081</cp:revision>
  <dcterms:created xsi:type="dcterms:W3CDTF">2011-03-22T07:30:09Z</dcterms:created>
  <dcterms:modified xsi:type="dcterms:W3CDTF">2014-12-22T03:48:05Z</dcterms:modified>
</cp:coreProperties>
</file>