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5.xml" ContentType="application/vnd.openxmlformats-officedocument.presentationml.notesSlide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notesSlides/notesSlide16.xml" ContentType="application/vnd.openxmlformats-officedocument.presentationml.notesSlide+xml"/>
  <Override PartName="/ppt/charts/chart4.xml" ContentType="application/vnd.openxmlformats-officedocument.drawingml.chart+xml"/>
  <Override PartName="/ppt/notesSlides/notesSlide17.xml" ContentType="application/vnd.openxmlformats-officedocument.presentationml.notesSlide+xml"/>
  <Override PartName="/ppt/charts/chart5.xml" ContentType="application/vnd.openxmlformats-officedocument.drawingml.chart+xml"/>
  <Override PartName="/ppt/notesSlides/notesSlide18.xml" ContentType="application/vnd.openxmlformats-officedocument.presentationml.notesSlide+xml"/>
  <Override PartName="/ppt/charts/chart6.xml" ContentType="application/vnd.openxmlformats-officedocument.drawingml.chart+xml"/>
  <Override PartName="/ppt/notesSlides/notesSlide19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2"/>
  </p:notesMasterIdLst>
  <p:sldIdLst>
    <p:sldId id="263" r:id="rId2"/>
    <p:sldId id="259" r:id="rId3"/>
    <p:sldId id="310" r:id="rId4"/>
    <p:sldId id="295" r:id="rId5"/>
    <p:sldId id="296" r:id="rId6"/>
    <p:sldId id="297" r:id="rId7"/>
    <p:sldId id="298" r:id="rId8"/>
    <p:sldId id="299" r:id="rId9"/>
    <p:sldId id="300" r:id="rId10"/>
    <p:sldId id="301" r:id="rId11"/>
    <p:sldId id="302" r:id="rId12"/>
    <p:sldId id="303" r:id="rId13"/>
    <p:sldId id="304" r:id="rId14"/>
    <p:sldId id="305" r:id="rId15"/>
    <p:sldId id="294" r:id="rId16"/>
    <p:sldId id="311" r:id="rId17"/>
    <p:sldId id="306" r:id="rId18"/>
    <p:sldId id="307" r:id="rId19"/>
    <p:sldId id="308" r:id="rId20"/>
    <p:sldId id="309" r:id="rId21"/>
    <p:sldId id="312" r:id="rId22"/>
    <p:sldId id="293" r:id="rId23"/>
    <p:sldId id="313" r:id="rId24"/>
    <p:sldId id="264" r:id="rId25"/>
    <p:sldId id="288" r:id="rId26"/>
    <p:sldId id="290" r:id="rId27"/>
    <p:sldId id="291" r:id="rId28"/>
    <p:sldId id="292" r:id="rId29"/>
    <p:sldId id="286" r:id="rId30"/>
    <p:sldId id="262" r:id="rId31"/>
  </p:sldIdLst>
  <p:sldSz cx="9144000" cy="6858000" type="screen4x3"/>
  <p:notesSz cx="6858000" cy="9144000"/>
  <p:embeddedFontLst>
    <p:embeddedFont>
      <p:font typeface="微软雅黑" pitchFamily="34" charset="-122"/>
      <p:regular r:id="rId33"/>
      <p:bold r:id="rId34"/>
    </p:embeddedFont>
    <p:embeddedFont>
      <p:font typeface="Meiryo UI" pitchFamily="34" charset="-128"/>
      <p:regular r:id="rId35"/>
      <p:bold r:id="rId36"/>
      <p:italic r:id="rId37"/>
      <p:boldItalic r:id="rId38"/>
    </p:embeddedFont>
    <p:embeddedFont>
      <p:font typeface="Colonna MT" pitchFamily="82" charset="0"/>
      <p:regular r:id="rId39"/>
    </p:embeddedFont>
    <p:embeddedFont>
      <p:font typeface="Calibri" pitchFamily="34" charset="0"/>
      <p:regular r:id="rId40"/>
      <p:bold r:id="rId41"/>
      <p:italic r:id="rId42"/>
      <p:boldItalic r:id="rId43"/>
    </p:embeddedFont>
    <p:embeddedFont>
      <p:font typeface="BroadwayEngraved BT" pitchFamily="82" charset="0"/>
      <p:regular r:id="rId44"/>
    </p:embeddedFont>
    <p:embeddedFont>
      <p:font typeface="Impact" pitchFamily="34" charset="0"/>
      <p:regular r:id="rId45"/>
    </p:embeddedFont>
    <p:embeddedFont>
      <p:font typeface="经典行书简" pitchFamily="49" charset="-122"/>
      <p:regular r:id="rId46"/>
    </p:embeddedFont>
    <p:embeddedFont>
      <p:font typeface="方正正纤黑简体" pitchFamily="2" charset="-122"/>
      <p:regular r:id="rId4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505"/>
    <a:srgbClr val="EF0808"/>
    <a:srgbClr val="CE0000"/>
    <a:srgbClr val="686868"/>
    <a:srgbClr val="08599C"/>
    <a:srgbClr val="D1D0D9"/>
    <a:srgbClr val="08CFF0"/>
    <a:srgbClr val="089C7C"/>
    <a:srgbClr val="FE0002"/>
    <a:srgbClr val="ABAB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582" y="-96"/>
      </p:cViewPr>
      <p:guideLst>
        <p:guide orient="horz" pos="2160"/>
        <p:guide pos="297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DDDDD"/>
              </a:solidFill>
            </c:spPr>
          </c:dPt>
          <c:dPt>
            <c:idx val="1"/>
            <c:bubble3D val="0"/>
            <c:spPr>
              <a:solidFill>
                <a:srgbClr val="FE0002"/>
              </a:solidFill>
            </c:spPr>
          </c:dPt>
          <c:dPt>
            <c:idx val="2"/>
            <c:bubble3D val="0"/>
            <c:spPr>
              <a:solidFill>
                <a:srgbClr val="FE0002"/>
              </a:solidFill>
            </c:spPr>
          </c:dPt>
          <c:dPt>
            <c:idx val="3"/>
            <c:bubble3D val="0"/>
            <c:spPr>
              <a:solidFill>
                <a:srgbClr val="BFBFBF"/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第三季度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36</c:v>
                </c:pt>
                <c:pt idx="1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F0808"/>
            </a:solidFill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D1D0D9"/>
              </a:solidFill>
            </c:spPr>
          </c:dPt>
          <c:dPt>
            <c:idx val="2"/>
            <c:bubble3D val="0"/>
          </c:dPt>
          <c:dPt>
            <c:idx val="3"/>
            <c:bubble3D val="0"/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Sheet1!$B$2:$B$3</c:f>
              <c:numCache>
                <c:formatCode>0_ </c:formatCode>
                <c:ptCount val="2"/>
                <c:pt idx="0">
                  <c:v>1</c:v>
                </c:pt>
                <c:pt idx="1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DDDDD"/>
              </a:solidFill>
            </c:spPr>
          </c:dPt>
          <c:dPt>
            <c:idx val="1"/>
            <c:bubble3D val="0"/>
            <c:spPr>
              <a:solidFill>
                <a:srgbClr val="ABABAB"/>
              </a:solidFill>
            </c:spPr>
          </c:dPt>
          <c:dPt>
            <c:idx val="2"/>
            <c:bubble3D val="0"/>
            <c:spPr>
              <a:solidFill>
                <a:srgbClr val="DDDDDD"/>
              </a:solidFill>
            </c:spPr>
          </c:dPt>
          <c:dPt>
            <c:idx val="3"/>
            <c:bubble3D val="0"/>
            <c:spPr>
              <a:solidFill>
                <a:srgbClr val="FE0002"/>
              </a:solidFill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1</c:v>
                </c:pt>
                <c:pt idx="2">
                  <c:v>0</c:v>
                </c:pt>
                <c:pt idx="3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4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使用时间</c:v>
                </c:pt>
              </c:strCache>
            </c:strRef>
          </c:tx>
          <c:spPr>
            <a:solidFill>
              <a:srgbClr val="08CFF0"/>
            </a:solidFill>
          </c:spPr>
          <c:invertIfNegative val="0"/>
          <c:cat>
            <c:numRef>
              <c:f>Sheet1!$A$2:$A$11</c:f>
              <c:numCache>
                <c:formatCode>0_ </c:formatCode>
                <c:ptCount val="10"/>
                <c:pt idx="0">
                  <c:v>2681</c:v>
                </c:pt>
                <c:pt idx="1">
                  <c:v>2684</c:v>
                </c:pt>
                <c:pt idx="2">
                  <c:v>2685</c:v>
                </c:pt>
                <c:pt idx="3">
                  <c:v>5031</c:v>
                </c:pt>
                <c:pt idx="4">
                  <c:v>5033</c:v>
                </c:pt>
                <c:pt idx="5">
                  <c:v>5208</c:v>
                </c:pt>
                <c:pt idx="6">
                  <c:v>5209</c:v>
                </c:pt>
                <c:pt idx="7">
                  <c:v>5210</c:v>
                </c:pt>
                <c:pt idx="8">
                  <c:v>5223</c:v>
                </c:pt>
                <c:pt idx="9">
                  <c:v>5262</c:v>
                </c:pt>
              </c:numCache>
            </c:numRef>
          </c:cat>
          <c:val>
            <c:numRef>
              <c:f>Sheet1!$B$2:$B$11</c:f>
              <c:numCache>
                <c:formatCode>0_ </c:formatCode>
                <c:ptCount val="10"/>
                <c:pt idx="0">
                  <c:v>3093.0856999999996</c:v>
                </c:pt>
                <c:pt idx="1">
                  <c:v>3008.5216</c:v>
                </c:pt>
                <c:pt idx="2">
                  <c:v>3151.3672999999981</c:v>
                </c:pt>
                <c:pt idx="3">
                  <c:v>3065.5921999999991</c:v>
                </c:pt>
                <c:pt idx="4">
                  <c:v>3001.5453999999991</c:v>
                </c:pt>
                <c:pt idx="5">
                  <c:v>3272.1158999999971</c:v>
                </c:pt>
                <c:pt idx="6">
                  <c:v>3355.8839000000007</c:v>
                </c:pt>
                <c:pt idx="7">
                  <c:v>3282.0212000000029</c:v>
                </c:pt>
                <c:pt idx="8">
                  <c:v>3277.6935000000012</c:v>
                </c:pt>
                <c:pt idx="9">
                  <c:v>3300.5465999999997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使用循环</c:v>
                </c:pt>
              </c:strCache>
            </c:strRef>
          </c:tx>
          <c:spPr>
            <a:solidFill>
              <a:srgbClr val="08599C"/>
            </a:solidFill>
          </c:spPr>
          <c:invertIfNegative val="0"/>
          <c:cat>
            <c:numRef>
              <c:f>Sheet1!$A$2:$A$11</c:f>
              <c:numCache>
                <c:formatCode>0_ </c:formatCode>
                <c:ptCount val="10"/>
                <c:pt idx="0">
                  <c:v>2681</c:v>
                </c:pt>
                <c:pt idx="1">
                  <c:v>2684</c:v>
                </c:pt>
                <c:pt idx="2">
                  <c:v>2685</c:v>
                </c:pt>
                <c:pt idx="3">
                  <c:v>5031</c:v>
                </c:pt>
                <c:pt idx="4">
                  <c:v>5033</c:v>
                </c:pt>
                <c:pt idx="5">
                  <c:v>5208</c:v>
                </c:pt>
                <c:pt idx="6">
                  <c:v>5209</c:v>
                </c:pt>
                <c:pt idx="7">
                  <c:v>5210</c:v>
                </c:pt>
                <c:pt idx="8">
                  <c:v>5223</c:v>
                </c:pt>
                <c:pt idx="9">
                  <c:v>5262</c:v>
                </c:pt>
              </c:numCache>
            </c:numRef>
          </c:cat>
          <c:val>
            <c:numRef>
              <c:f>Sheet1!$C$2:$C$11</c:f>
              <c:numCache>
                <c:formatCode>0_ </c:formatCode>
                <c:ptCount val="10"/>
                <c:pt idx="0">
                  <c:v>1991</c:v>
                </c:pt>
                <c:pt idx="1">
                  <c:v>1941</c:v>
                </c:pt>
                <c:pt idx="2">
                  <c:v>1990</c:v>
                </c:pt>
                <c:pt idx="3">
                  <c:v>2208</c:v>
                </c:pt>
                <c:pt idx="4">
                  <c:v>2097</c:v>
                </c:pt>
                <c:pt idx="5">
                  <c:v>2046</c:v>
                </c:pt>
                <c:pt idx="6">
                  <c:v>2246</c:v>
                </c:pt>
                <c:pt idx="7">
                  <c:v>2034</c:v>
                </c:pt>
                <c:pt idx="8">
                  <c:v>2060</c:v>
                </c:pt>
                <c:pt idx="9">
                  <c:v>2214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334181888"/>
        <c:axId val="334183424"/>
      </c:barChart>
      <c:catAx>
        <c:axId val="334181888"/>
        <c:scaling>
          <c:orientation val="minMax"/>
        </c:scaling>
        <c:delete val="0"/>
        <c:axPos val="b"/>
        <c:numFmt formatCode="0_ " sourceLinked="1"/>
        <c:majorTickMark val="none"/>
        <c:minorTickMark val="none"/>
        <c:tickLblPos val="nextTo"/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zh-CN"/>
          </a:p>
        </c:txPr>
        <c:crossAx val="334183424"/>
        <c:crosses val="autoZero"/>
        <c:auto val="1"/>
        <c:lblAlgn val="ctr"/>
        <c:lblOffset val="100"/>
        <c:noMultiLvlLbl val="0"/>
      </c:catAx>
      <c:valAx>
        <c:axId val="334183424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_ " sourceLinked="1"/>
        <c:majorTickMark val="none"/>
        <c:minorTickMark val="none"/>
        <c:tickLblPos val="nextTo"/>
        <c:txPr>
          <a:bodyPr/>
          <a:lstStyle/>
          <a:p>
            <a:pPr>
              <a:defRPr sz="1400">
                <a:latin typeface="Arial" pitchFamily="34" charset="0"/>
                <a:cs typeface="Arial" pitchFamily="34" charset="0"/>
              </a:defRPr>
            </a:pPr>
            <a:endParaRPr lang="zh-CN"/>
          </a:p>
        </c:txPr>
        <c:crossAx val="334181888"/>
        <c:crosses val="autoZero"/>
        <c:crossBetween val="between"/>
        <c:majorUnit val="4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+mn-ea"/>
                <a:ea typeface="+mn-ea"/>
              </a:defRPr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13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台全新发动机：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15000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循环换发软时限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8599C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08599C"/>
              </a:solidFill>
            </c:spPr>
          </c:dPt>
          <c:dPt>
            <c:idx val="1"/>
            <c:invertIfNegative val="0"/>
            <c:bubble3D val="0"/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  <c:spPr>
              <a:solidFill>
                <a:srgbClr val="EF0808"/>
              </a:solidFill>
            </c:spPr>
          </c:dPt>
          <c:dPt>
            <c:idx val="6"/>
            <c:invertIfNegative val="0"/>
            <c:bubble3D val="0"/>
            <c:spPr>
              <a:solidFill>
                <a:srgbClr val="EF0808"/>
              </a:solidFill>
            </c:spPr>
          </c:dPt>
          <c:dPt>
            <c:idx val="7"/>
            <c:invertIfNegative val="0"/>
            <c:bubble3D val="0"/>
            <c:spPr>
              <a:solidFill>
                <a:srgbClr val="EF0808"/>
              </a:solidFill>
            </c:spPr>
          </c:dPt>
          <c:dPt>
            <c:idx val="8"/>
            <c:invertIfNegative val="0"/>
            <c:bubble3D val="0"/>
            <c:spPr>
              <a:solidFill>
                <a:srgbClr val="EF0808"/>
              </a:solidFill>
            </c:spPr>
          </c:dPt>
          <c:dPt>
            <c:idx val="9"/>
            <c:invertIfNegative val="0"/>
            <c:bubble3D val="0"/>
            <c:spPr>
              <a:solidFill>
                <a:srgbClr val="EF0808"/>
              </a:solidFill>
            </c:spPr>
          </c:dPt>
          <c:dPt>
            <c:idx val="10"/>
            <c:invertIfNegative val="0"/>
            <c:bubble3D val="0"/>
            <c:spPr>
              <a:solidFill>
                <a:srgbClr val="EF0808"/>
              </a:solidFill>
            </c:spPr>
          </c:dPt>
          <c:dPt>
            <c:idx val="11"/>
            <c:invertIfNegative val="0"/>
            <c:bubble3D val="0"/>
            <c:spPr>
              <a:solidFill>
                <a:srgbClr val="EF0808"/>
              </a:solidFill>
            </c:spPr>
          </c:dPt>
          <c:dPt>
            <c:idx val="12"/>
            <c:invertIfNegative val="0"/>
            <c:bubble3D val="0"/>
            <c:spPr>
              <a:solidFill>
                <a:srgbClr val="EF0808"/>
              </a:solidFill>
            </c:spPr>
          </c:dPt>
          <c:cat>
            <c:numRef>
              <c:f>Sheet1!$A$2:$A$14</c:f>
              <c:numCache>
                <c:formatCode>0_);[Red]\(0\)</c:formatCode>
                <c:ptCount val="13"/>
                <c:pt idx="0">
                  <c:v>960559</c:v>
                </c:pt>
                <c:pt idx="1">
                  <c:v>897922</c:v>
                </c:pt>
                <c:pt idx="2">
                  <c:v>802613</c:v>
                </c:pt>
                <c:pt idx="3">
                  <c:v>802628</c:v>
                </c:pt>
                <c:pt idx="4">
                  <c:v>896903</c:v>
                </c:pt>
                <c:pt idx="5">
                  <c:v>892952</c:v>
                </c:pt>
                <c:pt idx="6">
                  <c:v>892953</c:v>
                </c:pt>
                <c:pt idx="7">
                  <c:v>892928</c:v>
                </c:pt>
                <c:pt idx="8">
                  <c:v>892929</c:v>
                </c:pt>
                <c:pt idx="9">
                  <c:v>892873</c:v>
                </c:pt>
                <c:pt idx="10">
                  <c:v>892874</c:v>
                </c:pt>
                <c:pt idx="11">
                  <c:v>892786</c:v>
                </c:pt>
                <c:pt idx="12">
                  <c:v>892787</c:v>
                </c:pt>
              </c:numCache>
            </c:numRef>
          </c:cat>
          <c:val>
            <c:numRef>
              <c:f>Sheet1!$B$2:$B$14</c:f>
              <c:numCache>
                <c:formatCode>0_);[Red]\(0\)</c:formatCode>
                <c:ptCount val="13"/>
                <c:pt idx="0">
                  <c:v>1798</c:v>
                </c:pt>
                <c:pt idx="1">
                  <c:v>6700</c:v>
                </c:pt>
                <c:pt idx="2">
                  <c:v>7148</c:v>
                </c:pt>
                <c:pt idx="3">
                  <c:v>7148</c:v>
                </c:pt>
                <c:pt idx="4">
                  <c:v>7801</c:v>
                </c:pt>
                <c:pt idx="5">
                  <c:v>13197</c:v>
                </c:pt>
                <c:pt idx="6">
                  <c:v>13197</c:v>
                </c:pt>
                <c:pt idx="7">
                  <c:v>13492</c:v>
                </c:pt>
                <c:pt idx="8">
                  <c:v>13492</c:v>
                </c:pt>
                <c:pt idx="9">
                  <c:v>14169</c:v>
                </c:pt>
                <c:pt idx="10">
                  <c:v>14169</c:v>
                </c:pt>
                <c:pt idx="11">
                  <c:v>14372</c:v>
                </c:pt>
                <c:pt idx="12">
                  <c:v>14372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00"/>
        <c:axId val="334612352"/>
        <c:axId val="334613888"/>
      </c:barChart>
      <c:catAx>
        <c:axId val="334612352"/>
        <c:scaling>
          <c:orientation val="minMax"/>
        </c:scaling>
        <c:delete val="0"/>
        <c:axPos val="b"/>
        <c:numFmt formatCode="0_);[Red]\(0\)" sourceLinked="1"/>
        <c:majorTickMark val="none"/>
        <c:minorTickMark val="none"/>
        <c:tickLblPos val="nextTo"/>
        <c:txPr>
          <a:bodyPr/>
          <a:lstStyle/>
          <a:p>
            <a:pPr>
              <a:defRPr sz="1200" b="0">
                <a:effectLst/>
                <a:latin typeface="Arial" pitchFamily="34" charset="0"/>
                <a:cs typeface="Arial" pitchFamily="34" charset="0"/>
              </a:defRPr>
            </a:pPr>
            <a:endParaRPr lang="zh-CN"/>
          </a:p>
        </c:txPr>
        <c:crossAx val="334613888"/>
        <c:crosses val="autoZero"/>
        <c:auto val="1"/>
        <c:lblAlgn val="ctr"/>
        <c:lblOffset val="100"/>
        <c:noMultiLvlLbl val="0"/>
      </c:catAx>
      <c:valAx>
        <c:axId val="334613888"/>
        <c:scaling>
          <c:orientation val="minMax"/>
          <c:max val="20000"/>
          <c:min val="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minorGridlines>
          <c:spPr>
            <a:ln>
              <a:noFill/>
            </a:ln>
          </c:spPr>
        </c:minorGridlines>
        <c:numFmt formatCode="0_);[Red]\(0\)" sourceLinked="1"/>
        <c:majorTickMark val="none"/>
        <c:minorTickMark val="none"/>
        <c:tickLblPos val="nextTo"/>
        <c:txPr>
          <a:bodyPr/>
          <a:lstStyle/>
          <a:p>
            <a:pPr>
              <a:defRPr sz="1600">
                <a:latin typeface="Arial" pitchFamily="34" charset="0"/>
                <a:cs typeface="Arial" pitchFamily="34" charset="0"/>
              </a:defRPr>
            </a:pPr>
            <a:endParaRPr lang="zh-CN"/>
          </a:p>
        </c:txPr>
        <c:crossAx val="334612352"/>
        <c:crosses val="autoZero"/>
        <c:crossBetween val="between"/>
        <c:majorUnit val="5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+mn-ea"/>
                <a:ea typeface="+mn-ea"/>
              </a:defRPr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台修后发动机：最短剩余寿命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8599C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EF0808"/>
              </a:solidFill>
            </c:spPr>
          </c:dPt>
          <c:dPt>
            <c:idx val="1"/>
            <c:invertIfNegative val="0"/>
            <c:bubble3D val="0"/>
            <c:spPr>
              <a:solidFill>
                <a:srgbClr val="EF0808"/>
              </a:solidFill>
            </c:spPr>
          </c:dPt>
          <c:dPt>
            <c:idx val="2"/>
            <c:invertIfNegative val="0"/>
            <c:bubble3D val="0"/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</c:dPt>
          <c:dPt>
            <c:idx val="8"/>
            <c:invertIfNegative val="0"/>
            <c:bubble3D val="0"/>
          </c:dPt>
          <c:dPt>
            <c:idx val="9"/>
            <c:invertIfNegative val="0"/>
            <c:bubble3D val="0"/>
          </c:dPt>
          <c:dPt>
            <c:idx val="10"/>
            <c:invertIfNegative val="0"/>
            <c:bubble3D val="0"/>
          </c:dPt>
          <c:dPt>
            <c:idx val="11"/>
            <c:invertIfNegative val="0"/>
            <c:bubble3D val="0"/>
          </c:dPt>
          <c:dPt>
            <c:idx val="12"/>
            <c:invertIfNegative val="0"/>
            <c:bubble3D val="0"/>
          </c:dPt>
          <c:cat>
            <c:numRef>
              <c:f>Sheet1!$A$2:$A$8</c:f>
              <c:numCache>
                <c:formatCode>0_ </c:formatCode>
                <c:ptCount val="7"/>
                <c:pt idx="0">
                  <c:v>890186</c:v>
                </c:pt>
                <c:pt idx="1">
                  <c:v>889571</c:v>
                </c:pt>
                <c:pt idx="2">
                  <c:v>893365</c:v>
                </c:pt>
                <c:pt idx="3">
                  <c:v>892363</c:v>
                </c:pt>
                <c:pt idx="4">
                  <c:v>890440</c:v>
                </c:pt>
                <c:pt idx="5">
                  <c:v>890372</c:v>
                </c:pt>
                <c:pt idx="6">
                  <c:v>876459</c:v>
                </c:pt>
              </c:numCache>
            </c:numRef>
          </c:cat>
          <c:val>
            <c:numRef>
              <c:f>Sheet1!$B$2:$B$8</c:f>
              <c:numCache>
                <c:formatCode>0_ </c:formatCode>
                <c:ptCount val="7"/>
                <c:pt idx="0">
                  <c:v>758</c:v>
                </c:pt>
                <c:pt idx="1">
                  <c:v>1492</c:v>
                </c:pt>
                <c:pt idx="2">
                  <c:v>3250</c:v>
                </c:pt>
                <c:pt idx="3">
                  <c:v>5017</c:v>
                </c:pt>
                <c:pt idx="4">
                  <c:v>6773</c:v>
                </c:pt>
                <c:pt idx="5">
                  <c:v>7458</c:v>
                </c:pt>
                <c:pt idx="6">
                  <c:v>8467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00"/>
        <c:axId val="334426112"/>
        <c:axId val="334427648"/>
      </c:barChart>
      <c:catAx>
        <c:axId val="334426112"/>
        <c:scaling>
          <c:orientation val="minMax"/>
        </c:scaling>
        <c:delete val="0"/>
        <c:axPos val="b"/>
        <c:numFmt formatCode="0_ " sourceLinked="1"/>
        <c:majorTickMark val="none"/>
        <c:minorTickMark val="none"/>
        <c:tickLblPos val="nextTo"/>
        <c:txPr>
          <a:bodyPr/>
          <a:lstStyle/>
          <a:p>
            <a:pPr>
              <a:defRPr sz="1200" b="0">
                <a:effectLst/>
                <a:latin typeface="Arial" pitchFamily="34" charset="0"/>
                <a:cs typeface="Arial" pitchFamily="34" charset="0"/>
              </a:defRPr>
            </a:pPr>
            <a:endParaRPr lang="zh-CN"/>
          </a:p>
        </c:txPr>
        <c:crossAx val="334427648"/>
        <c:crosses val="autoZero"/>
        <c:auto val="1"/>
        <c:lblAlgn val="ctr"/>
        <c:lblOffset val="100"/>
        <c:noMultiLvlLbl val="0"/>
      </c:catAx>
      <c:valAx>
        <c:axId val="334427648"/>
        <c:scaling>
          <c:orientation val="minMax"/>
          <c:min val="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minorGridlines>
          <c:spPr>
            <a:ln>
              <a:noFill/>
            </a:ln>
          </c:spPr>
        </c:minorGridlines>
        <c:numFmt formatCode="0_ " sourceLinked="1"/>
        <c:majorTickMark val="none"/>
        <c:minorTickMark val="none"/>
        <c:tickLblPos val="nextTo"/>
        <c:txPr>
          <a:bodyPr/>
          <a:lstStyle/>
          <a:p>
            <a:pPr>
              <a:defRPr sz="1600">
                <a:latin typeface="Arial" pitchFamily="34" charset="0"/>
                <a:cs typeface="Arial" pitchFamily="34" charset="0"/>
              </a:defRPr>
            </a:pPr>
            <a:endParaRPr lang="zh-CN"/>
          </a:p>
        </c:txPr>
        <c:crossAx val="334426112"/>
        <c:crosses val="autoZero"/>
        <c:crossBetween val="between"/>
        <c:majorUnit val="2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+mn-ea"/>
                <a:ea typeface="+mn-ea"/>
              </a:defRPr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APU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修后使用小时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08599C"/>
            </a:solidFill>
          </c:spPr>
          <c:invertIfNegative val="0"/>
          <c:dPt>
            <c:idx val="0"/>
            <c:invertIfNegative val="0"/>
            <c:bubble3D val="0"/>
          </c:dPt>
          <c:dPt>
            <c:idx val="1"/>
            <c:invertIfNegative val="0"/>
            <c:bubble3D val="0"/>
            <c:spPr>
              <a:solidFill>
                <a:srgbClr val="08599C"/>
              </a:solidFill>
            </c:spPr>
          </c:dPt>
          <c:dPt>
            <c:idx val="2"/>
            <c:invertIfNegative val="0"/>
            <c:bubble3D val="0"/>
            <c:spPr>
              <a:solidFill>
                <a:srgbClr val="08599C"/>
              </a:solidFill>
            </c:spPr>
          </c:dPt>
          <c:dPt>
            <c:idx val="3"/>
            <c:invertIfNegative val="0"/>
            <c:bubble3D val="0"/>
            <c:spPr>
              <a:solidFill>
                <a:srgbClr val="08599C"/>
              </a:solidFill>
            </c:spPr>
          </c:dPt>
          <c:dPt>
            <c:idx val="4"/>
            <c:invertIfNegative val="0"/>
            <c:bubble3D val="0"/>
            <c:spPr>
              <a:solidFill>
                <a:srgbClr val="08599C"/>
              </a:solidFill>
            </c:spPr>
          </c:dPt>
          <c:dPt>
            <c:idx val="5"/>
            <c:invertIfNegative val="0"/>
            <c:bubble3D val="0"/>
            <c:spPr>
              <a:solidFill>
                <a:srgbClr val="08599C"/>
              </a:solidFill>
            </c:spPr>
          </c:dPt>
          <c:dPt>
            <c:idx val="6"/>
            <c:invertIfNegative val="0"/>
            <c:bubble3D val="0"/>
            <c:spPr>
              <a:solidFill>
                <a:srgbClr val="08599C"/>
              </a:solidFill>
            </c:spPr>
          </c:dPt>
          <c:dPt>
            <c:idx val="7"/>
            <c:invertIfNegative val="0"/>
            <c:bubble3D val="0"/>
            <c:spPr>
              <a:solidFill>
                <a:srgbClr val="EF0808"/>
              </a:solidFill>
            </c:spPr>
          </c:dPt>
          <c:dPt>
            <c:idx val="8"/>
            <c:invertIfNegative val="0"/>
            <c:bubble3D val="0"/>
            <c:spPr>
              <a:solidFill>
                <a:srgbClr val="08599C"/>
              </a:solidFill>
            </c:spPr>
          </c:dPt>
          <c:dPt>
            <c:idx val="9"/>
            <c:invertIfNegative val="0"/>
            <c:bubble3D val="0"/>
            <c:spPr>
              <a:solidFill>
                <a:srgbClr val="08599C"/>
              </a:solidFill>
            </c:spPr>
          </c:dPt>
          <c:dPt>
            <c:idx val="10"/>
            <c:invertIfNegative val="0"/>
            <c:bubble3D val="0"/>
            <c:spPr>
              <a:solidFill>
                <a:srgbClr val="08599C"/>
              </a:solidFill>
            </c:spPr>
          </c:dPt>
          <c:dPt>
            <c:idx val="11"/>
            <c:invertIfNegative val="0"/>
            <c:bubble3D val="0"/>
            <c:spPr>
              <a:solidFill>
                <a:srgbClr val="08599C"/>
              </a:solidFill>
            </c:spPr>
          </c:dPt>
          <c:dPt>
            <c:idx val="12"/>
            <c:invertIfNegative val="0"/>
            <c:bubble3D val="0"/>
            <c:spPr>
              <a:solidFill>
                <a:srgbClr val="08599C"/>
              </a:solidFill>
            </c:spPr>
          </c:dPt>
          <c:cat>
            <c:numRef>
              <c:f>Sheet1!$A$2:$A$11</c:f>
              <c:numCache>
                <c:formatCode>0_);[Red]\(0\)</c:formatCode>
                <c:ptCount val="10"/>
                <c:pt idx="0">
                  <c:v>2681</c:v>
                </c:pt>
                <c:pt idx="1">
                  <c:v>2684</c:v>
                </c:pt>
                <c:pt idx="2">
                  <c:v>2685</c:v>
                </c:pt>
                <c:pt idx="3">
                  <c:v>5031</c:v>
                </c:pt>
                <c:pt idx="4">
                  <c:v>5033</c:v>
                </c:pt>
                <c:pt idx="5">
                  <c:v>5208</c:v>
                </c:pt>
                <c:pt idx="6">
                  <c:v>5209</c:v>
                </c:pt>
                <c:pt idx="7">
                  <c:v>5210</c:v>
                </c:pt>
                <c:pt idx="8">
                  <c:v>5223</c:v>
                </c:pt>
                <c:pt idx="9">
                  <c:v>5262</c:v>
                </c:pt>
              </c:numCache>
            </c:numRef>
          </c:cat>
          <c:val>
            <c:numRef>
              <c:f>Sheet1!$B$2:$B$11</c:f>
              <c:numCache>
                <c:formatCode>0_);[Red]\(0\)</c:formatCode>
                <c:ptCount val="10"/>
                <c:pt idx="0">
                  <c:v>2857</c:v>
                </c:pt>
                <c:pt idx="1">
                  <c:v>2848</c:v>
                </c:pt>
                <c:pt idx="2">
                  <c:v>100</c:v>
                </c:pt>
                <c:pt idx="3">
                  <c:v>471</c:v>
                </c:pt>
                <c:pt idx="4">
                  <c:v>3745</c:v>
                </c:pt>
                <c:pt idx="5">
                  <c:v>544</c:v>
                </c:pt>
                <c:pt idx="6">
                  <c:v>128.88999999999942</c:v>
                </c:pt>
                <c:pt idx="7">
                  <c:v>4832</c:v>
                </c:pt>
                <c:pt idx="8">
                  <c:v>2642</c:v>
                </c:pt>
                <c:pt idx="9">
                  <c:v>432.29999999999927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100"/>
        <c:axId val="333571584"/>
        <c:axId val="333573120"/>
      </c:barChart>
      <c:catAx>
        <c:axId val="333571584"/>
        <c:scaling>
          <c:orientation val="minMax"/>
        </c:scaling>
        <c:delete val="0"/>
        <c:axPos val="b"/>
        <c:numFmt formatCode="0_);[Red]\(0\)" sourceLinked="1"/>
        <c:majorTickMark val="none"/>
        <c:minorTickMark val="none"/>
        <c:tickLblPos val="nextTo"/>
        <c:txPr>
          <a:bodyPr/>
          <a:lstStyle/>
          <a:p>
            <a:pPr>
              <a:defRPr sz="1600" b="0">
                <a:effectLst/>
                <a:latin typeface="Arial" pitchFamily="34" charset="0"/>
                <a:cs typeface="Arial" pitchFamily="34" charset="0"/>
              </a:defRPr>
            </a:pPr>
            <a:endParaRPr lang="zh-CN"/>
          </a:p>
        </c:txPr>
        <c:crossAx val="333573120"/>
        <c:crosses val="autoZero"/>
        <c:auto val="1"/>
        <c:lblAlgn val="ctr"/>
        <c:lblOffset val="100"/>
        <c:noMultiLvlLbl val="0"/>
      </c:catAx>
      <c:valAx>
        <c:axId val="333573120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minorGridlines>
          <c:spPr>
            <a:ln>
              <a:noFill/>
            </a:ln>
          </c:spPr>
        </c:minorGridlines>
        <c:numFmt formatCode="0_);[Red]\(0\)" sourceLinked="1"/>
        <c:majorTickMark val="none"/>
        <c:minorTickMark val="none"/>
        <c:tickLblPos val="nextTo"/>
        <c:txPr>
          <a:bodyPr/>
          <a:lstStyle/>
          <a:p>
            <a:pPr>
              <a:defRPr sz="1600">
                <a:latin typeface="Arial" pitchFamily="34" charset="0"/>
                <a:cs typeface="Arial" pitchFamily="34" charset="0"/>
              </a:defRPr>
            </a:pPr>
            <a:endParaRPr lang="zh-CN"/>
          </a:p>
        </c:txPr>
        <c:crossAx val="3335715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DDDDD"/>
              </a:solidFill>
            </c:spPr>
          </c:dPt>
          <c:dPt>
            <c:idx val="1"/>
            <c:bubble3D val="0"/>
            <c:spPr>
              <a:solidFill>
                <a:srgbClr val="686868"/>
              </a:solidFill>
            </c:spPr>
          </c:dPt>
          <c:dPt>
            <c:idx val="2"/>
            <c:bubble3D val="0"/>
            <c:spPr>
              <a:solidFill>
                <a:srgbClr val="FE0002"/>
              </a:solidFill>
            </c:spPr>
          </c:dPt>
          <c:dPt>
            <c:idx val="3"/>
            <c:bubble3D val="0"/>
            <c:spPr>
              <a:solidFill>
                <a:srgbClr val="BFBFBF"/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第三季度</c:v>
                </c:pt>
              </c:strCache>
            </c:strRef>
          </c:cat>
          <c:val>
            <c:numRef>
              <c:f>Sheet1!$B$2:$B$3</c:f>
              <c:numCache>
                <c:formatCode>0_ </c:formatCode>
                <c:ptCount val="2"/>
                <c:pt idx="0">
                  <c:v>17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EF0808"/>
            </a:solidFill>
          </c:spPr>
          <c:dPt>
            <c:idx val="0"/>
            <c:bubble3D val="0"/>
            <c:spPr>
              <a:solidFill>
                <a:srgbClr val="686868"/>
              </a:solidFill>
            </c:spPr>
          </c:dPt>
          <c:dPt>
            <c:idx val="1"/>
            <c:bubble3D val="0"/>
            <c:spPr>
              <a:solidFill>
                <a:srgbClr val="D1D0D9"/>
              </a:solidFill>
            </c:spPr>
          </c:dPt>
          <c:dPt>
            <c:idx val="2"/>
            <c:bubble3D val="0"/>
          </c:dPt>
          <c:dPt>
            <c:idx val="3"/>
            <c:bubble3D val="0"/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第四季度</c:v>
                </c:pt>
              </c:strCache>
            </c:strRef>
          </c:cat>
          <c:val>
            <c:numRef>
              <c:f>Sheet1!$B$2:$B$3</c:f>
              <c:numCache>
                <c:formatCode>0_ 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DDDDDD"/>
              </a:solidFill>
            </c:spPr>
          </c:dPt>
          <c:dPt>
            <c:idx val="1"/>
            <c:bubble3D val="0"/>
            <c:spPr>
              <a:solidFill>
                <a:srgbClr val="FE0002"/>
              </a:solidFill>
            </c:spPr>
          </c:dPt>
          <c:dPt>
            <c:idx val="2"/>
            <c:bubble3D val="0"/>
            <c:spPr>
              <a:solidFill>
                <a:srgbClr val="FE0002"/>
              </a:solidFill>
            </c:spPr>
          </c:dPt>
          <c:dPt>
            <c:idx val="3"/>
            <c:bubble3D val="0"/>
            <c:spPr>
              <a:solidFill>
                <a:srgbClr val="BFBFBF"/>
              </a:solidFill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第三季度</c:v>
                </c:pt>
              </c:strCache>
            </c:strRef>
          </c:cat>
          <c:val>
            <c:numRef>
              <c:f>Sheet1!$B$2:$B$3</c:f>
              <c:numCache>
                <c:formatCode>0_ </c:formatCode>
                <c:ptCount val="2"/>
                <c:pt idx="0">
                  <c:v>10</c:v>
                </c:pt>
                <c:pt idx="1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9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0.53647</cdr:x>
      <cdr:y>0.05486</cdr:y>
    </cdr:from>
    <cdr:to>
      <cdr:x>0.61373</cdr:x>
      <cdr:y>0.12857</cdr:y>
    </cdr:to>
    <cdr:sp macro="" textlink="">
      <cdr:nvSpPr>
        <cdr:cNvPr id="2" name="TextBox 14"/>
        <cdr:cNvSpPr txBox="1"/>
      </cdr:nvSpPr>
      <cdr:spPr>
        <a:xfrm xmlns:a="http://schemas.openxmlformats.org/drawingml/2006/main">
          <a:off x="4500036" y="229040"/>
          <a:ext cx="648072" cy="307777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zh-CN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en-US" altLang="zh-CN" sz="1400" dirty="0" smtClean="0">
              <a:latin typeface="Arial" pitchFamily="34" charset="0"/>
              <a:ea typeface="微软雅黑" pitchFamily="34" charset="-122"/>
              <a:cs typeface="Arial" pitchFamily="34" charset="0"/>
            </a:rPr>
            <a:t>1.60</a:t>
          </a:r>
          <a:endParaRPr lang="zh-CN" altLang="en-US" sz="1400" dirty="0">
            <a:latin typeface="Arial" pitchFamily="34" charset="0"/>
            <a:ea typeface="微软雅黑" pitchFamily="34" charset="-122"/>
            <a:cs typeface="Arial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8464D600-7A45-4EC2-8573-B93361F3B8AF}" type="datetimeFigureOut">
              <a:rPr lang="zh-CN" altLang="en-US" smtClean="0"/>
              <a:pPr/>
              <a:t>2013-3-22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3F794A7-CF3B-407D-9928-8543FA70F92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350252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56136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688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6887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6887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6887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7668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7668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5815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5815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5815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766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6887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6887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6887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6887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6887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688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6887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F794A7-CF3B-407D-9928-8543FA70F92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688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DB52B-6D60-4C0C-9099-BB8498F0571C}" type="datetimeFigureOut">
              <a:rPr lang="zh-CN" altLang="en-US" smtClean="0"/>
              <a:t>2013-3-22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4D9F-71C4-4D2D-B8C0-F063BF416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046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DB52B-6D60-4C0C-9099-BB8498F0571C}" type="datetimeFigureOut">
              <a:rPr lang="zh-CN" altLang="en-US" smtClean="0"/>
              <a:t>2013-3-22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4D9F-71C4-4D2D-B8C0-F063BF416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030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DB52B-6D60-4C0C-9099-BB8498F0571C}" type="datetimeFigureOut">
              <a:rPr lang="zh-CN" altLang="en-US" smtClean="0"/>
              <a:t>2013-3-22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4D9F-71C4-4D2D-B8C0-F063BF416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21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DB52B-6D60-4C0C-9099-BB8498F0571C}" type="datetimeFigureOut">
              <a:rPr lang="zh-CN" altLang="en-US" smtClean="0"/>
              <a:t>2013-3-22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4D9F-71C4-4D2D-B8C0-F063BF416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806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DB52B-6D60-4C0C-9099-BB8498F0571C}" type="datetimeFigureOut">
              <a:rPr lang="zh-CN" altLang="en-US" smtClean="0"/>
              <a:t>2013-3-22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4D9F-71C4-4D2D-B8C0-F063BF416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446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DB52B-6D60-4C0C-9099-BB8498F0571C}" type="datetimeFigureOut">
              <a:rPr lang="zh-CN" altLang="en-US" smtClean="0"/>
              <a:t>2013-3-22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4D9F-71C4-4D2D-B8C0-F063BF416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578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DB52B-6D60-4C0C-9099-BB8498F0571C}" type="datetimeFigureOut">
              <a:rPr lang="zh-CN" altLang="en-US" smtClean="0"/>
              <a:t>2013-3-22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4D9F-71C4-4D2D-B8C0-F063BF416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2377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DB52B-6D60-4C0C-9099-BB8498F0571C}" type="datetimeFigureOut">
              <a:rPr lang="zh-CN" altLang="en-US" smtClean="0"/>
              <a:t>2013-3-22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4D9F-71C4-4D2D-B8C0-F063BF416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170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DB52B-6D60-4C0C-9099-BB8498F0571C}" type="datetimeFigureOut">
              <a:rPr lang="zh-CN" altLang="en-US" smtClean="0"/>
              <a:t>2013-3-22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4D9F-71C4-4D2D-B8C0-F063BF416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127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DB52B-6D60-4C0C-9099-BB8498F0571C}" type="datetimeFigureOut">
              <a:rPr lang="zh-CN" altLang="en-US" smtClean="0"/>
              <a:t>2013-3-22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4D9F-71C4-4D2D-B8C0-F063BF416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408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8DB52B-6D60-4C0C-9099-BB8498F0571C}" type="datetimeFigureOut">
              <a:rPr lang="zh-CN" altLang="en-US" smtClean="0"/>
              <a:t>2013-3-22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794D9F-71C4-4D2D-B8C0-F063BF416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1926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348DB52B-6D60-4C0C-9099-BB8498F0571C}" type="datetimeFigureOut">
              <a:rPr lang="zh-CN" altLang="en-US" smtClean="0"/>
              <a:pPr/>
              <a:t>2013-3-22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7E794D9F-71C4-4D2D-B8C0-F063BF41639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4631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.png"/><Relationship Id="rId4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2.png"/><Relationship Id="rId4" Type="http://schemas.microsoft.com/office/2007/relationships/hdphoto" Target="../media/hdphoto8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2.png"/><Relationship Id="rId4" Type="http://schemas.microsoft.com/office/2007/relationships/hdphoto" Target="../media/hdphoto9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.png"/><Relationship Id="rId4" Type="http://schemas.microsoft.com/office/2007/relationships/hdphoto" Target="../media/hdphoto10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.png"/><Relationship Id="rId4" Type="http://schemas.microsoft.com/office/2007/relationships/hdphoto" Target="../media/hdphoto1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.png"/><Relationship Id="rId4" Type="http://schemas.microsoft.com/office/2007/relationships/hdphoto" Target="../media/hdphoto12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0.xml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2.png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2.png"/><Relationship Id="rId4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2.pn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00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581359" y="764704"/>
            <a:ext cx="5544616" cy="5544616"/>
          </a:xfrm>
          <a:prstGeom prst="ellipse">
            <a:avLst/>
          </a:prstGeom>
          <a:solidFill>
            <a:schemeClr val="bg1"/>
          </a:solidFill>
          <a:ln w="127000"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67744" y="2531760"/>
            <a:ext cx="449819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 smtClean="0">
                <a:latin typeface="BroadwayEngraved BT" pitchFamily="82" charset="0"/>
                <a:ea typeface="微软雅黑" pitchFamily="34" charset="-122"/>
              </a:rPr>
              <a:t>2</a:t>
            </a:r>
            <a:r>
              <a:rPr lang="en-US" altLang="zh-CN" sz="8000" dirty="0" smtClean="0">
                <a:solidFill>
                  <a:srgbClr val="FF0000"/>
                </a:solidFill>
                <a:latin typeface="BroadwayEngraved BT" pitchFamily="82" charset="0"/>
                <a:ea typeface="微软雅黑" pitchFamily="34" charset="-122"/>
              </a:rPr>
              <a:t>0</a:t>
            </a:r>
            <a:r>
              <a:rPr lang="en-US" altLang="zh-CN" sz="8000" dirty="0" smtClean="0">
                <a:latin typeface="BroadwayEngraved BT" pitchFamily="82" charset="0"/>
                <a:ea typeface="微软雅黑" pitchFamily="34" charset="-122"/>
              </a:rPr>
              <a:t>12</a:t>
            </a:r>
            <a:r>
              <a:rPr lang="zh-CN" altLang="en-US" sz="3200" b="1" dirty="0" smtClean="0">
                <a:solidFill>
                  <a:srgbClr val="FE0002"/>
                </a:solidFill>
                <a:latin typeface="微软雅黑" pitchFamily="34" charset="-122"/>
                <a:ea typeface="微软雅黑" pitchFamily="34" charset="-122"/>
              </a:rPr>
              <a:t>那些天</a:t>
            </a:r>
            <a:endParaRPr lang="en-US" altLang="zh-CN" sz="3200" b="1" dirty="0" smtClean="0">
              <a:solidFill>
                <a:srgbClr val="FE0002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3200" b="1" dirty="0" smtClean="0">
                <a:latin typeface="微软雅黑" pitchFamily="34" charset="-122"/>
                <a:ea typeface="微软雅黑" pitchFamily="34" charset="-122"/>
              </a:rPr>
              <a:t>我们一起维护过的飞机</a:t>
            </a:r>
            <a:endParaRPr lang="zh-CN" altLang="en-US" sz="3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90750" y="462487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" pitchFamily="34" charset="-122"/>
              </a:rPr>
              <a:t>制作人：阮幼能</a:t>
            </a: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2" name="等腰三角形 26"/>
          <p:cNvSpPr>
            <a:spLocks noChangeAspect="1"/>
          </p:cNvSpPr>
          <p:nvPr/>
        </p:nvSpPr>
        <p:spPr>
          <a:xfrm rot="14760000" flipV="1">
            <a:off x="6788161" y="2916070"/>
            <a:ext cx="1571087" cy="1620000"/>
          </a:xfrm>
          <a:custGeom>
            <a:avLst/>
            <a:gdLst>
              <a:gd name="connsiteX0" fmla="*/ 507268 w 3284960"/>
              <a:gd name="connsiteY0" fmla="*/ 3982825 h 3988661"/>
              <a:gd name="connsiteX1" fmla="*/ 4772 w 3284960"/>
              <a:gd name="connsiteY1" fmla="*/ 3988661 h 3988661"/>
              <a:gd name="connsiteX2" fmla="*/ 2937 w 3284960"/>
              <a:gd name="connsiteY2" fmla="*/ 2890142 h 3988661"/>
              <a:gd name="connsiteX3" fmla="*/ 507268 w 3284960"/>
              <a:gd name="connsiteY3" fmla="*/ 3982825 h 3988661"/>
              <a:gd name="connsiteX4" fmla="*/ 2609933 w 3284960"/>
              <a:gd name="connsiteY4" fmla="*/ 3293848 h 3988661"/>
              <a:gd name="connsiteX5" fmla="*/ 1337756 w 3284960"/>
              <a:gd name="connsiteY5" fmla="*/ 3300339 h 3988661"/>
              <a:gd name="connsiteX6" fmla="*/ 2609893 w 3284960"/>
              <a:gd name="connsiteY6" fmla="*/ 3293737 h 3988661"/>
              <a:gd name="connsiteX7" fmla="*/ 2609933 w 3284960"/>
              <a:gd name="connsiteY7" fmla="*/ 3293848 h 3988661"/>
              <a:gd name="connsiteX8" fmla="*/ 3280727 w 3284960"/>
              <a:gd name="connsiteY8" fmla="*/ 2711702 h 3988661"/>
              <a:gd name="connsiteX9" fmla="*/ 1842146 w 3284960"/>
              <a:gd name="connsiteY9" fmla="*/ 1165673 h 3988661"/>
              <a:gd name="connsiteX10" fmla="*/ 2593200 w 3284960"/>
              <a:gd name="connsiteY10" fmla="*/ 3247466 h 3988661"/>
              <a:gd name="connsiteX11" fmla="*/ 1852792 w 3284960"/>
              <a:gd name="connsiteY11" fmla="*/ 1944217 h 3988661"/>
              <a:gd name="connsiteX12" fmla="*/ 1848860 w 3284960"/>
              <a:gd name="connsiteY12" fmla="*/ 1944225 h 3988661"/>
              <a:gd name="connsiteX13" fmla="*/ 1679014 w 3284960"/>
              <a:gd name="connsiteY13" fmla="*/ 1829916 h 3988661"/>
              <a:gd name="connsiteX14" fmla="*/ 1508942 w 3284960"/>
              <a:gd name="connsiteY14" fmla="*/ 1944950 h 3988661"/>
              <a:gd name="connsiteX15" fmla="*/ 1506507 w 3284960"/>
              <a:gd name="connsiteY15" fmla="*/ 1944955 h 3988661"/>
              <a:gd name="connsiteX16" fmla="*/ 783484 w 3284960"/>
              <a:gd name="connsiteY16" fmla="*/ 3303168 h 3988661"/>
              <a:gd name="connsiteX17" fmla="*/ 773933 w 3284960"/>
              <a:gd name="connsiteY17" fmla="*/ 3303216 h 3988661"/>
              <a:gd name="connsiteX18" fmla="*/ 1570331 w 3284960"/>
              <a:gd name="connsiteY18" fmla="*/ 1155607 h 3988661"/>
              <a:gd name="connsiteX19" fmla="*/ 2631 w 3284960"/>
              <a:gd name="connsiteY19" fmla="*/ 2706972 h 3988661"/>
              <a:gd name="connsiteX20" fmla="*/ 0 w 3284960"/>
              <a:gd name="connsiteY20" fmla="*/ 1130985 h 3988661"/>
              <a:gd name="connsiteX21" fmla="*/ 1981200 w 3284960"/>
              <a:gd name="connsiteY21" fmla="*/ 29451 h 3988661"/>
              <a:gd name="connsiteX22" fmla="*/ 2075507 w 3284960"/>
              <a:gd name="connsiteY22" fmla="*/ 0 h 3988661"/>
              <a:gd name="connsiteX23" fmla="*/ 1957397 w 3284960"/>
              <a:gd name="connsiteY23" fmla="*/ 396552 h 3988661"/>
              <a:gd name="connsiteX24" fmla="*/ 3275435 w 3284960"/>
              <a:gd name="connsiteY24" fmla="*/ 1162837 h 3988661"/>
              <a:gd name="connsiteX25" fmla="*/ 3280727 w 3284960"/>
              <a:gd name="connsiteY25" fmla="*/ 2711702 h 3988661"/>
              <a:gd name="connsiteX26" fmla="*/ 3284960 w 3284960"/>
              <a:gd name="connsiteY26" fmla="*/ 3950561 h 3988661"/>
              <a:gd name="connsiteX27" fmla="*/ 2804938 w 3284960"/>
              <a:gd name="connsiteY27" fmla="*/ 3956137 h 3988661"/>
              <a:gd name="connsiteX28" fmla="*/ 3281264 w 3284960"/>
              <a:gd name="connsiteY28" fmla="*/ 2868732 h 3988661"/>
              <a:gd name="connsiteX29" fmla="*/ 3284960 w 3284960"/>
              <a:gd name="connsiteY29" fmla="*/ 3950561 h 3988661"/>
              <a:gd name="connsiteX0" fmla="*/ 507268 w 3284960"/>
              <a:gd name="connsiteY0" fmla="*/ 3982825 h 3988661"/>
              <a:gd name="connsiteX1" fmla="*/ 4772 w 3284960"/>
              <a:gd name="connsiteY1" fmla="*/ 3988661 h 3988661"/>
              <a:gd name="connsiteX2" fmla="*/ 2937 w 3284960"/>
              <a:gd name="connsiteY2" fmla="*/ 2890142 h 3988661"/>
              <a:gd name="connsiteX3" fmla="*/ 507268 w 3284960"/>
              <a:gd name="connsiteY3" fmla="*/ 3982825 h 3988661"/>
              <a:gd name="connsiteX4" fmla="*/ 2609933 w 3284960"/>
              <a:gd name="connsiteY4" fmla="*/ 3293848 h 3988661"/>
              <a:gd name="connsiteX5" fmla="*/ 1337756 w 3284960"/>
              <a:gd name="connsiteY5" fmla="*/ 3300339 h 3988661"/>
              <a:gd name="connsiteX6" fmla="*/ 2609893 w 3284960"/>
              <a:gd name="connsiteY6" fmla="*/ 3293737 h 3988661"/>
              <a:gd name="connsiteX7" fmla="*/ 2609933 w 3284960"/>
              <a:gd name="connsiteY7" fmla="*/ 3293848 h 3988661"/>
              <a:gd name="connsiteX8" fmla="*/ 3280727 w 3284960"/>
              <a:gd name="connsiteY8" fmla="*/ 2711702 h 3988661"/>
              <a:gd name="connsiteX9" fmla="*/ 1842146 w 3284960"/>
              <a:gd name="connsiteY9" fmla="*/ 1165673 h 3988661"/>
              <a:gd name="connsiteX10" fmla="*/ 2593200 w 3284960"/>
              <a:gd name="connsiteY10" fmla="*/ 3247466 h 3988661"/>
              <a:gd name="connsiteX11" fmla="*/ 1852792 w 3284960"/>
              <a:gd name="connsiteY11" fmla="*/ 1944217 h 3988661"/>
              <a:gd name="connsiteX12" fmla="*/ 1848860 w 3284960"/>
              <a:gd name="connsiteY12" fmla="*/ 1944225 h 3988661"/>
              <a:gd name="connsiteX13" fmla="*/ 1679014 w 3284960"/>
              <a:gd name="connsiteY13" fmla="*/ 1829916 h 3988661"/>
              <a:gd name="connsiteX14" fmla="*/ 1508942 w 3284960"/>
              <a:gd name="connsiteY14" fmla="*/ 1944950 h 3988661"/>
              <a:gd name="connsiteX15" fmla="*/ 1506507 w 3284960"/>
              <a:gd name="connsiteY15" fmla="*/ 1944955 h 3988661"/>
              <a:gd name="connsiteX16" fmla="*/ 783484 w 3284960"/>
              <a:gd name="connsiteY16" fmla="*/ 3303168 h 3988661"/>
              <a:gd name="connsiteX17" fmla="*/ 773933 w 3284960"/>
              <a:gd name="connsiteY17" fmla="*/ 3303216 h 3988661"/>
              <a:gd name="connsiteX18" fmla="*/ 1570331 w 3284960"/>
              <a:gd name="connsiteY18" fmla="*/ 1155607 h 3988661"/>
              <a:gd name="connsiteX19" fmla="*/ 2631 w 3284960"/>
              <a:gd name="connsiteY19" fmla="*/ 2706972 h 3988661"/>
              <a:gd name="connsiteX20" fmla="*/ 0 w 3284960"/>
              <a:gd name="connsiteY20" fmla="*/ 1130985 h 3988661"/>
              <a:gd name="connsiteX21" fmla="*/ 1981200 w 3284960"/>
              <a:gd name="connsiteY21" fmla="*/ 29451 h 3988661"/>
              <a:gd name="connsiteX22" fmla="*/ 2075507 w 3284960"/>
              <a:gd name="connsiteY22" fmla="*/ 0 h 3988661"/>
              <a:gd name="connsiteX23" fmla="*/ 1957397 w 3284960"/>
              <a:gd name="connsiteY23" fmla="*/ 396552 h 3988661"/>
              <a:gd name="connsiteX24" fmla="*/ 3275435 w 3284960"/>
              <a:gd name="connsiteY24" fmla="*/ 1162837 h 3988661"/>
              <a:gd name="connsiteX25" fmla="*/ 3280727 w 3284960"/>
              <a:gd name="connsiteY25" fmla="*/ 2711702 h 3988661"/>
              <a:gd name="connsiteX26" fmla="*/ 3284960 w 3284960"/>
              <a:gd name="connsiteY26" fmla="*/ 3950561 h 3988661"/>
              <a:gd name="connsiteX27" fmla="*/ 2804938 w 3284960"/>
              <a:gd name="connsiteY27" fmla="*/ 3956137 h 3988661"/>
              <a:gd name="connsiteX28" fmla="*/ 3281264 w 3284960"/>
              <a:gd name="connsiteY28" fmla="*/ 2868734 h 3988661"/>
              <a:gd name="connsiteX29" fmla="*/ 3284960 w 3284960"/>
              <a:gd name="connsiteY29" fmla="*/ 3950561 h 3988661"/>
              <a:gd name="connsiteX0" fmla="*/ 507268 w 3284960"/>
              <a:gd name="connsiteY0" fmla="*/ 3982825 h 3988661"/>
              <a:gd name="connsiteX1" fmla="*/ 4772 w 3284960"/>
              <a:gd name="connsiteY1" fmla="*/ 3988661 h 3988661"/>
              <a:gd name="connsiteX2" fmla="*/ 2937 w 3284960"/>
              <a:gd name="connsiteY2" fmla="*/ 2890142 h 3988661"/>
              <a:gd name="connsiteX3" fmla="*/ 507268 w 3284960"/>
              <a:gd name="connsiteY3" fmla="*/ 3982825 h 3988661"/>
              <a:gd name="connsiteX4" fmla="*/ 2609933 w 3284960"/>
              <a:gd name="connsiteY4" fmla="*/ 3293848 h 3988661"/>
              <a:gd name="connsiteX5" fmla="*/ 1337756 w 3284960"/>
              <a:gd name="connsiteY5" fmla="*/ 3300339 h 3988661"/>
              <a:gd name="connsiteX6" fmla="*/ 2609893 w 3284960"/>
              <a:gd name="connsiteY6" fmla="*/ 3293737 h 3988661"/>
              <a:gd name="connsiteX7" fmla="*/ 2609933 w 3284960"/>
              <a:gd name="connsiteY7" fmla="*/ 3293848 h 3988661"/>
              <a:gd name="connsiteX8" fmla="*/ 3280727 w 3284960"/>
              <a:gd name="connsiteY8" fmla="*/ 2711702 h 3988661"/>
              <a:gd name="connsiteX9" fmla="*/ 1842146 w 3284960"/>
              <a:gd name="connsiteY9" fmla="*/ 1165673 h 3988661"/>
              <a:gd name="connsiteX10" fmla="*/ 2593200 w 3284960"/>
              <a:gd name="connsiteY10" fmla="*/ 3247466 h 3988661"/>
              <a:gd name="connsiteX11" fmla="*/ 1852792 w 3284960"/>
              <a:gd name="connsiteY11" fmla="*/ 1944217 h 3988661"/>
              <a:gd name="connsiteX12" fmla="*/ 1848860 w 3284960"/>
              <a:gd name="connsiteY12" fmla="*/ 1944225 h 3988661"/>
              <a:gd name="connsiteX13" fmla="*/ 1679014 w 3284960"/>
              <a:gd name="connsiteY13" fmla="*/ 1829916 h 3988661"/>
              <a:gd name="connsiteX14" fmla="*/ 1508942 w 3284960"/>
              <a:gd name="connsiteY14" fmla="*/ 1944950 h 3988661"/>
              <a:gd name="connsiteX15" fmla="*/ 1506507 w 3284960"/>
              <a:gd name="connsiteY15" fmla="*/ 1944955 h 3988661"/>
              <a:gd name="connsiteX16" fmla="*/ 783484 w 3284960"/>
              <a:gd name="connsiteY16" fmla="*/ 3303168 h 3988661"/>
              <a:gd name="connsiteX17" fmla="*/ 773933 w 3284960"/>
              <a:gd name="connsiteY17" fmla="*/ 3303216 h 3988661"/>
              <a:gd name="connsiteX18" fmla="*/ 1570331 w 3284960"/>
              <a:gd name="connsiteY18" fmla="*/ 1155607 h 3988661"/>
              <a:gd name="connsiteX19" fmla="*/ 2631 w 3284960"/>
              <a:gd name="connsiteY19" fmla="*/ 2706972 h 3988661"/>
              <a:gd name="connsiteX20" fmla="*/ 0 w 3284960"/>
              <a:gd name="connsiteY20" fmla="*/ 1130985 h 3988661"/>
              <a:gd name="connsiteX21" fmla="*/ 1981200 w 3284960"/>
              <a:gd name="connsiteY21" fmla="*/ 29451 h 3988661"/>
              <a:gd name="connsiteX22" fmla="*/ 2075507 w 3284960"/>
              <a:gd name="connsiteY22" fmla="*/ 0 h 3988661"/>
              <a:gd name="connsiteX23" fmla="*/ 1957397 w 3284960"/>
              <a:gd name="connsiteY23" fmla="*/ 396552 h 3988661"/>
              <a:gd name="connsiteX24" fmla="*/ 3275435 w 3284960"/>
              <a:gd name="connsiteY24" fmla="*/ 1162837 h 3988661"/>
              <a:gd name="connsiteX25" fmla="*/ 3280727 w 3284960"/>
              <a:gd name="connsiteY25" fmla="*/ 2711702 h 3988661"/>
              <a:gd name="connsiteX26" fmla="*/ 3284960 w 3284960"/>
              <a:gd name="connsiteY26" fmla="*/ 3950561 h 3988661"/>
              <a:gd name="connsiteX27" fmla="*/ 2804938 w 3284960"/>
              <a:gd name="connsiteY27" fmla="*/ 3956137 h 3988661"/>
              <a:gd name="connsiteX28" fmla="*/ 3284960 w 3284960"/>
              <a:gd name="connsiteY28" fmla="*/ 3950561 h 3988661"/>
              <a:gd name="connsiteX0" fmla="*/ 507268 w 3280727"/>
              <a:gd name="connsiteY0" fmla="*/ 3982825 h 3988661"/>
              <a:gd name="connsiteX1" fmla="*/ 4772 w 3280727"/>
              <a:gd name="connsiteY1" fmla="*/ 3988661 h 3988661"/>
              <a:gd name="connsiteX2" fmla="*/ 2937 w 3280727"/>
              <a:gd name="connsiteY2" fmla="*/ 2890142 h 3988661"/>
              <a:gd name="connsiteX3" fmla="*/ 507268 w 3280727"/>
              <a:gd name="connsiteY3" fmla="*/ 3982825 h 3988661"/>
              <a:gd name="connsiteX4" fmla="*/ 2609933 w 3280727"/>
              <a:gd name="connsiteY4" fmla="*/ 3293848 h 3988661"/>
              <a:gd name="connsiteX5" fmla="*/ 1337756 w 3280727"/>
              <a:gd name="connsiteY5" fmla="*/ 3300339 h 3988661"/>
              <a:gd name="connsiteX6" fmla="*/ 2609893 w 3280727"/>
              <a:gd name="connsiteY6" fmla="*/ 3293737 h 3988661"/>
              <a:gd name="connsiteX7" fmla="*/ 2609933 w 3280727"/>
              <a:gd name="connsiteY7" fmla="*/ 3293848 h 3988661"/>
              <a:gd name="connsiteX8" fmla="*/ 3280727 w 3280727"/>
              <a:gd name="connsiteY8" fmla="*/ 2711702 h 3988661"/>
              <a:gd name="connsiteX9" fmla="*/ 1842146 w 3280727"/>
              <a:gd name="connsiteY9" fmla="*/ 1165673 h 3988661"/>
              <a:gd name="connsiteX10" fmla="*/ 2593200 w 3280727"/>
              <a:gd name="connsiteY10" fmla="*/ 3247466 h 3988661"/>
              <a:gd name="connsiteX11" fmla="*/ 1852792 w 3280727"/>
              <a:gd name="connsiteY11" fmla="*/ 1944217 h 3988661"/>
              <a:gd name="connsiteX12" fmla="*/ 1848860 w 3280727"/>
              <a:gd name="connsiteY12" fmla="*/ 1944225 h 3988661"/>
              <a:gd name="connsiteX13" fmla="*/ 1679014 w 3280727"/>
              <a:gd name="connsiteY13" fmla="*/ 1829916 h 3988661"/>
              <a:gd name="connsiteX14" fmla="*/ 1508942 w 3280727"/>
              <a:gd name="connsiteY14" fmla="*/ 1944950 h 3988661"/>
              <a:gd name="connsiteX15" fmla="*/ 1506507 w 3280727"/>
              <a:gd name="connsiteY15" fmla="*/ 1944955 h 3988661"/>
              <a:gd name="connsiteX16" fmla="*/ 783484 w 3280727"/>
              <a:gd name="connsiteY16" fmla="*/ 3303168 h 3988661"/>
              <a:gd name="connsiteX17" fmla="*/ 773933 w 3280727"/>
              <a:gd name="connsiteY17" fmla="*/ 3303216 h 3988661"/>
              <a:gd name="connsiteX18" fmla="*/ 1570331 w 3280727"/>
              <a:gd name="connsiteY18" fmla="*/ 1155607 h 3988661"/>
              <a:gd name="connsiteX19" fmla="*/ 2631 w 3280727"/>
              <a:gd name="connsiteY19" fmla="*/ 2706972 h 3988661"/>
              <a:gd name="connsiteX20" fmla="*/ 0 w 3280727"/>
              <a:gd name="connsiteY20" fmla="*/ 1130985 h 3988661"/>
              <a:gd name="connsiteX21" fmla="*/ 1981200 w 3280727"/>
              <a:gd name="connsiteY21" fmla="*/ 29451 h 3988661"/>
              <a:gd name="connsiteX22" fmla="*/ 2075507 w 3280727"/>
              <a:gd name="connsiteY22" fmla="*/ 0 h 3988661"/>
              <a:gd name="connsiteX23" fmla="*/ 1957397 w 3280727"/>
              <a:gd name="connsiteY23" fmla="*/ 396552 h 3988661"/>
              <a:gd name="connsiteX24" fmla="*/ 3275435 w 3280727"/>
              <a:gd name="connsiteY24" fmla="*/ 1162837 h 3988661"/>
              <a:gd name="connsiteX25" fmla="*/ 3280727 w 3280727"/>
              <a:gd name="connsiteY25" fmla="*/ 2711702 h 3988661"/>
              <a:gd name="connsiteX0" fmla="*/ 2937 w 3280727"/>
              <a:gd name="connsiteY0" fmla="*/ 2890142 h 3988661"/>
              <a:gd name="connsiteX1" fmla="*/ 4772 w 3280727"/>
              <a:gd name="connsiteY1" fmla="*/ 3988661 h 3988661"/>
              <a:gd name="connsiteX2" fmla="*/ 2937 w 3280727"/>
              <a:gd name="connsiteY2" fmla="*/ 2890142 h 3988661"/>
              <a:gd name="connsiteX3" fmla="*/ 2609933 w 3280727"/>
              <a:gd name="connsiteY3" fmla="*/ 3293848 h 3988661"/>
              <a:gd name="connsiteX4" fmla="*/ 1337756 w 3280727"/>
              <a:gd name="connsiteY4" fmla="*/ 3300339 h 3988661"/>
              <a:gd name="connsiteX5" fmla="*/ 2609893 w 3280727"/>
              <a:gd name="connsiteY5" fmla="*/ 3293737 h 3988661"/>
              <a:gd name="connsiteX6" fmla="*/ 2609933 w 3280727"/>
              <a:gd name="connsiteY6" fmla="*/ 3293848 h 3988661"/>
              <a:gd name="connsiteX7" fmla="*/ 3280727 w 3280727"/>
              <a:gd name="connsiteY7" fmla="*/ 2711702 h 3988661"/>
              <a:gd name="connsiteX8" fmla="*/ 1842146 w 3280727"/>
              <a:gd name="connsiteY8" fmla="*/ 1165673 h 3988661"/>
              <a:gd name="connsiteX9" fmla="*/ 2593200 w 3280727"/>
              <a:gd name="connsiteY9" fmla="*/ 3247466 h 3988661"/>
              <a:gd name="connsiteX10" fmla="*/ 1852792 w 3280727"/>
              <a:gd name="connsiteY10" fmla="*/ 1944217 h 3988661"/>
              <a:gd name="connsiteX11" fmla="*/ 1848860 w 3280727"/>
              <a:gd name="connsiteY11" fmla="*/ 1944225 h 3988661"/>
              <a:gd name="connsiteX12" fmla="*/ 1679014 w 3280727"/>
              <a:gd name="connsiteY12" fmla="*/ 1829916 h 3988661"/>
              <a:gd name="connsiteX13" fmla="*/ 1508942 w 3280727"/>
              <a:gd name="connsiteY13" fmla="*/ 1944950 h 3988661"/>
              <a:gd name="connsiteX14" fmla="*/ 1506507 w 3280727"/>
              <a:gd name="connsiteY14" fmla="*/ 1944955 h 3988661"/>
              <a:gd name="connsiteX15" fmla="*/ 783484 w 3280727"/>
              <a:gd name="connsiteY15" fmla="*/ 3303168 h 3988661"/>
              <a:gd name="connsiteX16" fmla="*/ 773933 w 3280727"/>
              <a:gd name="connsiteY16" fmla="*/ 3303216 h 3988661"/>
              <a:gd name="connsiteX17" fmla="*/ 1570331 w 3280727"/>
              <a:gd name="connsiteY17" fmla="*/ 1155607 h 3988661"/>
              <a:gd name="connsiteX18" fmla="*/ 2631 w 3280727"/>
              <a:gd name="connsiteY18" fmla="*/ 2706972 h 3988661"/>
              <a:gd name="connsiteX19" fmla="*/ 0 w 3280727"/>
              <a:gd name="connsiteY19" fmla="*/ 1130985 h 3988661"/>
              <a:gd name="connsiteX20" fmla="*/ 1981200 w 3280727"/>
              <a:gd name="connsiteY20" fmla="*/ 29451 h 3988661"/>
              <a:gd name="connsiteX21" fmla="*/ 2075507 w 3280727"/>
              <a:gd name="connsiteY21" fmla="*/ 0 h 3988661"/>
              <a:gd name="connsiteX22" fmla="*/ 1957397 w 3280727"/>
              <a:gd name="connsiteY22" fmla="*/ 396552 h 3988661"/>
              <a:gd name="connsiteX23" fmla="*/ 3275435 w 3280727"/>
              <a:gd name="connsiteY23" fmla="*/ 1162837 h 3988661"/>
              <a:gd name="connsiteX24" fmla="*/ 3280727 w 3280727"/>
              <a:gd name="connsiteY24" fmla="*/ 2711702 h 3988661"/>
              <a:gd name="connsiteX0" fmla="*/ 2937 w 3280727"/>
              <a:gd name="connsiteY0" fmla="*/ 2890142 h 3988661"/>
              <a:gd name="connsiteX1" fmla="*/ 4772 w 3280727"/>
              <a:gd name="connsiteY1" fmla="*/ 3988661 h 3988661"/>
              <a:gd name="connsiteX2" fmla="*/ 2937 w 3280727"/>
              <a:gd name="connsiteY2" fmla="*/ 2890142 h 3988661"/>
              <a:gd name="connsiteX3" fmla="*/ 2609933 w 3280727"/>
              <a:gd name="connsiteY3" fmla="*/ 3293848 h 3988661"/>
              <a:gd name="connsiteX4" fmla="*/ 1337756 w 3280727"/>
              <a:gd name="connsiteY4" fmla="*/ 3300339 h 3988661"/>
              <a:gd name="connsiteX5" fmla="*/ 2609893 w 3280727"/>
              <a:gd name="connsiteY5" fmla="*/ 3293737 h 3988661"/>
              <a:gd name="connsiteX6" fmla="*/ 2609933 w 3280727"/>
              <a:gd name="connsiteY6" fmla="*/ 3293848 h 3988661"/>
              <a:gd name="connsiteX7" fmla="*/ 3280727 w 3280727"/>
              <a:gd name="connsiteY7" fmla="*/ 2711702 h 3988661"/>
              <a:gd name="connsiteX8" fmla="*/ 1842146 w 3280727"/>
              <a:gd name="connsiteY8" fmla="*/ 1165673 h 3988661"/>
              <a:gd name="connsiteX9" fmla="*/ 2593200 w 3280727"/>
              <a:gd name="connsiteY9" fmla="*/ 3247466 h 3988661"/>
              <a:gd name="connsiteX10" fmla="*/ 1852792 w 3280727"/>
              <a:gd name="connsiteY10" fmla="*/ 1944217 h 3988661"/>
              <a:gd name="connsiteX11" fmla="*/ 1848860 w 3280727"/>
              <a:gd name="connsiteY11" fmla="*/ 1944225 h 3988661"/>
              <a:gd name="connsiteX12" fmla="*/ 1679014 w 3280727"/>
              <a:gd name="connsiteY12" fmla="*/ 1829916 h 3988661"/>
              <a:gd name="connsiteX13" fmla="*/ 1508942 w 3280727"/>
              <a:gd name="connsiteY13" fmla="*/ 1944950 h 3988661"/>
              <a:gd name="connsiteX14" fmla="*/ 1506507 w 3280727"/>
              <a:gd name="connsiteY14" fmla="*/ 1944955 h 3988661"/>
              <a:gd name="connsiteX15" fmla="*/ 783484 w 3280727"/>
              <a:gd name="connsiteY15" fmla="*/ 3303168 h 3988661"/>
              <a:gd name="connsiteX16" fmla="*/ 773933 w 3280727"/>
              <a:gd name="connsiteY16" fmla="*/ 3303216 h 3988661"/>
              <a:gd name="connsiteX17" fmla="*/ 1570331 w 3280727"/>
              <a:gd name="connsiteY17" fmla="*/ 1155607 h 3988661"/>
              <a:gd name="connsiteX18" fmla="*/ 2631 w 3280727"/>
              <a:gd name="connsiteY18" fmla="*/ 2706972 h 3988661"/>
              <a:gd name="connsiteX19" fmla="*/ 0 w 3280727"/>
              <a:gd name="connsiteY19" fmla="*/ 1130985 h 3988661"/>
              <a:gd name="connsiteX20" fmla="*/ 1981200 w 3280727"/>
              <a:gd name="connsiteY20" fmla="*/ 29451 h 3988661"/>
              <a:gd name="connsiteX21" fmla="*/ 2075507 w 3280727"/>
              <a:gd name="connsiteY21" fmla="*/ 0 h 3988661"/>
              <a:gd name="connsiteX22" fmla="*/ 1957397 w 3280727"/>
              <a:gd name="connsiteY22" fmla="*/ 396552 h 3988661"/>
              <a:gd name="connsiteX23" fmla="*/ 3275435 w 3280727"/>
              <a:gd name="connsiteY23" fmla="*/ 1162837 h 3988661"/>
              <a:gd name="connsiteX24" fmla="*/ 3280727 w 3280727"/>
              <a:gd name="connsiteY24" fmla="*/ 2711702 h 3988661"/>
              <a:gd name="connsiteX0" fmla="*/ 2609933 w 3280727"/>
              <a:gd name="connsiteY0" fmla="*/ 3293848 h 3303216"/>
              <a:gd name="connsiteX1" fmla="*/ 1337756 w 3280727"/>
              <a:gd name="connsiteY1" fmla="*/ 3300339 h 3303216"/>
              <a:gd name="connsiteX2" fmla="*/ 2609893 w 3280727"/>
              <a:gd name="connsiteY2" fmla="*/ 3293737 h 3303216"/>
              <a:gd name="connsiteX3" fmla="*/ 2609933 w 3280727"/>
              <a:gd name="connsiteY3" fmla="*/ 3293848 h 3303216"/>
              <a:gd name="connsiteX4" fmla="*/ 3280727 w 3280727"/>
              <a:gd name="connsiteY4" fmla="*/ 2711702 h 3303216"/>
              <a:gd name="connsiteX5" fmla="*/ 1842146 w 3280727"/>
              <a:gd name="connsiteY5" fmla="*/ 1165673 h 3303216"/>
              <a:gd name="connsiteX6" fmla="*/ 2593200 w 3280727"/>
              <a:gd name="connsiteY6" fmla="*/ 3247466 h 3303216"/>
              <a:gd name="connsiteX7" fmla="*/ 1852792 w 3280727"/>
              <a:gd name="connsiteY7" fmla="*/ 1944217 h 3303216"/>
              <a:gd name="connsiteX8" fmla="*/ 1848860 w 3280727"/>
              <a:gd name="connsiteY8" fmla="*/ 1944225 h 3303216"/>
              <a:gd name="connsiteX9" fmla="*/ 1679014 w 3280727"/>
              <a:gd name="connsiteY9" fmla="*/ 1829916 h 3303216"/>
              <a:gd name="connsiteX10" fmla="*/ 1508942 w 3280727"/>
              <a:gd name="connsiteY10" fmla="*/ 1944950 h 3303216"/>
              <a:gd name="connsiteX11" fmla="*/ 1506507 w 3280727"/>
              <a:gd name="connsiteY11" fmla="*/ 1944955 h 3303216"/>
              <a:gd name="connsiteX12" fmla="*/ 783484 w 3280727"/>
              <a:gd name="connsiteY12" fmla="*/ 3303168 h 3303216"/>
              <a:gd name="connsiteX13" fmla="*/ 773933 w 3280727"/>
              <a:gd name="connsiteY13" fmla="*/ 3303216 h 3303216"/>
              <a:gd name="connsiteX14" fmla="*/ 1570331 w 3280727"/>
              <a:gd name="connsiteY14" fmla="*/ 1155607 h 3303216"/>
              <a:gd name="connsiteX15" fmla="*/ 2631 w 3280727"/>
              <a:gd name="connsiteY15" fmla="*/ 2706972 h 3303216"/>
              <a:gd name="connsiteX16" fmla="*/ 0 w 3280727"/>
              <a:gd name="connsiteY16" fmla="*/ 1130985 h 3303216"/>
              <a:gd name="connsiteX17" fmla="*/ 1981200 w 3280727"/>
              <a:gd name="connsiteY17" fmla="*/ 29451 h 3303216"/>
              <a:gd name="connsiteX18" fmla="*/ 2075507 w 3280727"/>
              <a:gd name="connsiteY18" fmla="*/ 0 h 3303216"/>
              <a:gd name="connsiteX19" fmla="*/ 1957397 w 3280727"/>
              <a:gd name="connsiteY19" fmla="*/ 396552 h 3303216"/>
              <a:gd name="connsiteX20" fmla="*/ 3275435 w 3280727"/>
              <a:gd name="connsiteY20" fmla="*/ 1162837 h 3303216"/>
              <a:gd name="connsiteX21" fmla="*/ 3280727 w 3280727"/>
              <a:gd name="connsiteY21" fmla="*/ 2711702 h 3303216"/>
              <a:gd name="connsiteX0" fmla="*/ 2609933 w 3280727"/>
              <a:gd name="connsiteY0" fmla="*/ 3293848 h 3303216"/>
              <a:gd name="connsiteX1" fmla="*/ 1337756 w 3280727"/>
              <a:gd name="connsiteY1" fmla="*/ 3300339 h 3303216"/>
              <a:gd name="connsiteX2" fmla="*/ 2609893 w 3280727"/>
              <a:gd name="connsiteY2" fmla="*/ 3293737 h 3303216"/>
              <a:gd name="connsiteX3" fmla="*/ 2609933 w 3280727"/>
              <a:gd name="connsiteY3" fmla="*/ 3293848 h 3303216"/>
              <a:gd name="connsiteX4" fmla="*/ 3280727 w 3280727"/>
              <a:gd name="connsiteY4" fmla="*/ 2711702 h 3303216"/>
              <a:gd name="connsiteX5" fmla="*/ 1842146 w 3280727"/>
              <a:gd name="connsiteY5" fmla="*/ 1165673 h 3303216"/>
              <a:gd name="connsiteX6" fmla="*/ 2593200 w 3280727"/>
              <a:gd name="connsiteY6" fmla="*/ 3247466 h 3303216"/>
              <a:gd name="connsiteX7" fmla="*/ 1852792 w 3280727"/>
              <a:gd name="connsiteY7" fmla="*/ 1944217 h 3303216"/>
              <a:gd name="connsiteX8" fmla="*/ 1848860 w 3280727"/>
              <a:gd name="connsiteY8" fmla="*/ 1944225 h 3303216"/>
              <a:gd name="connsiteX9" fmla="*/ 1679014 w 3280727"/>
              <a:gd name="connsiteY9" fmla="*/ 1829916 h 3303216"/>
              <a:gd name="connsiteX10" fmla="*/ 1508942 w 3280727"/>
              <a:gd name="connsiteY10" fmla="*/ 1944950 h 3303216"/>
              <a:gd name="connsiteX11" fmla="*/ 1506507 w 3280727"/>
              <a:gd name="connsiteY11" fmla="*/ 1944955 h 3303216"/>
              <a:gd name="connsiteX12" fmla="*/ 783484 w 3280727"/>
              <a:gd name="connsiteY12" fmla="*/ 3303168 h 3303216"/>
              <a:gd name="connsiteX13" fmla="*/ 773933 w 3280727"/>
              <a:gd name="connsiteY13" fmla="*/ 3303216 h 3303216"/>
              <a:gd name="connsiteX14" fmla="*/ 1570331 w 3280727"/>
              <a:gd name="connsiteY14" fmla="*/ 1155607 h 3303216"/>
              <a:gd name="connsiteX15" fmla="*/ 2631 w 3280727"/>
              <a:gd name="connsiteY15" fmla="*/ 2706972 h 3303216"/>
              <a:gd name="connsiteX16" fmla="*/ 0 w 3280727"/>
              <a:gd name="connsiteY16" fmla="*/ 1130985 h 3303216"/>
              <a:gd name="connsiteX17" fmla="*/ 1981200 w 3280727"/>
              <a:gd name="connsiteY17" fmla="*/ 29451 h 3303216"/>
              <a:gd name="connsiteX18" fmla="*/ 1986144 w 3280727"/>
              <a:gd name="connsiteY18" fmla="*/ 15603 h 3303216"/>
              <a:gd name="connsiteX19" fmla="*/ 2075507 w 3280727"/>
              <a:gd name="connsiteY19" fmla="*/ 0 h 3303216"/>
              <a:gd name="connsiteX20" fmla="*/ 1957397 w 3280727"/>
              <a:gd name="connsiteY20" fmla="*/ 396552 h 3303216"/>
              <a:gd name="connsiteX21" fmla="*/ 3275435 w 3280727"/>
              <a:gd name="connsiteY21" fmla="*/ 1162837 h 3303216"/>
              <a:gd name="connsiteX22" fmla="*/ 3280727 w 3280727"/>
              <a:gd name="connsiteY22" fmla="*/ 2711702 h 3303216"/>
              <a:gd name="connsiteX0" fmla="*/ 2609933 w 3280727"/>
              <a:gd name="connsiteY0" fmla="*/ 3373495 h 3382863"/>
              <a:gd name="connsiteX1" fmla="*/ 1337756 w 3280727"/>
              <a:gd name="connsiteY1" fmla="*/ 3379986 h 3382863"/>
              <a:gd name="connsiteX2" fmla="*/ 2609893 w 3280727"/>
              <a:gd name="connsiteY2" fmla="*/ 3373384 h 3382863"/>
              <a:gd name="connsiteX3" fmla="*/ 2609933 w 3280727"/>
              <a:gd name="connsiteY3" fmla="*/ 3373495 h 3382863"/>
              <a:gd name="connsiteX4" fmla="*/ 3280727 w 3280727"/>
              <a:gd name="connsiteY4" fmla="*/ 2791349 h 3382863"/>
              <a:gd name="connsiteX5" fmla="*/ 1842146 w 3280727"/>
              <a:gd name="connsiteY5" fmla="*/ 1245320 h 3382863"/>
              <a:gd name="connsiteX6" fmla="*/ 2593200 w 3280727"/>
              <a:gd name="connsiteY6" fmla="*/ 3327113 h 3382863"/>
              <a:gd name="connsiteX7" fmla="*/ 1852792 w 3280727"/>
              <a:gd name="connsiteY7" fmla="*/ 2023864 h 3382863"/>
              <a:gd name="connsiteX8" fmla="*/ 1848860 w 3280727"/>
              <a:gd name="connsiteY8" fmla="*/ 2023872 h 3382863"/>
              <a:gd name="connsiteX9" fmla="*/ 1679014 w 3280727"/>
              <a:gd name="connsiteY9" fmla="*/ 1909563 h 3382863"/>
              <a:gd name="connsiteX10" fmla="*/ 1508942 w 3280727"/>
              <a:gd name="connsiteY10" fmla="*/ 2024597 h 3382863"/>
              <a:gd name="connsiteX11" fmla="*/ 1506507 w 3280727"/>
              <a:gd name="connsiteY11" fmla="*/ 2024602 h 3382863"/>
              <a:gd name="connsiteX12" fmla="*/ 783484 w 3280727"/>
              <a:gd name="connsiteY12" fmla="*/ 3382815 h 3382863"/>
              <a:gd name="connsiteX13" fmla="*/ 773933 w 3280727"/>
              <a:gd name="connsiteY13" fmla="*/ 3382863 h 3382863"/>
              <a:gd name="connsiteX14" fmla="*/ 1570331 w 3280727"/>
              <a:gd name="connsiteY14" fmla="*/ 1235254 h 3382863"/>
              <a:gd name="connsiteX15" fmla="*/ 2631 w 3280727"/>
              <a:gd name="connsiteY15" fmla="*/ 2786619 h 3382863"/>
              <a:gd name="connsiteX16" fmla="*/ 0 w 3280727"/>
              <a:gd name="connsiteY16" fmla="*/ 1210632 h 3382863"/>
              <a:gd name="connsiteX17" fmla="*/ 1981200 w 3280727"/>
              <a:gd name="connsiteY17" fmla="*/ 109098 h 3382863"/>
              <a:gd name="connsiteX18" fmla="*/ 2071869 w 3280727"/>
              <a:gd name="connsiteY18" fmla="*/ 0 h 3382863"/>
              <a:gd name="connsiteX19" fmla="*/ 2075507 w 3280727"/>
              <a:gd name="connsiteY19" fmla="*/ 79647 h 3382863"/>
              <a:gd name="connsiteX20" fmla="*/ 1957397 w 3280727"/>
              <a:gd name="connsiteY20" fmla="*/ 476199 h 3382863"/>
              <a:gd name="connsiteX21" fmla="*/ 3275435 w 3280727"/>
              <a:gd name="connsiteY21" fmla="*/ 1242484 h 3382863"/>
              <a:gd name="connsiteX22" fmla="*/ 3280727 w 3280727"/>
              <a:gd name="connsiteY22" fmla="*/ 2791349 h 3382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80727" h="3382863">
                <a:moveTo>
                  <a:pt x="2609933" y="3373495"/>
                </a:moveTo>
                <a:lnTo>
                  <a:pt x="1337756" y="3379986"/>
                </a:lnTo>
                <a:lnTo>
                  <a:pt x="2609893" y="3373384"/>
                </a:lnTo>
                <a:cubicBezTo>
                  <a:pt x="2609906" y="3373421"/>
                  <a:pt x="2609920" y="3373458"/>
                  <a:pt x="2609933" y="3373495"/>
                </a:cubicBezTo>
                <a:close/>
                <a:moveTo>
                  <a:pt x="3280727" y="2791349"/>
                </a:moveTo>
                <a:cubicBezTo>
                  <a:pt x="3242370" y="1989752"/>
                  <a:pt x="2627982" y="1339608"/>
                  <a:pt x="1842146" y="1245320"/>
                </a:cubicBezTo>
                <a:lnTo>
                  <a:pt x="2593200" y="3327113"/>
                </a:lnTo>
                <a:lnTo>
                  <a:pt x="1852792" y="2023864"/>
                </a:lnTo>
                <a:lnTo>
                  <a:pt x="1848860" y="2023872"/>
                </a:lnTo>
                <a:cubicBezTo>
                  <a:pt x="1821690" y="1956783"/>
                  <a:pt x="1755866" y="1909563"/>
                  <a:pt x="1679014" y="1909563"/>
                </a:cubicBezTo>
                <a:cubicBezTo>
                  <a:pt x="1601894" y="1909563"/>
                  <a:pt x="1535879" y="1957113"/>
                  <a:pt x="1508942" y="2024597"/>
                </a:cubicBezTo>
                <a:lnTo>
                  <a:pt x="1506507" y="2024602"/>
                </a:lnTo>
                <a:lnTo>
                  <a:pt x="783484" y="3382815"/>
                </a:lnTo>
                <a:lnTo>
                  <a:pt x="773933" y="3382863"/>
                </a:lnTo>
                <a:lnTo>
                  <a:pt x="1570331" y="1235254"/>
                </a:lnTo>
                <a:cubicBezTo>
                  <a:pt x="725145" y="1269377"/>
                  <a:pt x="45379" y="1943694"/>
                  <a:pt x="2631" y="2786619"/>
                </a:cubicBezTo>
                <a:lnTo>
                  <a:pt x="0" y="1210632"/>
                </a:lnTo>
                <a:lnTo>
                  <a:pt x="1981200" y="109098"/>
                </a:lnTo>
                <a:lnTo>
                  <a:pt x="2071869" y="0"/>
                </a:lnTo>
                <a:lnTo>
                  <a:pt x="2075507" y="79647"/>
                </a:lnTo>
                <a:lnTo>
                  <a:pt x="1957397" y="476199"/>
                </a:lnTo>
                <a:lnTo>
                  <a:pt x="3275435" y="1242484"/>
                </a:lnTo>
                <a:lnTo>
                  <a:pt x="3280727" y="2791349"/>
                </a:ln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03760" y="1988840"/>
            <a:ext cx="2312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ea typeface="微软雅黑" pitchFamily="34" charset="-122"/>
              </a:rPr>
              <a:t>东航河北飞机维修部</a:t>
            </a: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0" name="等腰三角形 26"/>
          <p:cNvSpPr>
            <a:spLocks noChangeAspect="1"/>
          </p:cNvSpPr>
          <p:nvPr/>
        </p:nvSpPr>
        <p:spPr>
          <a:xfrm rot="14760000" flipV="1">
            <a:off x="6879473" y="131893"/>
            <a:ext cx="2094782" cy="2160000"/>
          </a:xfrm>
          <a:custGeom>
            <a:avLst/>
            <a:gdLst>
              <a:gd name="connsiteX0" fmla="*/ 507268 w 3284960"/>
              <a:gd name="connsiteY0" fmla="*/ 3982825 h 3988661"/>
              <a:gd name="connsiteX1" fmla="*/ 4772 w 3284960"/>
              <a:gd name="connsiteY1" fmla="*/ 3988661 h 3988661"/>
              <a:gd name="connsiteX2" fmla="*/ 2937 w 3284960"/>
              <a:gd name="connsiteY2" fmla="*/ 2890142 h 3988661"/>
              <a:gd name="connsiteX3" fmla="*/ 507268 w 3284960"/>
              <a:gd name="connsiteY3" fmla="*/ 3982825 h 3988661"/>
              <a:gd name="connsiteX4" fmla="*/ 2609933 w 3284960"/>
              <a:gd name="connsiteY4" fmla="*/ 3293848 h 3988661"/>
              <a:gd name="connsiteX5" fmla="*/ 1337756 w 3284960"/>
              <a:gd name="connsiteY5" fmla="*/ 3300339 h 3988661"/>
              <a:gd name="connsiteX6" fmla="*/ 2609893 w 3284960"/>
              <a:gd name="connsiteY6" fmla="*/ 3293737 h 3988661"/>
              <a:gd name="connsiteX7" fmla="*/ 2609933 w 3284960"/>
              <a:gd name="connsiteY7" fmla="*/ 3293848 h 3988661"/>
              <a:gd name="connsiteX8" fmla="*/ 3280727 w 3284960"/>
              <a:gd name="connsiteY8" fmla="*/ 2711702 h 3988661"/>
              <a:gd name="connsiteX9" fmla="*/ 1842146 w 3284960"/>
              <a:gd name="connsiteY9" fmla="*/ 1165673 h 3988661"/>
              <a:gd name="connsiteX10" fmla="*/ 2593200 w 3284960"/>
              <a:gd name="connsiteY10" fmla="*/ 3247466 h 3988661"/>
              <a:gd name="connsiteX11" fmla="*/ 1852792 w 3284960"/>
              <a:gd name="connsiteY11" fmla="*/ 1944217 h 3988661"/>
              <a:gd name="connsiteX12" fmla="*/ 1848860 w 3284960"/>
              <a:gd name="connsiteY12" fmla="*/ 1944225 h 3988661"/>
              <a:gd name="connsiteX13" fmla="*/ 1679014 w 3284960"/>
              <a:gd name="connsiteY13" fmla="*/ 1829916 h 3988661"/>
              <a:gd name="connsiteX14" fmla="*/ 1508942 w 3284960"/>
              <a:gd name="connsiteY14" fmla="*/ 1944950 h 3988661"/>
              <a:gd name="connsiteX15" fmla="*/ 1506507 w 3284960"/>
              <a:gd name="connsiteY15" fmla="*/ 1944955 h 3988661"/>
              <a:gd name="connsiteX16" fmla="*/ 783484 w 3284960"/>
              <a:gd name="connsiteY16" fmla="*/ 3303168 h 3988661"/>
              <a:gd name="connsiteX17" fmla="*/ 773933 w 3284960"/>
              <a:gd name="connsiteY17" fmla="*/ 3303216 h 3988661"/>
              <a:gd name="connsiteX18" fmla="*/ 1570331 w 3284960"/>
              <a:gd name="connsiteY18" fmla="*/ 1155607 h 3988661"/>
              <a:gd name="connsiteX19" fmla="*/ 2631 w 3284960"/>
              <a:gd name="connsiteY19" fmla="*/ 2706972 h 3988661"/>
              <a:gd name="connsiteX20" fmla="*/ 0 w 3284960"/>
              <a:gd name="connsiteY20" fmla="*/ 1130985 h 3988661"/>
              <a:gd name="connsiteX21" fmla="*/ 1981200 w 3284960"/>
              <a:gd name="connsiteY21" fmla="*/ 29451 h 3988661"/>
              <a:gd name="connsiteX22" fmla="*/ 2075507 w 3284960"/>
              <a:gd name="connsiteY22" fmla="*/ 0 h 3988661"/>
              <a:gd name="connsiteX23" fmla="*/ 1957397 w 3284960"/>
              <a:gd name="connsiteY23" fmla="*/ 396552 h 3988661"/>
              <a:gd name="connsiteX24" fmla="*/ 3275435 w 3284960"/>
              <a:gd name="connsiteY24" fmla="*/ 1162837 h 3988661"/>
              <a:gd name="connsiteX25" fmla="*/ 3280727 w 3284960"/>
              <a:gd name="connsiteY25" fmla="*/ 2711702 h 3988661"/>
              <a:gd name="connsiteX26" fmla="*/ 3284960 w 3284960"/>
              <a:gd name="connsiteY26" fmla="*/ 3950561 h 3988661"/>
              <a:gd name="connsiteX27" fmla="*/ 2804938 w 3284960"/>
              <a:gd name="connsiteY27" fmla="*/ 3956137 h 3988661"/>
              <a:gd name="connsiteX28" fmla="*/ 3281264 w 3284960"/>
              <a:gd name="connsiteY28" fmla="*/ 2868732 h 3988661"/>
              <a:gd name="connsiteX29" fmla="*/ 3284960 w 3284960"/>
              <a:gd name="connsiteY29" fmla="*/ 3950561 h 3988661"/>
              <a:gd name="connsiteX0" fmla="*/ 507268 w 3284960"/>
              <a:gd name="connsiteY0" fmla="*/ 3982825 h 3988661"/>
              <a:gd name="connsiteX1" fmla="*/ 4772 w 3284960"/>
              <a:gd name="connsiteY1" fmla="*/ 3988661 h 3988661"/>
              <a:gd name="connsiteX2" fmla="*/ 2937 w 3284960"/>
              <a:gd name="connsiteY2" fmla="*/ 2890142 h 3988661"/>
              <a:gd name="connsiteX3" fmla="*/ 507268 w 3284960"/>
              <a:gd name="connsiteY3" fmla="*/ 3982825 h 3988661"/>
              <a:gd name="connsiteX4" fmla="*/ 2609933 w 3284960"/>
              <a:gd name="connsiteY4" fmla="*/ 3293848 h 3988661"/>
              <a:gd name="connsiteX5" fmla="*/ 1337756 w 3284960"/>
              <a:gd name="connsiteY5" fmla="*/ 3300339 h 3988661"/>
              <a:gd name="connsiteX6" fmla="*/ 2609893 w 3284960"/>
              <a:gd name="connsiteY6" fmla="*/ 3293737 h 3988661"/>
              <a:gd name="connsiteX7" fmla="*/ 2609933 w 3284960"/>
              <a:gd name="connsiteY7" fmla="*/ 3293848 h 3988661"/>
              <a:gd name="connsiteX8" fmla="*/ 3280727 w 3284960"/>
              <a:gd name="connsiteY8" fmla="*/ 2711702 h 3988661"/>
              <a:gd name="connsiteX9" fmla="*/ 1842146 w 3284960"/>
              <a:gd name="connsiteY9" fmla="*/ 1165673 h 3988661"/>
              <a:gd name="connsiteX10" fmla="*/ 2593200 w 3284960"/>
              <a:gd name="connsiteY10" fmla="*/ 3247466 h 3988661"/>
              <a:gd name="connsiteX11" fmla="*/ 1852792 w 3284960"/>
              <a:gd name="connsiteY11" fmla="*/ 1944217 h 3988661"/>
              <a:gd name="connsiteX12" fmla="*/ 1848860 w 3284960"/>
              <a:gd name="connsiteY12" fmla="*/ 1944225 h 3988661"/>
              <a:gd name="connsiteX13" fmla="*/ 1679014 w 3284960"/>
              <a:gd name="connsiteY13" fmla="*/ 1829916 h 3988661"/>
              <a:gd name="connsiteX14" fmla="*/ 1508942 w 3284960"/>
              <a:gd name="connsiteY14" fmla="*/ 1944950 h 3988661"/>
              <a:gd name="connsiteX15" fmla="*/ 1506507 w 3284960"/>
              <a:gd name="connsiteY15" fmla="*/ 1944955 h 3988661"/>
              <a:gd name="connsiteX16" fmla="*/ 783484 w 3284960"/>
              <a:gd name="connsiteY16" fmla="*/ 3303168 h 3988661"/>
              <a:gd name="connsiteX17" fmla="*/ 773933 w 3284960"/>
              <a:gd name="connsiteY17" fmla="*/ 3303216 h 3988661"/>
              <a:gd name="connsiteX18" fmla="*/ 1570331 w 3284960"/>
              <a:gd name="connsiteY18" fmla="*/ 1155607 h 3988661"/>
              <a:gd name="connsiteX19" fmla="*/ 2631 w 3284960"/>
              <a:gd name="connsiteY19" fmla="*/ 2706972 h 3988661"/>
              <a:gd name="connsiteX20" fmla="*/ 0 w 3284960"/>
              <a:gd name="connsiteY20" fmla="*/ 1130985 h 3988661"/>
              <a:gd name="connsiteX21" fmla="*/ 1981200 w 3284960"/>
              <a:gd name="connsiteY21" fmla="*/ 29451 h 3988661"/>
              <a:gd name="connsiteX22" fmla="*/ 2075507 w 3284960"/>
              <a:gd name="connsiteY22" fmla="*/ 0 h 3988661"/>
              <a:gd name="connsiteX23" fmla="*/ 1957397 w 3284960"/>
              <a:gd name="connsiteY23" fmla="*/ 396552 h 3988661"/>
              <a:gd name="connsiteX24" fmla="*/ 3275435 w 3284960"/>
              <a:gd name="connsiteY24" fmla="*/ 1162837 h 3988661"/>
              <a:gd name="connsiteX25" fmla="*/ 3280727 w 3284960"/>
              <a:gd name="connsiteY25" fmla="*/ 2711702 h 3988661"/>
              <a:gd name="connsiteX26" fmla="*/ 3284960 w 3284960"/>
              <a:gd name="connsiteY26" fmla="*/ 3950561 h 3988661"/>
              <a:gd name="connsiteX27" fmla="*/ 2804938 w 3284960"/>
              <a:gd name="connsiteY27" fmla="*/ 3956137 h 3988661"/>
              <a:gd name="connsiteX28" fmla="*/ 3281264 w 3284960"/>
              <a:gd name="connsiteY28" fmla="*/ 2868734 h 3988661"/>
              <a:gd name="connsiteX29" fmla="*/ 3284960 w 3284960"/>
              <a:gd name="connsiteY29" fmla="*/ 3950561 h 3988661"/>
              <a:gd name="connsiteX0" fmla="*/ 507268 w 3284960"/>
              <a:gd name="connsiteY0" fmla="*/ 3982825 h 3988661"/>
              <a:gd name="connsiteX1" fmla="*/ 4772 w 3284960"/>
              <a:gd name="connsiteY1" fmla="*/ 3988661 h 3988661"/>
              <a:gd name="connsiteX2" fmla="*/ 2937 w 3284960"/>
              <a:gd name="connsiteY2" fmla="*/ 2890142 h 3988661"/>
              <a:gd name="connsiteX3" fmla="*/ 507268 w 3284960"/>
              <a:gd name="connsiteY3" fmla="*/ 3982825 h 3988661"/>
              <a:gd name="connsiteX4" fmla="*/ 2609933 w 3284960"/>
              <a:gd name="connsiteY4" fmla="*/ 3293848 h 3988661"/>
              <a:gd name="connsiteX5" fmla="*/ 1337756 w 3284960"/>
              <a:gd name="connsiteY5" fmla="*/ 3300339 h 3988661"/>
              <a:gd name="connsiteX6" fmla="*/ 2609893 w 3284960"/>
              <a:gd name="connsiteY6" fmla="*/ 3293737 h 3988661"/>
              <a:gd name="connsiteX7" fmla="*/ 2609933 w 3284960"/>
              <a:gd name="connsiteY7" fmla="*/ 3293848 h 3988661"/>
              <a:gd name="connsiteX8" fmla="*/ 3280727 w 3284960"/>
              <a:gd name="connsiteY8" fmla="*/ 2711702 h 3988661"/>
              <a:gd name="connsiteX9" fmla="*/ 1842146 w 3284960"/>
              <a:gd name="connsiteY9" fmla="*/ 1165673 h 3988661"/>
              <a:gd name="connsiteX10" fmla="*/ 2593200 w 3284960"/>
              <a:gd name="connsiteY10" fmla="*/ 3247466 h 3988661"/>
              <a:gd name="connsiteX11" fmla="*/ 1852792 w 3284960"/>
              <a:gd name="connsiteY11" fmla="*/ 1944217 h 3988661"/>
              <a:gd name="connsiteX12" fmla="*/ 1848860 w 3284960"/>
              <a:gd name="connsiteY12" fmla="*/ 1944225 h 3988661"/>
              <a:gd name="connsiteX13" fmla="*/ 1679014 w 3284960"/>
              <a:gd name="connsiteY13" fmla="*/ 1829916 h 3988661"/>
              <a:gd name="connsiteX14" fmla="*/ 1508942 w 3284960"/>
              <a:gd name="connsiteY14" fmla="*/ 1944950 h 3988661"/>
              <a:gd name="connsiteX15" fmla="*/ 1506507 w 3284960"/>
              <a:gd name="connsiteY15" fmla="*/ 1944955 h 3988661"/>
              <a:gd name="connsiteX16" fmla="*/ 783484 w 3284960"/>
              <a:gd name="connsiteY16" fmla="*/ 3303168 h 3988661"/>
              <a:gd name="connsiteX17" fmla="*/ 773933 w 3284960"/>
              <a:gd name="connsiteY17" fmla="*/ 3303216 h 3988661"/>
              <a:gd name="connsiteX18" fmla="*/ 1570331 w 3284960"/>
              <a:gd name="connsiteY18" fmla="*/ 1155607 h 3988661"/>
              <a:gd name="connsiteX19" fmla="*/ 2631 w 3284960"/>
              <a:gd name="connsiteY19" fmla="*/ 2706972 h 3988661"/>
              <a:gd name="connsiteX20" fmla="*/ 0 w 3284960"/>
              <a:gd name="connsiteY20" fmla="*/ 1130985 h 3988661"/>
              <a:gd name="connsiteX21" fmla="*/ 1981200 w 3284960"/>
              <a:gd name="connsiteY21" fmla="*/ 29451 h 3988661"/>
              <a:gd name="connsiteX22" fmla="*/ 2075507 w 3284960"/>
              <a:gd name="connsiteY22" fmla="*/ 0 h 3988661"/>
              <a:gd name="connsiteX23" fmla="*/ 1957397 w 3284960"/>
              <a:gd name="connsiteY23" fmla="*/ 396552 h 3988661"/>
              <a:gd name="connsiteX24" fmla="*/ 3275435 w 3284960"/>
              <a:gd name="connsiteY24" fmla="*/ 1162837 h 3988661"/>
              <a:gd name="connsiteX25" fmla="*/ 3280727 w 3284960"/>
              <a:gd name="connsiteY25" fmla="*/ 2711702 h 3988661"/>
              <a:gd name="connsiteX26" fmla="*/ 3284960 w 3284960"/>
              <a:gd name="connsiteY26" fmla="*/ 3950561 h 3988661"/>
              <a:gd name="connsiteX27" fmla="*/ 2804938 w 3284960"/>
              <a:gd name="connsiteY27" fmla="*/ 3956137 h 3988661"/>
              <a:gd name="connsiteX28" fmla="*/ 3284960 w 3284960"/>
              <a:gd name="connsiteY28" fmla="*/ 3950561 h 3988661"/>
              <a:gd name="connsiteX0" fmla="*/ 507268 w 3280727"/>
              <a:gd name="connsiteY0" fmla="*/ 3982825 h 3988661"/>
              <a:gd name="connsiteX1" fmla="*/ 4772 w 3280727"/>
              <a:gd name="connsiteY1" fmla="*/ 3988661 h 3988661"/>
              <a:gd name="connsiteX2" fmla="*/ 2937 w 3280727"/>
              <a:gd name="connsiteY2" fmla="*/ 2890142 h 3988661"/>
              <a:gd name="connsiteX3" fmla="*/ 507268 w 3280727"/>
              <a:gd name="connsiteY3" fmla="*/ 3982825 h 3988661"/>
              <a:gd name="connsiteX4" fmla="*/ 2609933 w 3280727"/>
              <a:gd name="connsiteY4" fmla="*/ 3293848 h 3988661"/>
              <a:gd name="connsiteX5" fmla="*/ 1337756 w 3280727"/>
              <a:gd name="connsiteY5" fmla="*/ 3300339 h 3988661"/>
              <a:gd name="connsiteX6" fmla="*/ 2609893 w 3280727"/>
              <a:gd name="connsiteY6" fmla="*/ 3293737 h 3988661"/>
              <a:gd name="connsiteX7" fmla="*/ 2609933 w 3280727"/>
              <a:gd name="connsiteY7" fmla="*/ 3293848 h 3988661"/>
              <a:gd name="connsiteX8" fmla="*/ 3280727 w 3280727"/>
              <a:gd name="connsiteY8" fmla="*/ 2711702 h 3988661"/>
              <a:gd name="connsiteX9" fmla="*/ 1842146 w 3280727"/>
              <a:gd name="connsiteY9" fmla="*/ 1165673 h 3988661"/>
              <a:gd name="connsiteX10" fmla="*/ 2593200 w 3280727"/>
              <a:gd name="connsiteY10" fmla="*/ 3247466 h 3988661"/>
              <a:gd name="connsiteX11" fmla="*/ 1852792 w 3280727"/>
              <a:gd name="connsiteY11" fmla="*/ 1944217 h 3988661"/>
              <a:gd name="connsiteX12" fmla="*/ 1848860 w 3280727"/>
              <a:gd name="connsiteY12" fmla="*/ 1944225 h 3988661"/>
              <a:gd name="connsiteX13" fmla="*/ 1679014 w 3280727"/>
              <a:gd name="connsiteY13" fmla="*/ 1829916 h 3988661"/>
              <a:gd name="connsiteX14" fmla="*/ 1508942 w 3280727"/>
              <a:gd name="connsiteY14" fmla="*/ 1944950 h 3988661"/>
              <a:gd name="connsiteX15" fmla="*/ 1506507 w 3280727"/>
              <a:gd name="connsiteY15" fmla="*/ 1944955 h 3988661"/>
              <a:gd name="connsiteX16" fmla="*/ 783484 w 3280727"/>
              <a:gd name="connsiteY16" fmla="*/ 3303168 h 3988661"/>
              <a:gd name="connsiteX17" fmla="*/ 773933 w 3280727"/>
              <a:gd name="connsiteY17" fmla="*/ 3303216 h 3988661"/>
              <a:gd name="connsiteX18" fmla="*/ 1570331 w 3280727"/>
              <a:gd name="connsiteY18" fmla="*/ 1155607 h 3988661"/>
              <a:gd name="connsiteX19" fmla="*/ 2631 w 3280727"/>
              <a:gd name="connsiteY19" fmla="*/ 2706972 h 3988661"/>
              <a:gd name="connsiteX20" fmla="*/ 0 w 3280727"/>
              <a:gd name="connsiteY20" fmla="*/ 1130985 h 3988661"/>
              <a:gd name="connsiteX21" fmla="*/ 1981200 w 3280727"/>
              <a:gd name="connsiteY21" fmla="*/ 29451 h 3988661"/>
              <a:gd name="connsiteX22" fmla="*/ 2075507 w 3280727"/>
              <a:gd name="connsiteY22" fmla="*/ 0 h 3988661"/>
              <a:gd name="connsiteX23" fmla="*/ 1957397 w 3280727"/>
              <a:gd name="connsiteY23" fmla="*/ 396552 h 3988661"/>
              <a:gd name="connsiteX24" fmla="*/ 3275435 w 3280727"/>
              <a:gd name="connsiteY24" fmla="*/ 1162837 h 3988661"/>
              <a:gd name="connsiteX25" fmla="*/ 3280727 w 3280727"/>
              <a:gd name="connsiteY25" fmla="*/ 2711702 h 3988661"/>
              <a:gd name="connsiteX0" fmla="*/ 2937 w 3280727"/>
              <a:gd name="connsiteY0" fmla="*/ 2890142 h 3988661"/>
              <a:gd name="connsiteX1" fmla="*/ 4772 w 3280727"/>
              <a:gd name="connsiteY1" fmla="*/ 3988661 h 3988661"/>
              <a:gd name="connsiteX2" fmla="*/ 2937 w 3280727"/>
              <a:gd name="connsiteY2" fmla="*/ 2890142 h 3988661"/>
              <a:gd name="connsiteX3" fmla="*/ 2609933 w 3280727"/>
              <a:gd name="connsiteY3" fmla="*/ 3293848 h 3988661"/>
              <a:gd name="connsiteX4" fmla="*/ 1337756 w 3280727"/>
              <a:gd name="connsiteY4" fmla="*/ 3300339 h 3988661"/>
              <a:gd name="connsiteX5" fmla="*/ 2609893 w 3280727"/>
              <a:gd name="connsiteY5" fmla="*/ 3293737 h 3988661"/>
              <a:gd name="connsiteX6" fmla="*/ 2609933 w 3280727"/>
              <a:gd name="connsiteY6" fmla="*/ 3293848 h 3988661"/>
              <a:gd name="connsiteX7" fmla="*/ 3280727 w 3280727"/>
              <a:gd name="connsiteY7" fmla="*/ 2711702 h 3988661"/>
              <a:gd name="connsiteX8" fmla="*/ 1842146 w 3280727"/>
              <a:gd name="connsiteY8" fmla="*/ 1165673 h 3988661"/>
              <a:gd name="connsiteX9" fmla="*/ 2593200 w 3280727"/>
              <a:gd name="connsiteY9" fmla="*/ 3247466 h 3988661"/>
              <a:gd name="connsiteX10" fmla="*/ 1852792 w 3280727"/>
              <a:gd name="connsiteY10" fmla="*/ 1944217 h 3988661"/>
              <a:gd name="connsiteX11" fmla="*/ 1848860 w 3280727"/>
              <a:gd name="connsiteY11" fmla="*/ 1944225 h 3988661"/>
              <a:gd name="connsiteX12" fmla="*/ 1679014 w 3280727"/>
              <a:gd name="connsiteY12" fmla="*/ 1829916 h 3988661"/>
              <a:gd name="connsiteX13" fmla="*/ 1508942 w 3280727"/>
              <a:gd name="connsiteY13" fmla="*/ 1944950 h 3988661"/>
              <a:gd name="connsiteX14" fmla="*/ 1506507 w 3280727"/>
              <a:gd name="connsiteY14" fmla="*/ 1944955 h 3988661"/>
              <a:gd name="connsiteX15" fmla="*/ 783484 w 3280727"/>
              <a:gd name="connsiteY15" fmla="*/ 3303168 h 3988661"/>
              <a:gd name="connsiteX16" fmla="*/ 773933 w 3280727"/>
              <a:gd name="connsiteY16" fmla="*/ 3303216 h 3988661"/>
              <a:gd name="connsiteX17" fmla="*/ 1570331 w 3280727"/>
              <a:gd name="connsiteY17" fmla="*/ 1155607 h 3988661"/>
              <a:gd name="connsiteX18" fmla="*/ 2631 w 3280727"/>
              <a:gd name="connsiteY18" fmla="*/ 2706972 h 3988661"/>
              <a:gd name="connsiteX19" fmla="*/ 0 w 3280727"/>
              <a:gd name="connsiteY19" fmla="*/ 1130985 h 3988661"/>
              <a:gd name="connsiteX20" fmla="*/ 1981200 w 3280727"/>
              <a:gd name="connsiteY20" fmla="*/ 29451 h 3988661"/>
              <a:gd name="connsiteX21" fmla="*/ 2075507 w 3280727"/>
              <a:gd name="connsiteY21" fmla="*/ 0 h 3988661"/>
              <a:gd name="connsiteX22" fmla="*/ 1957397 w 3280727"/>
              <a:gd name="connsiteY22" fmla="*/ 396552 h 3988661"/>
              <a:gd name="connsiteX23" fmla="*/ 3275435 w 3280727"/>
              <a:gd name="connsiteY23" fmla="*/ 1162837 h 3988661"/>
              <a:gd name="connsiteX24" fmla="*/ 3280727 w 3280727"/>
              <a:gd name="connsiteY24" fmla="*/ 2711702 h 3988661"/>
              <a:gd name="connsiteX0" fmla="*/ 2937 w 3280727"/>
              <a:gd name="connsiteY0" fmla="*/ 2890142 h 3988661"/>
              <a:gd name="connsiteX1" fmla="*/ 4772 w 3280727"/>
              <a:gd name="connsiteY1" fmla="*/ 3988661 h 3988661"/>
              <a:gd name="connsiteX2" fmla="*/ 2937 w 3280727"/>
              <a:gd name="connsiteY2" fmla="*/ 2890142 h 3988661"/>
              <a:gd name="connsiteX3" fmla="*/ 2609933 w 3280727"/>
              <a:gd name="connsiteY3" fmla="*/ 3293848 h 3988661"/>
              <a:gd name="connsiteX4" fmla="*/ 1337756 w 3280727"/>
              <a:gd name="connsiteY4" fmla="*/ 3300339 h 3988661"/>
              <a:gd name="connsiteX5" fmla="*/ 2609893 w 3280727"/>
              <a:gd name="connsiteY5" fmla="*/ 3293737 h 3988661"/>
              <a:gd name="connsiteX6" fmla="*/ 2609933 w 3280727"/>
              <a:gd name="connsiteY6" fmla="*/ 3293848 h 3988661"/>
              <a:gd name="connsiteX7" fmla="*/ 3280727 w 3280727"/>
              <a:gd name="connsiteY7" fmla="*/ 2711702 h 3988661"/>
              <a:gd name="connsiteX8" fmla="*/ 1842146 w 3280727"/>
              <a:gd name="connsiteY8" fmla="*/ 1165673 h 3988661"/>
              <a:gd name="connsiteX9" fmla="*/ 2593200 w 3280727"/>
              <a:gd name="connsiteY9" fmla="*/ 3247466 h 3988661"/>
              <a:gd name="connsiteX10" fmla="*/ 1852792 w 3280727"/>
              <a:gd name="connsiteY10" fmla="*/ 1944217 h 3988661"/>
              <a:gd name="connsiteX11" fmla="*/ 1848860 w 3280727"/>
              <a:gd name="connsiteY11" fmla="*/ 1944225 h 3988661"/>
              <a:gd name="connsiteX12" fmla="*/ 1679014 w 3280727"/>
              <a:gd name="connsiteY12" fmla="*/ 1829916 h 3988661"/>
              <a:gd name="connsiteX13" fmla="*/ 1508942 w 3280727"/>
              <a:gd name="connsiteY13" fmla="*/ 1944950 h 3988661"/>
              <a:gd name="connsiteX14" fmla="*/ 1506507 w 3280727"/>
              <a:gd name="connsiteY14" fmla="*/ 1944955 h 3988661"/>
              <a:gd name="connsiteX15" fmla="*/ 783484 w 3280727"/>
              <a:gd name="connsiteY15" fmla="*/ 3303168 h 3988661"/>
              <a:gd name="connsiteX16" fmla="*/ 773933 w 3280727"/>
              <a:gd name="connsiteY16" fmla="*/ 3303216 h 3988661"/>
              <a:gd name="connsiteX17" fmla="*/ 1570331 w 3280727"/>
              <a:gd name="connsiteY17" fmla="*/ 1155607 h 3988661"/>
              <a:gd name="connsiteX18" fmla="*/ 2631 w 3280727"/>
              <a:gd name="connsiteY18" fmla="*/ 2706972 h 3988661"/>
              <a:gd name="connsiteX19" fmla="*/ 0 w 3280727"/>
              <a:gd name="connsiteY19" fmla="*/ 1130985 h 3988661"/>
              <a:gd name="connsiteX20" fmla="*/ 1981200 w 3280727"/>
              <a:gd name="connsiteY20" fmla="*/ 29451 h 3988661"/>
              <a:gd name="connsiteX21" fmla="*/ 2075507 w 3280727"/>
              <a:gd name="connsiteY21" fmla="*/ 0 h 3988661"/>
              <a:gd name="connsiteX22" fmla="*/ 1957397 w 3280727"/>
              <a:gd name="connsiteY22" fmla="*/ 396552 h 3988661"/>
              <a:gd name="connsiteX23" fmla="*/ 3275435 w 3280727"/>
              <a:gd name="connsiteY23" fmla="*/ 1162837 h 3988661"/>
              <a:gd name="connsiteX24" fmla="*/ 3280727 w 3280727"/>
              <a:gd name="connsiteY24" fmla="*/ 2711702 h 3988661"/>
              <a:gd name="connsiteX0" fmla="*/ 2609933 w 3280727"/>
              <a:gd name="connsiteY0" fmla="*/ 3293848 h 3303216"/>
              <a:gd name="connsiteX1" fmla="*/ 1337756 w 3280727"/>
              <a:gd name="connsiteY1" fmla="*/ 3300339 h 3303216"/>
              <a:gd name="connsiteX2" fmla="*/ 2609893 w 3280727"/>
              <a:gd name="connsiteY2" fmla="*/ 3293737 h 3303216"/>
              <a:gd name="connsiteX3" fmla="*/ 2609933 w 3280727"/>
              <a:gd name="connsiteY3" fmla="*/ 3293848 h 3303216"/>
              <a:gd name="connsiteX4" fmla="*/ 3280727 w 3280727"/>
              <a:gd name="connsiteY4" fmla="*/ 2711702 h 3303216"/>
              <a:gd name="connsiteX5" fmla="*/ 1842146 w 3280727"/>
              <a:gd name="connsiteY5" fmla="*/ 1165673 h 3303216"/>
              <a:gd name="connsiteX6" fmla="*/ 2593200 w 3280727"/>
              <a:gd name="connsiteY6" fmla="*/ 3247466 h 3303216"/>
              <a:gd name="connsiteX7" fmla="*/ 1852792 w 3280727"/>
              <a:gd name="connsiteY7" fmla="*/ 1944217 h 3303216"/>
              <a:gd name="connsiteX8" fmla="*/ 1848860 w 3280727"/>
              <a:gd name="connsiteY8" fmla="*/ 1944225 h 3303216"/>
              <a:gd name="connsiteX9" fmla="*/ 1679014 w 3280727"/>
              <a:gd name="connsiteY9" fmla="*/ 1829916 h 3303216"/>
              <a:gd name="connsiteX10" fmla="*/ 1508942 w 3280727"/>
              <a:gd name="connsiteY10" fmla="*/ 1944950 h 3303216"/>
              <a:gd name="connsiteX11" fmla="*/ 1506507 w 3280727"/>
              <a:gd name="connsiteY11" fmla="*/ 1944955 h 3303216"/>
              <a:gd name="connsiteX12" fmla="*/ 783484 w 3280727"/>
              <a:gd name="connsiteY12" fmla="*/ 3303168 h 3303216"/>
              <a:gd name="connsiteX13" fmla="*/ 773933 w 3280727"/>
              <a:gd name="connsiteY13" fmla="*/ 3303216 h 3303216"/>
              <a:gd name="connsiteX14" fmla="*/ 1570331 w 3280727"/>
              <a:gd name="connsiteY14" fmla="*/ 1155607 h 3303216"/>
              <a:gd name="connsiteX15" fmla="*/ 2631 w 3280727"/>
              <a:gd name="connsiteY15" fmla="*/ 2706972 h 3303216"/>
              <a:gd name="connsiteX16" fmla="*/ 0 w 3280727"/>
              <a:gd name="connsiteY16" fmla="*/ 1130985 h 3303216"/>
              <a:gd name="connsiteX17" fmla="*/ 1981200 w 3280727"/>
              <a:gd name="connsiteY17" fmla="*/ 29451 h 3303216"/>
              <a:gd name="connsiteX18" fmla="*/ 2075507 w 3280727"/>
              <a:gd name="connsiteY18" fmla="*/ 0 h 3303216"/>
              <a:gd name="connsiteX19" fmla="*/ 1957397 w 3280727"/>
              <a:gd name="connsiteY19" fmla="*/ 396552 h 3303216"/>
              <a:gd name="connsiteX20" fmla="*/ 3275435 w 3280727"/>
              <a:gd name="connsiteY20" fmla="*/ 1162837 h 3303216"/>
              <a:gd name="connsiteX21" fmla="*/ 3280727 w 3280727"/>
              <a:gd name="connsiteY21" fmla="*/ 2711702 h 3303216"/>
              <a:gd name="connsiteX0" fmla="*/ 2609933 w 3280727"/>
              <a:gd name="connsiteY0" fmla="*/ 3293848 h 3303216"/>
              <a:gd name="connsiteX1" fmla="*/ 1337756 w 3280727"/>
              <a:gd name="connsiteY1" fmla="*/ 3300339 h 3303216"/>
              <a:gd name="connsiteX2" fmla="*/ 2609893 w 3280727"/>
              <a:gd name="connsiteY2" fmla="*/ 3293737 h 3303216"/>
              <a:gd name="connsiteX3" fmla="*/ 2609933 w 3280727"/>
              <a:gd name="connsiteY3" fmla="*/ 3293848 h 3303216"/>
              <a:gd name="connsiteX4" fmla="*/ 3280727 w 3280727"/>
              <a:gd name="connsiteY4" fmla="*/ 2711702 h 3303216"/>
              <a:gd name="connsiteX5" fmla="*/ 1842146 w 3280727"/>
              <a:gd name="connsiteY5" fmla="*/ 1165673 h 3303216"/>
              <a:gd name="connsiteX6" fmla="*/ 2593200 w 3280727"/>
              <a:gd name="connsiteY6" fmla="*/ 3247466 h 3303216"/>
              <a:gd name="connsiteX7" fmla="*/ 1852792 w 3280727"/>
              <a:gd name="connsiteY7" fmla="*/ 1944217 h 3303216"/>
              <a:gd name="connsiteX8" fmla="*/ 1848860 w 3280727"/>
              <a:gd name="connsiteY8" fmla="*/ 1944225 h 3303216"/>
              <a:gd name="connsiteX9" fmla="*/ 1679014 w 3280727"/>
              <a:gd name="connsiteY9" fmla="*/ 1829916 h 3303216"/>
              <a:gd name="connsiteX10" fmla="*/ 1508942 w 3280727"/>
              <a:gd name="connsiteY10" fmla="*/ 1944950 h 3303216"/>
              <a:gd name="connsiteX11" fmla="*/ 1506507 w 3280727"/>
              <a:gd name="connsiteY11" fmla="*/ 1944955 h 3303216"/>
              <a:gd name="connsiteX12" fmla="*/ 783484 w 3280727"/>
              <a:gd name="connsiteY12" fmla="*/ 3303168 h 3303216"/>
              <a:gd name="connsiteX13" fmla="*/ 773933 w 3280727"/>
              <a:gd name="connsiteY13" fmla="*/ 3303216 h 3303216"/>
              <a:gd name="connsiteX14" fmla="*/ 1570331 w 3280727"/>
              <a:gd name="connsiteY14" fmla="*/ 1155607 h 3303216"/>
              <a:gd name="connsiteX15" fmla="*/ 2631 w 3280727"/>
              <a:gd name="connsiteY15" fmla="*/ 2706972 h 3303216"/>
              <a:gd name="connsiteX16" fmla="*/ 0 w 3280727"/>
              <a:gd name="connsiteY16" fmla="*/ 1130985 h 3303216"/>
              <a:gd name="connsiteX17" fmla="*/ 1981200 w 3280727"/>
              <a:gd name="connsiteY17" fmla="*/ 29451 h 3303216"/>
              <a:gd name="connsiteX18" fmla="*/ 1986144 w 3280727"/>
              <a:gd name="connsiteY18" fmla="*/ 15603 h 3303216"/>
              <a:gd name="connsiteX19" fmla="*/ 2075507 w 3280727"/>
              <a:gd name="connsiteY19" fmla="*/ 0 h 3303216"/>
              <a:gd name="connsiteX20" fmla="*/ 1957397 w 3280727"/>
              <a:gd name="connsiteY20" fmla="*/ 396552 h 3303216"/>
              <a:gd name="connsiteX21" fmla="*/ 3275435 w 3280727"/>
              <a:gd name="connsiteY21" fmla="*/ 1162837 h 3303216"/>
              <a:gd name="connsiteX22" fmla="*/ 3280727 w 3280727"/>
              <a:gd name="connsiteY22" fmla="*/ 2711702 h 3303216"/>
              <a:gd name="connsiteX0" fmla="*/ 2609933 w 3280727"/>
              <a:gd name="connsiteY0" fmla="*/ 3373495 h 3382863"/>
              <a:gd name="connsiteX1" fmla="*/ 1337756 w 3280727"/>
              <a:gd name="connsiteY1" fmla="*/ 3379986 h 3382863"/>
              <a:gd name="connsiteX2" fmla="*/ 2609893 w 3280727"/>
              <a:gd name="connsiteY2" fmla="*/ 3373384 h 3382863"/>
              <a:gd name="connsiteX3" fmla="*/ 2609933 w 3280727"/>
              <a:gd name="connsiteY3" fmla="*/ 3373495 h 3382863"/>
              <a:gd name="connsiteX4" fmla="*/ 3280727 w 3280727"/>
              <a:gd name="connsiteY4" fmla="*/ 2791349 h 3382863"/>
              <a:gd name="connsiteX5" fmla="*/ 1842146 w 3280727"/>
              <a:gd name="connsiteY5" fmla="*/ 1245320 h 3382863"/>
              <a:gd name="connsiteX6" fmla="*/ 2593200 w 3280727"/>
              <a:gd name="connsiteY6" fmla="*/ 3327113 h 3382863"/>
              <a:gd name="connsiteX7" fmla="*/ 1852792 w 3280727"/>
              <a:gd name="connsiteY7" fmla="*/ 2023864 h 3382863"/>
              <a:gd name="connsiteX8" fmla="*/ 1848860 w 3280727"/>
              <a:gd name="connsiteY8" fmla="*/ 2023872 h 3382863"/>
              <a:gd name="connsiteX9" fmla="*/ 1679014 w 3280727"/>
              <a:gd name="connsiteY9" fmla="*/ 1909563 h 3382863"/>
              <a:gd name="connsiteX10" fmla="*/ 1508942 w 3280727"/>
              <a:gd name="connsiteY10" fmla="*/ 2024597 h 3382863"/>
              <a:gd name="connsiteX11" fmla="*/ 1506507 w 3280727"/>
              <a:gd name="connsiteY11" fmla="*/ 2024602 h 3382863"/>
              <a:gd name="connsiteX12" fmla="*/ 783484 w 3280727"/>
              <a:gd name="connsiteY12" fmla="*/ 3382815 h 3382863"/>
              <a:gd name="connsiteX13" fmla="*/ 773933 w 3280727"/>
              <a:gd name="connsiteY13" fmla="*/ 3382863 h 3382863"/>
              <a:gd name="connsiteX14" fmla="*/ 1570331 w 3280727"/>
              <a:gd name="connsiteY14" fmla="*/ 1235254 h 3382863"/>
              <a:gd name="connsiteX15" fmla="*/ 2631 w 3280727"/>
              <a:gd name="connsiteY15" fmla="*/ 2786619 h 3382863"/>
              <a:gd name="connsiteX16" fmla="*/ 0 w 3280727"/>
              <a:gd name="connsiteY16" fmla="*/ 1210632 h 3382863"/>
              <a:gd name="connsiteX17" fmla="*/ 1981200 w 3280727"/>
              <a:gd name="connsiteY17" fmla="*/ 109098 h 3382863"/>
              <a:gd name="connsiteX18" fmla="*/ 2071869 w 3280727"/>
              <a:gd name="connsiteY18" fmla="*/ 0 h 3382863"/>
              <a:gd name="connsiteX19" fmla="*/ 2075507 w 3280727"/>
              <a:gd name="connsiteY19" fmla="*/ 79647 h 3382863"/>
              <a:gd name="connsiteX20" fmla="*/ 1957397 w 3280727"/>
              <a:gd name="connsiteY20" fmla="*/ 476199 h 3382863"/>
              <a:gd name="connsiteX21" fmla="*/ 3275435 w 3280727"/>
              <a:gd name="connsiteY21" fmla="*/ 1242484 h 3382863"/>
              <a:gd name="connsiteX22" fmla="*/ 3280727 w 3280727"/>
              <a:gd name="connsiteY22" fmla="*/ 2791349 h 3382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80727" h="3382863">
                <a:moveTo>
                  <a:pt x="2609933" y="3373495"/>
                </a:moveTo>
                <a:lnTo>
                  <a:pt x="1337756" y="3379986"/>
                </a:lnTo>
                <a:lnTo>
                  <a:pt x="2609893" y="3373384"/>
                </a:lnTo>
                <a:cubicBezTo>
                  <a:pt x="2609906" y="3373421"/>
                  <a:pt x="2609920" y="3373458"/>
                  <a:pt x="2609933" y="3373495"/>
                </a:cubicBezTo>
                <a:close/>
                <a:moveTo>
                  <a:pt x="3280727" y="2791349"/>
                </a:moveTo>
                <a:cubicBezTo>
                  <a:pt x="3242370" y="1989752"/>
                  <a:pt x="2627982" y="1339608"/>
                  <a:pt x="1842146" y="1245320"/>
                </a:cubicBezTo>
                <a:lnTo>
                  <a:pt x="2593200" y="3327113"/>
                </a:lnTo>
                <a:lnTo>
                  <a:pt x="1852792" y="2023864"/>
                </a:lnTo>
                <a:lnTo>
                  <a:pt x="1848860" y="2023872"/>
                </a:lnTo>
                <a:cubicBezTo>
                  <a:pt x="1821690" y="1956783"/>
                  <a:pt x="1755866" y="1909563"/>
                  <a:pt x="1679014" y="1909563"/>
                </a:cubicBezTo>
                <a:cubicBezTo>
                  <a:pt x="1601894" y="1909563"/>
                  <a:pt x="1535879" y="1957113"/>
                  <a:pt x="1508942" y="2024597"/>
                </a:cubicBezTo>
                <a:lnTo>
                  <a:pt x="1506507" y="2024602"/>
                </a:lnTo>
                <a:lnTo>
                  <a:pt x="783484" y="3382815"/>
                </a:lnTo>
                <a:lnTo>
                  <a:pt x="773933" y="3382863"/>
                </a:lnTo>
                <a:lnTo>
                  <a:pt x="1570331" y="1235254"/>
                </a:lnTo>
                <a:cubicBezTo>
                  <a:pt x="725145" y="1269377"/>
                  <a:pt x="45379" y="1943694"/>
                  <a:pt x="2631" y="2786619"/>
                </a:cubicBezTo>
                <a:lnTo>
                  <a:pt x="0" y="1210632"/>
                </a:lnTo>
                <a:lnTo>
                  <a:pt x="1981200" y="109098"/>
                </a:lnTo>
                <a:lnTo>
                  <a:pt x="2071869" y="0"/>
                </a:lnTo>
                <a:lnTo>
                  <a:pt x="2075507" y="79647"/>
                </a:lnTo>
                <a:lnTo>
                  <a:pt x="1957397" y="476199"/>
                </a:lnTo>
                <a:lnTo>
                  <a:pt x="3275435" y="1242484"/>
                </a:lnTo>
                <a:lnTo>
                  <a:pt x="3280727" y="2791349"/>
                </a:ln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1" name="等腰三角形 26"/>
          <p:cNvSpPr>
            <a:spLocks noChangeAspect="1"/>
          </p:cNvSpPr>
          <p:nvPr/>
        </p:nvSpPr>
        <p:spPr>
          <a:xfrm rot="14760000" flipV="1">
            <a:off x="1173744" y="5243241"/>
            <a:ext cx="1047391" cy="1080000"/>
          </a:xfrm>
          <a:custGeom>
            <a:avLst/>
            <a:gdLst>
              <a:gd name="connsiteX0" fmla="*/ 507268 w 3284960"/>
              <a:gd name="connsiteY0" fmla="*/ 3982825 h 3988661"/>
              <a:gd name="connsiteX1" fmla="*/ 4772 w 3284960"/>
              <a:gd name="connsiteY1" fmla="*/ 3988661 h 3988661"/>
              <a:gd name="connsiteX2" fmla="*/ 2937 w 3284960"/>
              <a:gd name="connsiteY2" fmla="*/ 2890142 h 3988661"/>
              <a:gd name="connsiteX3" fmla="*/ 507268 w 3284960"/>
              <a:gd name="connsiteY3" fmla="*/ 3982825 h 3988661"/>
              <a:gd name="connsiteX4" fmla="*/ 2609933 w 3284960"/>
              <a:gd name="connsiteY4" fmla="*/ 3293848 h 3988661"/>
              <a:gd name="connsiteX5" fmla="*/ 1337756 w 3284960"/>
              <a:gd name="connsiteY5" fmla="*/ 3300339 h 3988661"/>
              <a:gd name="connsiteX6" fmla="*/ 2609893 w 3284960"/>
              <a:gd name="connsiteY6" fmla="*/ 3293737 h 3988661"/>
              <a:gd name="connsiteX7" fmla="*/ 2609933 w 3284960"/>
              <a:gd name="connsiteY7" fmla="*/ 3293848 h 3988661"/>
              <a:gd name="connsiteX8" fmla="*/ 3280727 w 3284960"/>
              <a:gd name="connsiteY8" fmla="*/ 2711702 h 3988661"/>
              <a:gd name="connsiteX9" fmla="*/ 1842146 w 3284960"/>
              <a:gd name="connsiteY9" fmla="*/ 1165673 h 3988661"/>
              <a:gd name="connsiteX10" fmla="*/ 2593200 w 3284960"/>
              <a:gd name="connsiteY10" fmla="*/ 3247466 h 3988661"/>
              <a:gd name="connsiteX11" fmla="*/ 1852792 w 3284960"/>
              <a:gd name="connsiteY11" fmla="*/ 1944217 h 3988661"/>
              <a:gd name="connsiteX12" fmla="*/ 1848860 w 3284960"/>
              <a:gd name="connsiteY12" fmla="*/ 1944225 h 3988661"/>
              <a:gd name="connsiteX13" fmla="*/ 1679014 w 3284960"/>
              <a:gd name="connsiteY13" fmla="*/ 1829916 h 3988661"/>
              <a:gd name="connsiteX14" fmla="*/ 1508942 w 3284960"/>
              <a:gd name="connsiteY14" fmla="*/ 1944950 h 3988661"/>
              <a:gd name="connsiteX15" fmla="*/ 1506507 w 3284960"/>
              <a:gd name="connsiteY15" fmla="*/ 1944955 h 3988661"/>
              <a:gd name="connsiteX16" fmla="*/ 783484 w 3284960"/>
              <a:gd name="connsiteY16" fmla="*/ 3303168 h 3988661"/>
              <a:gd name="connsiteX17" fmla="*/ 773933 w 3284960"/>
              <a:gd name="connsiteY17" fmla="*/ 3303216 h 3988661"/>
              <a:gd name="connsiteX18" fmla="*/ 1570331 w 3284960"/>
              <a:gd name="connsiteY18" fmla="*/ 1155607 h 3988661"/>
              <a:gd name="connsiteX19" fmla="*/ 2631 w 3284960"/>
              <a:gd name="connsiteY19" fmla="*/ 2706972 h 3988661"/>
              <a:gd name="connsiteX20" fmla="*/ 0 w 3284960"/>
              <a:gd name="connsiteY20" fmla="*/ 1130985 h 3988661"/>
              <a:gd name="connsiteX21" fmla="*/ 1981200 w 3284960"/>
              <a:gd name="connsiteY21" fmla="*/ 29451 h 3988661"/>
              <a:gd name="connsiteX22" fmla="*/ 2075507 w 3284960"/>
              <a:gd name="connsiteY22" fmla="*/ 0 h 3988661"/>
              <a:gd name="connsiteX23" fmla="*/ 1957397 w 3284960"/>
              <a:gd name="connsiteY23" fmla="*/ 396552 h 3988661"/>
              <a:gd name="connsiteX24" fmla="*/ 3275435 w 3284960"/>
              <a:gd name="connsiteY24" fmla="*/ 1162837 h 3988661"/>
              <a:gd name="connsiteX25" fmla="*/ 3280727 w 3284960"/>
              <a:gd name="connsiteY25" fmla="*/ 2711702 h 3988661"/>
              <a:gd name="connsiteX26" fmla="*/ 3284960 w 3284960"/>
              <a:gd name="connsiteY26" fmla="*/ 3950561 h 3988661"/>
              <a:gd name="connsiteX27" fmla="*/ 2804938 w 3284960"/>
              <a:gd name="connsiteY27" fmla="*/ 3956137 h 3988661"/>
              <a:gd name="connsiteX28" fmla="*/ 3281264 w 3284960"/>
              <a:gd name="connsiteY28" fmla="*/ 2868732 h 3988661"/>
              <a:gd name="connsiteX29" fmla="*/ 3284960 w 3284960"/>
              <a:gd name="connsiteY29" fmla="*/ 3950561 h 3988661"/>
              <a:gd name="connsiteX0" fmla="*/ 507268 w 3284960"/>
              <a:gd name="connsiteY0" fmla="*/ 3982825 h 3988661"/>
              <a:gd name="connsiteX1" fmla="*/ 4772 w 3284960"/>
              <a:gd name="connsiteY1" fmla="*/ 3988661 h 3988661"/>
              <a:gd name="connsiteX2" fmla="*/ 2937 w 3284960"/>
              <a:gd name="connsiteY2" fmla="*/ 2890142 h 3988661"/>
              <a:gd name="connsiteX3" fmla="*/ 507268 w 3284960"/>
              <a:gd name="connsiteY3" fmla="*/ 3982825 h 3988661"/>
              <a:gd name="connsiteX4" fmla="*/ 2609933 w 3284960"/>
              <a:gd name="connsiteY4" fmla="*/ 3293848 h 3988661"/>
              <a:gd name="connsiteX5" fmla="*/ 1337756 w 3284960"/>
              <a:gd name="connsiteY5" fmla="*/ 3300339 h 3988661"/>
              <a:gd name="connsiteX6" fmla="*/ 2609893 w 3284960"/>
              <a:gd name="connsiteY6" fmla="*/ 3293737 h 3988661"/>
              <a:gd name="connsiteX7" fmla="*/ 2609933 w 3284960"/>
              <a:gd name="connsiteY7" fmla="*/ 3293848 h 3988661"/>
              <a:gd name="connsiteX8" fmla="*/ 3280727 w 3284960"/>
              <a:gd name="connsiteY8" fmla="*/ 2711702 h 3988661"/>
              <a:gd name="connsiteX9" fmla="*/ 1842146 w 3284960"/>
              <a:gd name="connsiteY9" fmla="*/ 1165673 h 3988661"/>
              <a:gd name="connsiteX10" fmla="*/ 2593200 w 3284960"/>
              <a:gd name="connsiteY10" fmla="*/ 3247466 h 3988661"/>
              <a:gd name="connsiteX11" fmla="*/ 1852792 w 3284960"/>
              <a:gd name="connsiteY11" fmla="*/ 1944217 h 3988661"/>
              <a:gd name="connsiteX12" fmla="*/ 1848860 w 3284960"/>
              <a:gd name="connsiteY12" fmla="*/ 1944225 h 3988661"/>
              <a:gd name="connsiteX13" fmla="*/ 1679014 w 3284960"/>
              <a:gd name="connsiteY13" fmla="*/ 1829916 h 3988661"/>
              <a:gd name="connsiteX14" fmla="*/ 1508942 w 3284960"/>
              <a:gd name="connsiteY14" fmla="*/ 1944950 h 3988661"/>
              <a:gd name="connsiteX15" fmla="*/ 1506507 w 3284960"/>
              <a:gd name="connsiteY15" fmla="*/ 1944955 h 3988661"/>
              <a:gd name="connsiteX16" fmla="*/ 783484 w 3284960"/>
              <a:gd name="connsiteY16" fmla="*/ 3303168 h 3988661"/>
              <a:gd name="connsiteX17" fmla="*/ 773933 w 3284960"/>
              <a:gd name="connsiteY17" fmla="*/ 3303216 h 3988661"/>
              <a:gd name="connsiteX18" fmla="*/ 1570331 w 3284960"/>
              <a:gd name="connsiteY18" fmla="*/ 1155607 h 3988661"/>
              <a:gd name="connsiteX19" fmla="*/ 2631 w 3284960"/>
              <a:gd name="connsiteY19" fmla="*/ 2706972 h 3988661"/>
              <a:gd name="connsiteX20" fmla="*/ 0 w 3284960"/>
              <a:gd name="connsiteY20" fmla="*/ 1130985 h 3988661"/>
              <a:gd name="connsiteX21" fmla="*/ 1981200 w 3284960"/>
              <a:gd name="connsiteY21" fmla="*/ 29451 h 3988661"/>
              <a:gd name="connsiteX22" fmla="*/ 2075507 w 3284960"/>
              <a:gd name="connsiteY22" fmla="*/ 0 h 3988661"/>
              <a:gd name="connsiteX23" fmla="*/ 1957397 w 3284960"/>
              <a:gd name="connsiteY23" fmla="*/ 396552 h 3988661"/>
              <a:gd name="connsiteX24" fmla="*/ 3275435 w 3284960"/>
              <a:gd name="connsiteY24" fmla="*/ 1162837 h 3988661"/>
              <a:gd name="connsiteX25" fmla="*/ 3280727 w 3284960"/>
              <a:gd name="connsiteY25" fmla="*/ 2711702 h 3988661"/>
              <a:gd name="connsiteX26" fmla="*/ 3284960 w 3284960"/>
              <a:gd name="connsiteY26" fmla="*/ 3950561 h 3988661"/>
              <a:gd name="connsiteX27" fmla="*/ 2804938 w 3284960"/>
              <a:gd name="connsiteY27" fmla="*/ 3956137 h 3988661"/>
              <a:gd name="connsiteX28" fmla="*/ 3281264 w 3284960"/>
              <a:gd name="connsiteY28" fmla="*/ 2868734 h 3988661"/>
              <a:gd name="connsiteX29" fmla="*/ 3284960 w 3284960"/>
              <a:gd name="connsiteY29" fmla="*/ 3950561 h 3988661"/>
              <a:gd name="connsiteX0" fmla="*/ 507268 w 3284960"/>
              <a:gd name="connsiteY0" fmla="*/ 3982825 h 3988661"/>
              <a:gd name="connsiteX1" fmla="*/ 4772 w 3284960"/>
              <a:gd name="connsiteY1" fmla="*/ 3988661 h 3988661"/>
              <a:gd name="connsiteX2" fmla="*/ 2937 w 3284960"/>
              <a:gd name="connsiteY2" fmla="*/ 2890142 h 3988661"/>
              <a:gd name="connsiteX3" fmla="*/ 507268 w 3284960"/>
              <a:gd name="connsiteY3" fmla="*/ 3982825 h 3988661"/>
              <a:gd name="connsiteX4" fmla="*/ 2609933 w 3284960"/>
              <a:gd name="connsiteY4" fmla="*/ 3293848 h 3988661"/>
              <a:gd name="connsiteX5" fmla="*/ 1337756 w 3284960"/>
              <a:gd name="connsiteY5" fmla="*/ 3300339 h 3988661"/>
              <a:gd name="connsiteX6" fmla="*/ 2609893 w 3284960"/>
              <a:gd name="connsiteY6" fmla="*/ 3293737 h 3988661"/>
              <a:gd name="connsiteX7" fmla="*/ 2609933 w 3284960"/>
              <a:gd name="connsiteY7" fmla="*/ 3293848 h 3988661"/>
              <a:gd name="connsiteX8" fmla="*/ 3280727 w 3284960"/>
              <a:gd name="connsiteY8" fmla="*/ 2711702 h 3988661"/>
              <a:gd name="connsiteX9" fmla="*/ 1842146 w 3284960"/>
              <a:gd name="connsiteY9" fmla="*/ 1165673 h 3988661"/>
              <a:gd name="connsiteX10" fmla="*/ 2593200 w 3284960"/>
              <a:gd name="connsiteY10" fmla="*/ 3247466 h 3988661"/>
              <a:gd name="connsiteX11" fmla="*/ 1852792 w 3284960"/>
              <a:gd name="connsiteY11" fmla="*/ 1944217 h 3988661"/>
              <a:gd name="connsiteX12" fmla="*/ 1848860 w 3284960"/>
              <a:gd name="connsiteY12" fmla="*/ 1944225 h 3988661"/>
              <a:gd name="connsiteX13" fmla="*/ 1679014 w 3284960"/>
              <a:gd name="connsiteY13" fmla="*/ 1829916 h 3988661"/>
              <a:gd name="connsiteX14" fmla="*/ 1508942 w 3284960"/>
              <a:gd name="connsiteY14" fmla="*/ 1944950 h 3988661"/>
              <a:gd name="connsiteX15" fmla="*/ 1506507 w 3284960"/>
              <a:gd name="connsiteY15" fmla="*/ 1944955 h 3988661"/>
              <a:gd name="connsiteX16" fmla="*/ 783484 w 3284960"/>
              <a:gd name="connsiteY16" fmla="*/ 3303168 h 3988661"/>
              <a:gd name="connsiteX17" fmla="*/ 773933 w 3284960"/>
              <a:gd name="connsiteY17" fmla="*/ 3303216 h 3988661"/>
              <a:gd name="connsiteX18" fmla="*/ 1570331 w 3284960"/>
              <a:gd name="connsiteY18" fmla="*/ 1155607 h 3988661"/>
              <a:gd name="connsiteX19" fmla="*/ 2631 w 3284960"/>
              <a:gd name="connsiteY19" fmla="*/ 2706972 h 3988661"/>
              <a:gd name="connsiteX20" fmla="*/ 0 w 3284960"/>
              <a:gd name="connsiteY20" fmla="*/ 1130985 h 3988661"/>
              <a:gd name="connsiteX21" fmla="*/ 1981200 w 3284960"/>
              <a:gd name="connsiteY21" fmla="*/ 29451 h 3988661"/>
              <a:gd name="connsiteX22" fmla="*/ 2075507 w 3284960"/>
              <a:gd name="connsiteY22" fmla="*/ 0 h 3988661"/>
              <a:gd name="connsiteX23" fmla="*/ 1957397 w 3284960"/>
              <a:gd name="connsiteY23" fmla="*/ 396552 h 3988661"/>
              <a:gd name="connsiteX24" fmla="*/ 3275435 w 3284960"/>
              <a:gd name="connsiteY24" fmla="*/ 1162837 h 3988661"/>
              <a:gd name="connsiteX25" fmla="*/ 3280727 w 3284960"/>
              <a:gd name="connsiteY25" fmla="*/ 2711702 h 3988661"/>
              <a:gd name="connsiteX26" fmla="*/ 3284960 w 3284960"/>
              <a:gd name="connsiteY26" fmla="*/ 3950561 h 3988661"/>
              <a:gd name="connsiteX27" fmla="*/ 2804938 w 3284960"/>
              <a:gd name="connsiteY27" fmla="*/ 3956137 h 3988661"/>
              <a:gd name="connsiteX28" fmla="*/ 3284960 w 3284960"/>
              <a:gd name="connsiteY28" fmla="*/ 3950561 h 3988661"/>
              <a:gd name="connsiteX0" fmla="*/ 507268 w 3280727"/>
              <a:gd name="connsiteY0" fmla="*/ 3982825 h 3988661"/>
              <a:gd name="connsiteX1" fmla="*/ 4772 w 3280727"/>
              <a:gd name="connsiteY1" fmla="*/ 3988661 h 3988661"/>
              <a:gd name="connsiteX2" fmla="*/ 2937 w 3280727"/>
              <a:gd name="connsiteY2" fmla="*/ 2890142 h 3988661"/>
              <a:gd name="connsiteX3" fmla="*/ 507268 w 3280727"/>
              <a:gd name="connsiteY3" fmla="*/ 3982825 h 3988661"/>
              <a:gd name="connsiteX4" fmla="*/ 2609933 w 3280727"/>
              <a:gd name="connsiteY4" fmla="*/ 3293848 h 3988661"/>
              <a:gd name="connsiteX5" fmla="*/ 1337756 w 3280727"/>
              <a:gd name="connsiteY5" fmla="*/ 3300339 h 3988661"/>
              <a:gd name="connsiteX6" fmla="*/ 2609893 w 3280727"/>
              <a:gd name="connsiteY6" fmla="*/ 3293737 h 3988661"/>
              <a:gd name="connsiteX7" fmla="*/ 2609933 w 3280727"/>
              <a:gd name="connsiteY7" fmla="*/ 3293848 h 3988661"/>
              <a:gd name="connsiteX8" fmla="*/ 3280727 w 3280727"/>
              <a:gd name="connsiteY8" fmla="*/ 2711702 h 3988661"/>
              <a:gd name="connsiteX9" fmla="*/ 1842146 w 3280727"/>
              <a:gd name="connsiteY9" fmla="*/ 1165673 h 3988661"/>
              <a:gd name="connsiteX10" fmla="*/ 2593200 w 3280727"/>
              <a:gd name="connsiteY10" fmla="*/ 3247466 h 3988661"/>
              <a:gd name="connsiteX11" fmla="*/ 1852792 w 3280727"/>
              <a:gd name="connsiteY11" fmla="*/ 1944217 h 3988661"/>
              <a:gd name="connsiteX12" fmla="*/ 1848860 w 3280727"/>
              <a:gd name="connsiteY12" fmla="*/ 1944225 h 3988661"/>
              <a:gd name="connsiteX13" fmla="*/ 1679014 w 3280727"/>
              <a:gd name="connsiteY13" fmla="*/ 1829916 h 3988661"/>
              <a:gd name="connsiteX14" fmla="*/ 1508942 w 3280727"/>
              <a:gd name="connsiteY14" fmla="*/ 1944950 h 3988661"/>
              <a:gd name="connsiteX15" fmla="*/ 1506507 w 3280727"/>
              <a:gd name="connsiteY15" fmla="*/ 1944955 h 3988661"/>
              <a:gd name="connsiteX16" fmla="*/ 783484 w 3280727"/>
              <a:gd name="connsiteY16" fmla="*/ 3303168 h 3988661"/>
              <a:gd name="connsiteX17" fmla="*/ 773933 w 3280727"/>
              <a:gd name="connsiteY17" fmla="*/ 3303216 h 3988661"/>
              <a:gd name="connsiteX18" fmla="*/ 1570331 w 3280727"/>
              <a:gd name="connsiteY18" fmla="*/ 1155607 h 3988661"/>
              <a:gd name="connsiteX19" fmla="*/ 2631 w 3280727"/>
              <a:gd name="connsiteY19" fmla="*/ 2706972 h 3988661"/>
              <a:gd name="connsiteX20" fmla="*/ 0 w 3280727"/>
              <a:gd name="connsiteY20" fmla="*/ 1130985 h 3988661"/>
              <a:gd name="connsiteX21" fmla="*/ 1981200 w 3280727"/>
              <a:gd name="connsiteY21" fmla="*/ 29451 h 3988661"/>
              <a:gd name="connsiteX22" fmla="*/ 2075507 w 3280727"/>
              <a:gd name="connsiteY22" fmla="*/ 0 h 3988661"/>
              <a:gd name="connsiteX23" fmla="*/ 1957397 w 3280727"/>
              <a:gd name="connsiteY23" fmla="*/ 396552 h 3988661"/>
              <a:gd name="connsiteX24" fmla="*/ 3275435 w 3280727"/>
              <a:gd name="connsiteY24" fmla="*/ 1162837 h 3988661"/>
              <a:gd name="connsiteX25" fmla="*/ 3280727 w 3280727"/>
              <a:gd name="connsiteY25" fmla="*/ 2711702 h 3988661"/>
              <a:gd name="connsiteX0" fmla="*/ 2937 w 3280727"/>
              <a:gd name="connsiteY0" fmla="*/ 2890142 h 3988661"/>
              <a:gd name="connsiteX1" fmla="*/ 4772 w 3280727"/>
              <a:gd name="connsiteY1" fmla="*/ 3988661 h 3988661"/>
              <a:gd name="connsiteX2" fmla="*/ 2937 w 3280727"/>
              <a:gd name="connsiteY2" fmla="*/ 2890142 h 3988661"/>
              <a:gd name="connsiteX3" fmla="*/ 2609933 w 3280727"/>
              <a:gd name="connsiteY3" fmla="*/ 3293848 h 3988661"/>
              <a:gd name="connsiteX4" fmla="*/ 1337756 w 3280727"/>
              <a:gd name="connsiteY4" fmla="*/ 3300339 h 3988661"/>
              <a:gd name="connsiteX5" fmla="*/ 2609893 w 3280727"/>
              <a:gd name="connsiteY5" fmla="*/ 3293737 h 3988661"/>
              <a:gd name="connsiteX6" fmla="*/ 2609933 w 3280727"/>
              <a:gd name="connsiteY6" fmla="*/ 3293848 h 3988661"/>
              <a:gd name="connsiteX7" fmla="*/ 3280727 w 3280727"/>
              <a:gd name="connsiteY7" fmla="*/ 2711702 h 3988661"/>
              <a:gd name="connsiteX8" fmla="*/ 1842146 w 3280727"/>
              <a:gd name="connsiteY8" fmla="*/ 1165673 h 3988661"/>
              <a:gd name="connsiteX9" fmla="*/ 2593200 w 3280727"/>
              <a:gd name="connsiteY9" fmla="*/ 3247466 h 3988661"/>
              <a:gd name="connsiteX10" fmla="*/ 1852792 w 3280727"/>
              <a:gd name="connsiteY10" fmla="*/ 1944217 h 3988661"/>
              <a:gd name="connsiteX11" fmla="*/ 1848860 w 3280727"/>
              <a:gd name="connsiteY11" fmla="*/ 1944225 h 3988661"/>
              <a:gd name="connsiteX12" fmla="*/ 1679014 w 3280727"/>
              <a:gd name="connsiteY12" fmla="*/ 1829916 h 3988661"/>
              <a:gd name="connsiteX13" fmla="*/ 1508942 w 3280727"/>
              <a:gd name="connsiteY13" fmla="*/ 1944950 h 3988661"/>
              <a:gd name="connsiteX14" fmla="*/ 1506507 w 3280727"/>
              <a:gd name="connsiteY14" fmla="*/ 1944955 h 3988661"/>
              <a:gd name="connsiteX15" fmla="*/ 783484 w 3280727"/>
              <a:gd name="connsiteY15" fmla="*/ 3303168 h 3988661"/>
              <a:gd name="connsiteX16" fmla="*/ 773933 w 3280727"/>
              <a:gd name="connsiteY16" fmla="*/ 3303216 h 3988661"/>
              <a:gd name="connsiteX17" fmla="*/ 1570331 w 3280727"/>
              <a:gd name="connsiteY17" fmla="*/ 1155607 h 3988661"/>
              <a:gd name="connsiteX18" fmla="*/ 2631 w 3280727"/>
              <a:gd name="connsiteY18" fmla="*/ 2706972 h 3988661"/>
              <a:gd name="connsiteX19" fmla="*/ 0 w 3280727"/>
              <a:gd name="connsiteY19" fmla="*/ 1130985 h 3988661"/>
              <a:gd name="connsiteX20" fmla="*/ 1981200 w 3280727"/>
              <a:gd name="connsiteY20" fmla="*/ 29451 h 3988661"/>
              <a:gd name="connsiteX21" fmla="*/ 2075507 w 3280727"/>
              <a:gd name="connsiteY21" fmla="*/ 0 h 3988661"/>
              <a:gd name="connsiteX22" fmla="*/ 1957397 w 3280727"/>
              <a:gd name="connsiteY22" fmla="*/ 396552 h 3988661"/>
              <a:gd name="connsiteX23" fmla="*/ 3275435 w 3280727"/>
              <a:gd name="connsiteY23" fmla="*/ 1162837 h 3988661"/>
              <a:gd name="connsiteX24" fmla="*/ 3280727 w 3280727"/>
              <a:gd name="connsiteY24" fmla="*/ 2711702 h 3988661"/>
              <a:gd name="connsiteX0" fmla="*/ 2937 w 3280727"/>
              <a:gd name="connsiteY0" fmla="*/ 2890142 h 3988661"/>
              <a:gd name="connsiteX1" fmla="*/ 4772 w 3280727"/>
              <a:gd name="connsiteY1" fmla="*/ 3988661 h 3988661"/>
              <a:gd name="connsiteX2" fmla="*/ 2937 w 3280727"/>
              <a:gd name="connsiteY2" fmla="*/ 2890142 h 3988661"/>
              <a:gd name="connsiteX3" fmla="*/ 2609933 w 3280727"/>
              <a:gd name="connsiteY3" fmla="*/ 3293848 h 3988661"/>
              <a:gd name="connsiteX4" fmla="*/ 1337756 w 3280727"/>
              <a:gd name="connsiteY4" fmla="*/ 3300339 h 3988661"/>
              <a:gd name="connsiteX5" fmla="*/ 2609893 w 3280727"/>
              <a:gd name="connsiteY5" fmla="*/ 3293737 h 3988661"/>
              <a:gd name="connsiteX6" fmla="*/ 2609933 w 3280727"/>
              <a:gd name="connsiteY6" fmla="*/ 3293848 h 3988661"/>
              <a:gd name="connsiteX7" fmla="*/ 3280727 w 3280727"/>
              <a:gd name="connsiteY7" fmla="*/ 2711702 h 3988661"/>
              <a:gd name="connsiteX8" fmla="*/ 1842146 w 3280727"/>
              <a:gd name="connsiteY8" fmla="*/ 1165673 h 3988661"/>
              <a:gd name="connsiteX9" fmla="*/ 2593200 w 3280727"/>
              <a:gd name="connsiteY9" fmla="*/ 3247466 h 3988661"/>
              <a:gd name="connsiteX10" fmla="*/ 1852792 w 3280727"/>
              <a:gd name="connsiteY10" fmla="*/ 1944217 h 3988661"/>
              <a:gd name="connsiteX11" fmla="*/ 1848860 w 3280727"/>
              <a:gd name="connsiteY11" fmla="*/ 1944225 h 3988661"/>
              <a:gd name="connsiteX12" fmla="*/ 1679014 w 3280727"/>
              <a:gd name="connsiteY12" fmla="*/ 1829916 h 3988661"/>
              <a:gd name="connsiteX13" fmla="*/ 1508942 w 3280727"/>
              <a:gd name="connsiteY13" fmla="*/ 1944950 h 3988661"/>
              <a:gd name="connsiteX14" fmla="*/ 1506507 w 3280727"/>
              <a:gd name="connsiteY14" fmla="*/ 1944955 h 3988661"/>
              <a:gd name="connsiteX15" fmla="*/ 783484 w 3280727"/>
              <a:gd name="connsiteY15" fmla="*/ 3303168 h 3988661"/>
              <a:gd name="connsiteX16" fmla="*/ 773933 w 3280727"/>
              <a:gd name="connsiteY16" fmla="*/ 3303216 h 3988661"/>
              <a:gd name="connsiteX17" fmla="*/ 1570331 w 3280727"/>
              <a:gd name="connsiteY17" fmla="*/ 1155607 h 3988661"/>
              <a:gd name="connsiteX18" fmla="*/ 2631 w 3280727"/>
              <a:gd name="connsiteY18" fmla="*/ 2706972 h 3988661"/>
              <a:gd name="connsiteX19" fmla="*/ 0 w 3280727"/>
              <a:gd name="connsiteY19" fmla="*/ 1130985 h 3988661"/>
              <a:gd name="connsiteX20" fmla="*/ 1981200 w 3280727"/>
              <a:gd name="connsiteY20" fmla="*/ 29451 h 3988661"/>
              <a:gd name="connsiteX21" fmla="*/ 2075507 w 3280727"/>
              <a:gd name="connsiteY21" fmla="*/ 0 h 3988661"/>
              <a:gd name="connsiteX22" fmla="*/ 1957397 w 3280727"/>
              <a:gd name="connsiteY22" fmla="*/ 396552 h 3988661"/>
              <a:gd name="connsiteX23" fmla="*/ 3275435 w 3280727"/>
              <a:gd name="connsiteY23" fmla="*/ 1162837 h 3988661"/>
              <a:gd name="connsiteX24" fmla="*/ 3280727 w 3280727"/>
              <a:gd name="connsiteY24" fmla="*/ 2711702 h 3988661"/>
              <a:gd name="connsiteX0" fmla="*/ 2609933 w 3280727"/>
              <a:gd name="connsiteY0" fmla="*/ 3293848 h 3303216"/>
              <a:gd name="connsiteX1" fmla="*/ 1337756 w 3280727"/>
              <a:gd name="connsiteY1" fmla="*/ 3300339 h 3303216"/>
              <a:gd name="connsiteX2" fmla="*/ 2609893 w 3280727"/>
              <a:gd name="connsiteY2" fmla="*/ 3293737 h 3303216"/>
              <a:gd name="connsiteX3" fmla="*/ 2609933 w 3280727"/>
              <a:gd name="connsiteY3" fmla="*/ 3293848 h 3303216"/>
              <a:gd name="connsiteX4" fmla="*/ 3280727 w 3280727"/>
              <a:gd name="connsiteY4" fmla="*/ 2711702 h 3303216"/>
              <a:gd name="connsiteX5" fmla="*/ 1842146 w 3280727"/>
              <a:gd name="connsiteY5" fmla="*/ 1165673 h 3303216"/>
              <a:gd name="connsiteX6" fmla="*/ 2593200 w 3280727"/>
              <a:gd name="connsiteY6" fmla="*/ 3247466 h 3303216"/>
              <a:gd name="connsiteX7" fmla="*/ 1852792 w 3280727"/>
              <a:gd name="connsiteY7" fmla="*/ 1944217 h 3303216"/>
              <a:gd name="connsiteX8" fmla="*/ 1848860 w 3280727"/>
              <a:gd name="connsiteY8" fmla="*/ 1944225 h 3303216"/>
              <a:gd name="connsiteX9" fmla="*/ 1679014 w 3280727"/>
              <a:gd name="connsiteY9" fmla="*/ 1829916 h 3303216"/>
              <a:gd name="connsiteX10" fmla="*/ 1508942 w 3280727"/>
              <a:gd name="connsiteY10" fmla="*/ 1944950 h 3303216"/>
              <a:gd name="connsiteX11" fmla="*/ 1506507 w 3280727"/>
              <a:gd name="connsiteY11" fmla="*/ 1944955 h 3303216"/>
              <a:gd name="connsiteX12" fmla="*/ 783484 w 3280727"/>
              <a:gd name="connsiteY12" fmla="*/ 3303168 h 3303216"/>
              <a:gd name="connsiteX13" fmla="*/ 773933 w 3280727"/>
              <a:gd name="connsiteY13" fmla="*/ 3303216 h 3303216"/>
              <a:gd name="connsiteX14" fmla="*/ 1570331 w 3280727"/>
              <a:gd name="connsiteY14" fmla="*/ 1155607 h 3303216"/>
              <a:gd name="connsiteX15" fmla="*/ 2631 w 3280727"/>
              <a:gd name="connsiteY15" fmla="*/ 2706972 h 3303216"/>
              <a:gd name="connsiteX16" fmla="*/ 0 w 3280727"/>
              <a:gd name="connsiteY16" fmla="*/ 1130985 h 3303216"/>
              <a:gd name="connsiteX17" fmla="*/ 1981200 w 3280727"/>
              <a:gd name="connsiteY17" fmla="*/ 29451 h 3303216"/>
              <a:gd name="connsiteX18" fmla="*/ 2075507 w 3280727"/>
              <a:gd name="connsiteY18" fmla="*/ 0 h 3303216"/>
              <a:gd name="connsiteX19" fmla="*/ 1957397 w 3280727"/>
              <a:gd name="connsiteY19" fmla="*/ 396552 h 3303216"/>
              <a:gd name="connsiteX20" fmla="*/ 3275435 w 3280727"/>
              <a:gd name="connsiteY20" fmla="*/ 1162837 h 3303216"/>
              <a:gd name="connsiteX21" fmla="*/ 3280727 w 3280727"/>
              <a:gd name="connsiteY21" fmla="*/ 2711702 h 3303216"/>
              <a:gd name="connsiteX0" fmla="*/ 2609933 w 3280727"/>
              <a:gd name="connsiteY0" fmla="*/ 3293848 h 3303216"/>
              <a:gd name="connsiteX1" fmla="*/ 1337756 w 3280727"/>
              <a:gd name="connsiteY1" fmla="*/ 3300339 h 3303216"/>
              <a:gd name="connsiteX2" fmla="*/ 2609893 w 3280727"/>
              <a:gd name="connsiteY2" fmla="*/ 3293737 h 3303216"/>
              <a:gd name="connsiteX3" fmla="*/ 2609933 w 3280727"/>
              <a:gd name="connsiteY3" fmla="*/ 3293848 h 3303216"/>
              <a:gd name="connsiteX4" fmla="*/ 3280727 w 3280727"/>
              <a:gd name="connsiteY4" fmla="*/ 2711702 h 3303216"/>
              <a:gd name="connsiteX5" fmla="*/ 1842146 w 3280727"/>
              <a:gd name="connsiteY5" fmla="*/ 1165673 h 3303216"/>
              <a:gd name="connsiteX6" fmla="*/ 2593200 w 3280727"/>
              <a:gd name="connsiteY6" fmla="*/ 3247466 h 3303216"/>
              <a:gd name="connsiteX7" fmla="*/ 1852792 w 3280727"/>
              <a:gd name="connsiteY7" fmla="*/ 1944217 h 3303216"/>
              <a:gd name="connsiteX8" fmla="*/ 1848860 w 3280727"/>
              <a:gd name="connsiteY8" fmla="*/ 1944225 h 3303216"/>
              <a:gd name="connsiteX9" fmla="*/ 1679014 w 3280727"/>
              <a:gd name="connsiteY9" fmla="*/ 1829916 h 3303216"/>
              <a:gd name="connsiteX10" fmla="*/ 1508942 w 3280727"/>
              <a:gd name="connsiteY10" fmla="*/ 1944950 h 3303216"/>
              <a:gd name="connsiteX11" fmla="*/ 1506507 w 3280727"/>
              <a:gd name="connsiteY11" fmla="*/ 1944955 h 3303216"/>
              <a:gd name="connsiteX12" fmla="*/ 783484 w 3280727"/>
              <a:gd name="connsiteY12" fmla="*/ 3303168 h 3303216"/>
              <a:gd name="connsiteX13" fmla="*/ 773933 w 3280727"/>
              <a:gd name="connsiteY13" fmla="*/ 3303216 h 3303216"/>
              <a:gd name="connsiteX14" fmla="*/ 1570331 w 3280727"/>
              <a:gd name="connsiteY14" fmla="*/ 1155607 h 3303216"/>
              <a:gd name="connsiteX15" fmla="*/ 2631 w 3280727"/>
              <a:gd name="connsiteY15" fmla="*/ 2706972 h 3303216"/>
              <a:gd name="connsiteX16" fmla="*/ 0 w 3280727"/>
              <a:gd name="connsiteY16" fmla="*/ 1130985 h 3303216"/>
              <a:gd name="connsiteX17" fmla="*/ 1981200 w 3280727"/>
              <a:gd name="connsiteY17" fmla="*/ 29451 h 3303216"/>
              <a:gd name="connsiteX18" fmla="*/ 1986144 w 3280727"/>
              <a:gd name="connsiteY18" fmla="*/ 15603 h 3303216"/>
              <a:gd name="connsiteX19" fmla="*/ 2075507 w 3280727"/>
              <a:gd name="connsiteY19" fmla="*/ 0 h 3303216"/>
              <a:gd name="connsiteX20" fmla="*/ 1957397 w 3280727"/>
              <a:gd name="connsiteY20" fmla="*/ 396552 h 3303216"/>
              <a:gd name="connsiteX21" fmla="*/ 3275435 w 3280727"/>
              <a:gd name="connsiteY21" fmla="*/ 1162837 h 3303216"/>
              <a:gd name="connsiteX22" fmla="*/ 3280727 w 3280727"/>
              <a:gd name="connsiteY22" fmla="*/ 2711702 h 3303216"/>
              <a:gd name="connsiteX0" fmla="*/ 2609933 w 3280727"/>
              <a:gd name="connsiteY0" fmla="*/ 3373495 h 3382863"/>
              <a:gd name="connsiteX1" fmla="*/ 1337756 w 3280727"/>
              <a:gd name="connsiteY1" fmla="*/ 3379986 h 3382863"/>
              <a:gd name="connsiteX2" fmla="*/ 2609893 w 3280727"/>
              <a:gd name="connsiteY2" fmla="*/ 3373384 h 3382863"/>
              <a:gd name="connsiteX3" fmla="*/ 2609933 w 3280727"/>
              <a:gd name="connsiteY3" fmla="*/ 3373495 h 3382863"/>
              <a:gd name="connsiteX4" fmla="*/ 3280727 w 3280727"/>
              <a:gd name="connsiteY4" fmla="*/ 2791349 h 3382863"/>
              <a:gd name="connsiteX5" fmla="*/ 1842146 w 3280727"/>
              <a:gd name="connsiteY5" fmla="*/ 1245320 h 3382863"/>
              <a:gd name="connsiteX6" fmla="*/ 2593200 w 3280727"/>
              <a:gd name="connsiteY6" fmla="*/ 3327113 h 3382863"/>
              <a:gd name="connsiteX7" fmla="*/ 1852792 w 3280727"/>
              <a:gd name="connsiteY7" fmla="*/ 2023864 h 3382863"/>
              <a:gd name="connsiteX8" fmla="*/ 1848860 w 3280727"/>
              <a:gd name="connsiteY8" fmla="*/ 2023872 h 3382863"/>
              <a:gd name="connsiteX9" fmla="*/ 1679014 w 3280727"/>
              <a:gd name="connsiteY9" fmla="*/ 1909563 h 3382863"/>
              <a:gd name="connsiteX10" fmla="*/ 1508942 w 3280727"/>
              <a:gd name="connsiteY10" fmla="*/ 2024597 h 3382863"/>
              <a:gd name="connsiteX11" fmla="*/ 1506507 w 3280727"/>
              <a:gd name="connsiteY11" fmla="*/ 2024602 h 3382863"/>
              <a:gd name="connsiteX12" fmla="*/ 783484 w 3280727"/>
              <a:gd name="connsiteY12" fmla="*/ 3382815 h 3382863"/>
              <a:gd name="connsiteX13" fmla="*/ 773933 w 3280727"/>
              <a:gd name="connsiteY13" fmla="*/ 3382863 h 3382863"/>
              <a:gd name="connsiteX14" fmla="*/ 1570331 w 3280727"/>
              <a:gd name="connsiteY14" fmla="*/ 1235254 h 3382863"/>
              <a:gd name="connsiteX15" fmla="*/ 2631 w 3280727"/>
              <a:gd name="connsiteY15" fmla="*/ 2786619 h 3382863"/>
              <a:gd name="connsiteX16" fmla="*/ 0 w 3280727"/>
              <a:gd name="connsiteY16" fmla="*/ 1210632 h 3382863"/>
              <a:gd name="connsiteX17" fmla="*/ 1981200 w 3280727"/>
              <a:gd name="connsiteY17" fmla="*/ 109098 h 3382863"/>
              <a:gd name="connsiteX18" fmla="*/ 2071869 w 3280727"/>
              <a:gd name="connsiteY18" fmla="*/ 0 h 3382863"/>
              <a:gd name="connsiteX19" fmla="*/ 2075507 w 3280727"/>
              <a:gd name="connsiteY19" fmla="*/ 79647 h 3382863"/>
              <a:gd name="connsiteX20" fmla="*/ 1957397 w 3280727"/>
              <a:gd name="connsiteY20" fmla="*/ 476199 h 3382863"/>
              <a:gd name="connsiteX21" fmla="*/ 3275435 w 3280727"/>
              <a:gd name="connsiteY21" fmla="*/ 1242484 h 3382863"/>
              <a:gd name="connsiteX22" fmla="*/ 3280727 w 3280727"/>
              <a:gd name="connsiteY22" fmla="*/ 2791349 h 3382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80727" h="3382863">
                <a:moveTo>
                  <a:pt x="2609933" y="3373495"/>
                </a:moveTo>
                <a:lnTo>
                  <a:pt x="1337756" y="3379986"/>
                </a:lnTo>
                <a:lnTo>
                  <a:pt x="2609893" y="3373384"/>
                </a:lnTo>
                <a:cubicBezTo>
                  <a:pt x="2609906" y="3373421"/>
                  <a:pt x="2609920" y="3373458"/>
                  <a:pt x="2609933" y="3373495"/>
                </a:cubicBezTo>
                <a:close/>
                <a:moveTo>
                  <a:pt x="3280727" y="2791349"/>
                </a:moveTo>
                <a:cubicBezTo>
                  <a:pt x="3242370" y="1989752"/>
                  <a:pt x="2627982" y="1339608"/>
                  <a:pt x="1842146" y="1245320"/>
                </a:cubicBezTo>
                <a:lnTo>
                  <a:pt x="2593200" y="3327113"/>
                </a:lnTo>
                <a:lnTo>
                  <a:pt x="1852792" y="2023864"/>
                </a:lnTo>
                <a:lnTo>
                  <a:pt x="1848860" y="2023872"/>
                </a:lnTo>
                <a:cubicBezTo>
                  <a:pt x="1821690" y="1956783"/>
                  <a:pt x="1755866" y="1909563"/>
                  <a:pt x="1679014" y="1909563"/>
                </a:cubicBezTo>
                <a:cubicBezTo>
                  <a:pt x="1601894" y="1909563"/>
                  <a:pt x="1535879" y="1957113"/>
                  <a:pt x="1508942" y="2024597"/>
                </a:cubicBezTo>
                <a:lnTo>
                  <a:pt x="1506507" y="2024602"/>
                </a:lnTo>
                <a:lnTo>
                  <a:pt x="783484" y="3382815"/>
                </a:lnTo>
                <a:lnTo>
                  <a:pt x="773933" y="3382863"/>
                </a:lnTo>
                <a:lnTo>
                  <a:pt x="1570331" y="1235254"/>
                </a:lnTo>
                <a:cubicBezTo>
                  <a:pt x="725145" y="1269377"/>
                  <a:pt x="45379" y="1943694"/>
                  <a:pt x="2631" y="2786619"/>
                </a:cubicBezTo>
                <a:lnTo>
                  <a:pt x="0" y="1210632"/>
                </a:lnTo>
                <a:lnTo>
                  <a:pt x="1981200" y="109098"/>
                </a:lnTo>
                <a:lnTo>
                  <a:pt x="2071869" y="0"/>
                </a:lnTo>
                <a:lnTo>
                  <a:pt x="2075507" y="79647"/>
                </a:lnTo>
                <a:lnTo>
                  <a:pt x="1957397" y="476199"/>
                </a:lnTo>
                <a:lnTo>
                  <a:pt x="3275435" y="1242484"/>
                </a:lnTo>
                <a:lnTo>
                  <a:pt x="3280727" y="2791349"/>
                </a:ln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4" name="等腰三角形 26"/>
          <p:cNvSpPr>
            <a:spLocks noChangeAspect="1"/>
          </p:cNvSpPr>
          <p:nvPr/>
        </p:nvSpPr>
        <p:spPr>
          <a:xfrm rot="14760000" flipV="1">
            <a:off x="376109" y="6068264"/>
            <a:ext cx="523696" cy="540000"/>
          </a:xfrm>
          <a:custGeom>
            <a:avLst/>
            <a:gdLst>
              <a:gd name="connsiteX0" fmla="*/ 507268 w 3284960"/>
              <a:gd name="connsiteY0" fmla="*/ 3982825 h 3988661"/>
              <a:gd name="connsiteX1" fmla="*/ 4772 w 3284960"/>
              <a:gd name="connsiteY1" fmla="*/ 3988661 h 3988661"/>
              <a:gd name="connsiteX2" fmla="*/ 2937 w 3284960"/>
              <a:gd name="connsiteY2" fmla="*/ 2890142 h 3988661"/>
              <a:gd name="connsiteX3" fmla="*/ 507268 w 3284960"/>
              <a:gd name="connsiteY3" fmla="*/ 3982825 h 3988661"/>
              <a:gd name="connsiteX4" fmla="*/ 2609933 w 3284960"/>
              <a:gd name="connsiteY4" fmla="*/ 3293848 h 3988661"/>
              <a:gd name="connsiteX5" fmla="*/ 1337756 w 3284960"/>
              <a:gd name="connsiteY5" fmla="*/ 3300339 h 3988661"/>
              <a:gd name="connsiteX6" fmla="*/ 2609893 w 3284960"/>
              <a:gd name="connsiteY6" fmla="*/ 3293737 h 3988661"/>
              <a:gd name="connsiteX7" fmla="*/ 2609933 w 3284960"/>
              <a:gd name="connsiteY7" fmla="*/ 3293848 h 3988661"/>
              <a:gd name="connsiteX8" fmla="*/ 3280727 w 3284960"/>
              <a:gd name="connsiteY8" fmla="*/ 2711702 h 3988661"/>
              <a:gd name="connsiteX9" fmla="*/ 1842146 w 3284960"/>
              <a:gd name="connsiteY9" fmla="*/ 1165673 h 3988661"/>
              <a:gd name="connsiteX10" fmla="*/ 2593200 w 3284960"/>
              <a:gd name="connsiteY10" fmla="*/ 3247466 h 3988661"/>
              <a:gd name="connsiteX11" fmla="*/ 1852792 w 3284960"/>
              <a:gd name="connsiteY11" fmla="*/ 1944217 h 3988661"/>
              <a:gd name="connsiteX12" fmla="*/ 1848860 w 3284960"/>
              <a:gd name="connsiteY12" fmla="*/ 1944225 h 3988661"/>
              <a:gd name="connsiteX13" fmla="*/ 1679014 w 3284960"/>
              <a:gd name="connsiteY13" fmla="*/ 1829916 h 3988661"/>
              <a:gd name="connsiteX14" fmla="*/ 1508942 w 3284960"/>
              <a:gd name="connsiteY14" fmla="*/ 1944950 h 3988661"/>
              <a:gd name="connsiteX15" fmla="*/ 1506507 w 3284960"/>
              <a:gd name="connsiteY15" fmla="*/ 1944955 h 3988661"/>
              <a:gd name="connsiteX16" fmla="*/ 783484 w 3284960"/>
              <a:gd name="connsiteY16" fmla="*/ 3303168 h 3988661"/>
              <a:gd name="connsiteX17" fmla="*/ 773933 w 3284960"/>
              <a:gd name="connsiteY17" fmla="*/ 3303216 h 3988661"/>
              <a:gd name="connsiteX18" fmla="*/ 1570331 w 3284960"/>
              <a:gd name="connsiteY18" fmla="*/ 1155607 h 3988661"/>
              <a:gd name="connsiteX19" fmla="*/ 2631 w 3284960"/>
              <a:gd name="connsiteY19" fmla="*/ 2706972 h 3988661"/>
              <a:gd name="connsiteX20" fmla="*/ 0 w 3284960"/>
              <a:gd name="connsiteY20" fmla="*/ 1130985 h 3988661"/>
              <a:gd name="connsiteX21" fmla="*/ 1981200 w 3284960"/>
              <a:gd name="connsiteY21" fmla="*/ 29451 h 3988661"/>
              <a:gd name="connsiteX22" fmla="*/ 2075507 w 3284960"/>
              <a:gd name="connsiteY22" fmla="*/ 0 h 3988661"/>
              <a:gd name="connsiteX23" fmla="*/ 1957397 w 3284960"/>
              <a:gd name="connsiteY23" fmla="*/ 396552 h 3988661"/>
              <a:gd name="connsiteX24" fmla="*/ 3275435 w 3284960"/>
              <a:gd name="connsiteY24" fmla="*/ 1162837 h 3988661"/>
              <a:gd name="connsiteX25" fmla="*/ 3280727 w 3284960"/>
              <a:gd name="connsiteY25" fmla="*/ 2711702 h 3988661"/>
              <a:gd name="connsiteX26" fmla="*/ 3284960 w 3284960"/>
              <a:gd name="connsiteY26" fmla="*/ 3950561 h 3988661"/>
              <a:gd name="connsiteX27" fmla="*/ 2804938 w 3284960"/>
              <a:gd name="connsiteY27" fmla="*/ 3956137 h 3988661"/>
              <a:gd name="connsiteX28" fmla="*/ 3281264 w 3284960"/>
              <a:gd name="connsiteY28" fmla="*/ 2868732 h 3988661"/>
              <a:gd name="connsiteX29" fmla="*/ 3284960 w 3284960"/>
              <a:gd name="connsiteY29" fmla="*/ 3950561 h 3988661"/>
              <a:gd name="connsiteX0" fmla="*/ 507268 w 3284960"/>
              <a:gd name="connsiteY0" fmla="*/ 3982825 h 3988661"/>
              <a:gd name="connsiteX1" fmla="*/ 4772 w 3284960"/>
              <a:gd name="connsiteY1" fmla="*/ 3988661 h 3988661"/>
              <a:gd name="connsiteX2" fmla="*/ 2937 w 3284960"/>
              <a:gd name="connsiteY2" fmla="*/ 2890142 h 3988661"/>
              <a:gd name="connsiteX3" fmla="*/ 507268 w 3284960"/>
              <a:gd name="connsiteY3" fmla="*/ 3982825 h 3988661"/>
              <a:gd name="connsiteX4" fmla="*/ 2609933 w 3284960"/>
              <a:gd name="connsiteY4" fmla="*/ 3293848 h 3988661"/>
              <a:gd name="connsiteX5" fmla="*/ 1337756 w 3284960"/>
              <a:gd name="connsiteY5" fmla="*/ 3300339 h 3988661"/>
              <a:gd name="connsiteX6" fmla="*/ 2609893 w 3284960"/>
              <a:gd name="connsiteY6" fmla="*/ 3293737 h 3988661"/>
              <a:gd name="connsiteX7" fmla="*/ 2609933 w 3284960"/>
              <a:gd name="connsiteY7" fmla="*/ 3293848 h 3988661"/>
              <a:gd name="connsiteX8" fmla="*/ 3280727 w 3284960"/>
              <a:gd name="connsiteY8" fmla="*/ 2711702 h 3988661"/>
              <a:gd name="connsiteX9" fmla="*/ 1842146 w 3284960"/>
              <a:gd name="connsiteY9" fmla="*/ 1165673 h 3988661"/>
              <a:gd name="connsiteX10" fmla="*/ 2593200 w 3284960"/>
              <a:gd name="connsiteY10" fmla="*/ 3247466 h 3988661"/>
              <a:gd name="connsiteX11" fmla="*/ 1852792 w 3284960"/>
              <a:gd name="connsiteY11" fmla="*/ 1944217 h 3988661"/>
              <a:gd name="connsiteX12" fmla="*/ 1848860 w 3284960"/>
              <a:gd name="connsiteY12" fmla="*/ 1944225 h 3988661"/>
              <a:gd name="connsiteX13" fmla="*/ 1679014 w 3284960"/>
              <a:gd name="connsiteY13" fmla="*/ 1829916 h 3988661"/>
              <a:gd name="connsiteX14" fmla="*/ 1508942 w 3284960"/>
              <a:gd name="connsiteY14" fmla="*/ 1944950 h 3988661"/>
              <a:gd name="connsiteX15" fmla="*/ 1506507 w 3284960"/>
              <a:gd name="connsiteY15" fmla="*/ 1944955 h 3988661"/>
              <a:gd name="connsiteX16" fmla="*/ 783484 w 3284960"/>
              <a:gd name="connsiteY16" fmla="*/ 3303168 h 3988661"/>
              <a:gd name="connsiteX17" fmla="*/ 773933 w 3284960"/>
              <a:gd name="connsiteY17" fmla="*/ 3303216 h 3988661"/>
              <a:gd name="connsiteX18" fmla="*/ 1570331 w 3284960"/>
              <a:gd name="connsiteY18" fmla="*/ 1155607 h 3988661"/>
              <a:gd name="connsiteX19" fmla="*/ 2631 w 3284960"/>
              <a:gd name="connsiteY19" fmla="*/ 2706972 h 3988661"/>
              <a:gd name="connsiteX20" fmla="*/ 0 w 3284960"/>
              <a:gd name="connsiteY20" fmla="*/ 1130985 h 3988661"/>
              <a:gd name="connsiteX21" fmla="*/ 1981200 w 3284960"/>
              <a:gd name="connsiteY21" fmla="*/ 29451 h 3988661"/>
              <a:gd name="connsiteX22" fmla="*/ 2075507 w 3284960"/>
              <a:gd name="connsiteY22" fmla="*/ 0 h 3988661"/>
              <a:gd name="connsiteX23" fmla="*/ 1957397 w 3284960"/>
              <a:gd name="connsiteY23" fmla="*/ 396552 h 3988661"/>
              <a:gd name="connsiteX24" fmla="*/ 3275435 w 3284960"/>
              <a:gd name="connsiteY24" fmla="*/ 1162837 h 3988661"/>
              <a:gd name="connsiteX25" fmla="*/ 3280727 w 3284960"/>
              <a:gd name="connsiteY25" fmla="*/ 2711702 h 3988661"/>
              <a:gd name="connsiteX26" fmla="*/ 3284960 w 3284960"/>
              <a:gd name="connsiteY26" fmla="*/ 3950561 h 3988661"/>
              <a:gd name="connsiteX27" fmla="*/ 2804938 w 3284960"/>
              <a:gd name="connsiteY27" fmla="*/ 3956137 h 3988661"/>
              <a:gd name="connsiteX28" fmla="*/ 3281264 w 3284960"/>
              <a:gd name="connsiteY28" fmla="*/ 2868734 h 3988661"/>
              <a:gd name="connsiteX29" fmla="*/ 3284960 w 3284960"/>
              <a:gd name="connsiteY29" fmla="*/ 3950561 h 3988661"/>
              <a:gd name="connsiteX0" fmla="*/ 507268 w 3284960"/>
              <a:gd name="connsiteY0" fmla="*/ 3982825 h 3988661"/>
              <a:gd name="connsiteX1" fmla="*/ 4772 w 3284960"/>
              <a:gd name="connsiteY1" fmla="*/ 3988661 h 3988661"/>
              <a:gd name="connsiteX2" fmla="*/ 2937 w 3284960"/>
              <a:gd name="connsiteY2" fmla="*/ 2890142 h 3988661"/>
              <a:gd name="connsiteX3" fmla="*/ 507268 w 3284960"/>
              <a:gd name="connsiteY3" fmla="*/ 3982825 h 3988661"/>
              <a:gd name="connsiteX4" fmla="*/ 2609933 w 3284960"/>
              <a:gd name="connsiteY4" fmla="*/ 3293848 h 3988661"/>
              <a:gd name="connsiteX5" fmla="*/ 1337756 w 3284960"/>
              <a:gd name="connsiteY5" fmla="*/ 3300339 h 3988661"/>
              <a:gd name="connsiteX6" fmla="*/ 2609893 w 3284960"/>
              <a:gd name="connsiteY6" fmla="*/ 3293737 h 3988661"/>
              <a:gd name="connsiteX7" fmla="*/ 2609933 w 3284960"/>
              <a:gd name="connsiteY7" fmla="*/ 3293848 h 3988661"/>
              <a:gd name="connsiteX8" fmla="*/ 3280727 w 3284960"/>
              <a:gd name="connsiteY8" fmla="*/ 2711702 h 3988661"/>
              <a:gd name="connsiteX9" fmla="*/ 1842146 w 3284960"/>
              <a:gd name="connsiteY9" fmla="*/ 1165673 h 3988661"/>
              <a:gd name="connsiteX10" fmla="*/ 2593200 w 3284960"/>
              <a:gd name="connsiteY10" fmla="*/ 3247466 h 3988661"/>
              <a:gd name="connsiteX11" fmla="*/ 1852792 w 3284960"/>
              <a:gd name="connsiteY11" fmla="*/ 1944217 h 3988661"/>
              <a:gd name="connsiteX12" fmla="*/ 1848860 w 3284960"/>
              <a:gd name="connsiteY12" fmla="*/ 1944225 h 3988661"/>
              <a:gd name="connsiteX13" fmla="*/ 1679014 w 3284960"/>
              <a:gd name="connsiteY13" fmla="*/ 1829916 h 3988661"/>
              <a:gd name="connsiteX14" fmla="*/ 1508942 w 3284960"/>
              <a:gd name="connsiteY14" fmla="*/ 1944950 h 3988661"/>
              <a:gd name="connsiteX15" fmla="*/ 1506507 w 3284960"/>
              <a:gd name="connsiteY15" fmla="*/ 1944955 h 3988661"/>
              <a:gd name="connsiteX16" fmla="*/ 783484 w 3284960"/>
              <a:gd name="connsiteY16" fmla="*/ 3303168 h 3988661"/>
              <a:gd name="connsiteX17" fmla="*/ 773933 w 3284960"/>
              <a:gd name="connsiteY17" fmla="*/ 3303216 h 3988661"/>
              <a:gd name="connsiteX18" fmla="*/ 1570331 w 3284960"/>
              <a:gd name="connsiteY18" fmla="*/ 1155607 h 3988661"/>
              <a:gd name="connsiteX19" fmla="*/ 2631 w 3284960"/>
              <a:gd name="connsiteY19" fmla="*/ 2706972 h 3988661"/>
              <a:gd name="connsiteX20" fmla="*/ 0 w 3284960"/>
              <a:gd name="connsiteY20" fmla="*/ 1130985 h 3988661"/>
              <a:gd name="connsiteX21" fmla="*/ 1981200 w 3284960"/>
              <a:gd name="connsiteY21" fmla="*/ 29451 h 3988661"/>
              <a:gd name="connsiteX22" fmla="*/ 2075507 w 3284960"/>
              <a:gd name="connsiteY22" fmla="*/ 0 h 3988661"/>
              <a:gd name="connsiteX23" fmla="*/ 1957397 w 3284960"/>
              <a:gd name="connsiteY23" fmla="*/ 396552 h 3988661"/>
              <a:gd name="connsiteX24" fmla="*/ 3275435 w 3284960"/>
              <a:gd name="connsiteY24" fmla="*/ 1162837 h 3988661"/>
              <a:gd name="connsiteX25" fmla="*/ 3280727 w 3284960"/>
              <a:gd name="connsiteY25" fmla="*/ 2711702 h 3988661"/>
              <a:gd name="connsiteX26" fmla="*/ 3284960 w 3284960"/>
              <a:gd name="connsiteY26" fmla="*/ 3950561 h 3988661"/>
              <a:gd name="connsiteX27" fmla="*/ 2804938 w 3284960"/>
              <a:gd name="connsiteY27" fmla="*/ 3956137 h 3988661"/>
              <a:gd name="connsiteX28" fmla="*/ 3284960 w 3284960"/>
              <a:gd name="connsiteY28" fmla="*/ 3950561 h 3988661"/>
              <a:gd name="connsiteX0" fmla="*/ 507268 w 3280727"/>
              <a:gd name="connsiteY0" fmla="*/ 3982825 h 3988661"/>
              <a:gd name="connsiteX1" fmla="*/ 4772 w 3280727"/>
              <a:gd name="connsiteY1" fmla="*/ 3988661 h 3988661"/>
              <a:gd name="connsiteX2" fmla="*/ 2937 w 3280727"/>
              <a:gd name="connsiteY2" fmla="*/ 2890142 h 3988661"/>
              <a:gd name="connsiteX3" fmla="*/ 507268 w 3280727"/>
              <a:gd name="connsiteY3" fmla="*/ 3982825 h 3988661"/>
              <a:gd name="connsiteX4" fmla="*/ 2609933 w 3280727"/>
              <a:gd name="connsiteY4" fmla="*/ 3293848 h 3988661"/>
              <a:gd name="connsiteX5" fmla="*/ 1337756 w 3280727"/>
              <a:gd name="connsiteY5" fmla="*/ 3300339 h 3988661"/>
              <a:gd name="connsiteX6" fmla="*/ 2609893 w 3280727"/>
              <a:gd name="connsiteY6" fmla="*/ 3293737 h 3988661"/>
              <a:gd name="connsiteX7" fmla="*/ 2609933 w 3280727"/>
              <a:gd name="connsiteY7" fmla="*/ 3293848 h 3988661"/>
              <a:gd name="connsiteX8" fmla="*/ 3280727 w 3280727"/>
              <a:gd name="connsiteY8" fmla="*/ 2711702 h 3988661"/>
              <a:gd name="connsiteX9" fmla="*/ 1842146 w 3280727"/>
              <a:gd name="connsiteY9" fmla="*/ 1165673 h 3988661"/>
              <a:gd name="connsiteX10" fmla="*/ 2593200 w 3280727"/>
              <a:gd name="connsiteY10" fmla="*/ 3247466 h 3988661"/>
              <a:gd name="connsiteX11" fmla="*/ 1852792 w 3280727"/>
              <a:gd name="connsiteY11" fmla="*/ 1944217 h 3988661"/>
              <a:gd name="connsiteX12" fmla="*/ 1848860 w 3280727"/>
              <a:gd name="connsiteY12" fmla="*/ 1944225 h 3988661"/>
              <a:gd name="connsiteX13" fmla="*/ 1679014 w 3280727"/>
              <a:gd name="connsiteY13" fmla="*/ 1829916 h 3988661"/>
              <a:gd name="connsiteX14" fmla="*/ 1508942 w 3280727"/>
              <a:gd name="connsiteY14" fmla="*/ 1944950 h 3988661"/>
              <a:gd name="connsiteX15" fmla="*/ 1506507 w 3280727"/>
              <a:gd name="connsiteY15" fmla="*/ 1944955 h 3988661"/>
              <a:gd name="connsiteX16" fmla="*/ 783484 w 3280727"/>
              <a:gd name="connsiteY16" fmla="*/ 3303168 h 3988661"/>
              <a:gd name="connsiteX17" fmla="*/ 773933 w 3280727"/>
              <a:gd name="connsiteY17" fmla="*/ 3303216 h 3988661"/>
              <a:gd name="connsiteX18" fmla="*/ 1570331 w 3280727"/>
              <a:gd name="connsiteY18" fmla="*/ 1155607 h 3988661"/>
              <a:gd name="connsiteX19" fmla="*/ 2631 w 3280727"/>
              <a:gd name="connsiteY19" fmla="*/ 2706972 h 3988661"/>
              <a:gd name="connsiteX20" fmla="*/ 0 w 3280727"/>
              <a:gd name="connsiteY20" fmla="*/ 1130985 h 3988661"/>
              <a:gd name="connsiteX21" fmla="*/ 1981200 w 3280727"/>
              <a:gd name="connsiteY21" fmla="*/ 29451 h 3988661"/>
              <a:gd name="connsiteX22" fmla="*/ 2075507 w 3280727"/>
              <a:gd name="connsiteY22" fmla="*/ 0 h 3988661"/>
              <a:gd name="connsiteX23" fmla="*/ 1957397 w 3280727"/>
              <a:gd name="connsiteY23" fmla="*/ 396552 h 3988661"/>
              <a:gd name="connsiteX24" fmla="*/ 3275435 w 3280727"/>
              <a:gd name="connsiteY24" fmla="*/ 1162837 h 3988661"/>
              <a:gd name="connsiteX25" fmla="*/ 3280727 w 3280727"/>
              <a:gd name="connsiteY25" fmla="*/ 2711702 h 3988661"/>
              <a:gd name="connsiteX0" fmla="*/ 2937 w 3280727"/>
              <a:gd name="connsiteY0" fmla="*/ 2890142 h 3988661"/>
              <a:gd name="connsiteX1" fmla="*/ 4772 w 3280727"/>
              <a:gd name="connsiteY1" fmla="*/ 3988661 h 3988661"/>
              <a:gd name="connsiteX2" fmla="*/ 2937 w 3280727"/>
              <a:gd name="connsiteY2" fmla="*/ 2890142 h 3988661"/>
              <a:gd name="connsiteX3" fmla="*/ 2609933 w 3280727"/>
              <a:gd name="connsiteY3" fmla="*/ 3293848 h 3988661"/>
              <a:gd name="connsiteX4" fmla="*/ 1337756 w 3280727"/>
              <a:gd name="connsiteY4" fmla="*/ 3300339 h 3988661"/>
              <a:gd name="connsiteX5" fmla="*/ 2609893 w 3280727"/>
              <a:gd name="connsiteY5" fmla="*/ 3293737 h 3988661"/>
              <a:gd name="connsiteX6" fmla="*/ 2609933 w 3280727"/>
              <a:gd name="connsiteY6" fmla="*/ 3293848 h 3988661"/>
              <a:gd name="connsiteX7" fmla="*/ 3280727 w 3280727"/>
              <a:gd name="connsiteY7" fmla="*/ 2711702 h 3988661"/>
              <a:gd name="connsiteX8" fmla="*/ 1842146 w 3280727"/>
              <a:gd name="connsiteY8" fmla="*/ 1165673 h 3988661"/>
              <a:gd name="connsiteX9" fmla="*/ 2593200 w 3280727"/>
              <a:gd name="connsiteY9" fmla="*/ 3247466 h 3988661"/>
              <a:gd name="connsiteX10" fmla="*/ 1852792 w 3280727"/>
              <a:gd name="connsiteY10" fmla="*/ 1944217 h 3988661"/>
              <a:gd name="connsiteX11" fmla="*/ 1848860 w 3280727"/>
              <a:gd name="connsiteY11" fmla="*/ 1944225 h 3988661"/>
              <a:gd name="connsiteX12" fmla="*/ 1679014 w 3280727"/>
              <a:gd name="connsiteY12" fmla="*/ 1829916 h 3988661"/>
              <a:gd name="connsiteX13" fmla="*/ 1508942 w 3280727"/>
              <a:gd name="connsiteY13" fmla="*/ 1944950 h 3988661"/>
              <a:gd name="connsiteX14" fmla="*/ 1506507 w 3280727"/>
              <a:gd name="connsiteY14" fmla="*/ 1944955 h 3988661"/>
              <a:gd name="connsiteX15" fmla="*/ 783484 w 3280727"/>
              <a:gd name="connsiteY15" fmla="*/ 3303168 h 3988661"/>
              <a:gd name="connsiteX16" fmla="*/ 773933 w 3280727"/>
              <a:gd name="connsiteY16" fmla="*/ 3303216 h 3988661"/>
              <a:gd name="connsiteX17" fmla="*/ 1570331 w 3280727"/>
              <a:gd name="connsiteY17" fmla="*/ 1155607 h 3988661"/>
              <a:gd name="connsiteX18" fmla="*/ 2631 w 3280727"/>
              <a:gd name="connsiteY18" fmla="*/ 2706972 h 3988661"/>
              <a:gd name="connsiteX19" fmla="*/ 0 w 3280727"/>
              <a:gd name="connsiteY19" fmla="*/ 1130985 h 3988661"/>
              <a:gd name="connsiteX20" fmla="*/ 1981200 w 3280727"/>
              <a:gd name="connsiteY20" fmla="*/ 29451 h 3988661"/>
              <a:gd name="connsiteX21" fmla="*/ 2075507 w 3280727"/>
              <a:gd name="connsiteY21" fmla="*/ 0 h 3988661"/>
              <a:gd name="connsiteX22" fmla="*/ 1957397 w 3280727"/>
              <a:gd name="connsiteY22" fmla="*/ 396552 h 3988661"/>
              <a:gd name="connsiteX23" fmla="*/ 3275435 w 3280727"/>
              <a:gd name="connsiteY23" fmla="*/ 1162837 h 3988661"/>
              <a:gd name="connsiteX24" fmla="*/ 3280727 w 3280727"/>
              <a:gd name="connsiteY24" fmla="*/ 2711702 h 3988661"/>
              <a:gd name="connsiteX0" fmla="*/ 2937 w 3280727"/>
              <a:gd name="connsiteY0" fmla="*/ 2890142 h 3988661"/>
              <a:gd name="connsiteX1" fmla="*/ 4772 w 3280727"/>
              <a:gd name="connsiteY1" fmla="*/ 3988661 h 3988661"/>
              <a:gd name="connsiteX2" fmla="*/ 2937 w 3280727"/>
              <a:gd name="connsiteY2" fmla="*/ 2890142 h 3988661"/>
              <a:gd name="connsiteX3" fmla="*/ 2609933 w 3280727"/>
              <a:gd name="connsiteY3" fmla="*/ 3293848 h 3988661"/>
              <a:gd name="connsiteX4" fmla="*/ 1337756 w 3280727"/>
              <a:gd name="connsiteY4" fmla="*/ 3300339 h 3988661"/>
              <a:gd name="connsiteX5" fmla="*/ 2609893 w 3280727"/>
              <a:gd name="connsiteY5" fmla="*/ 3293737 h 3988661"/>
              <a:gd name="connsiteX6" fmla="*/ 2609933 w 3280727"/>
              <a:gd name="connsiteY6" fmla="*/ 3293848 h 3988661"/>
              <a:gd name="connsiteX7" fmla="*/ 3280727 w 3280727"/>
              <a:gd name="connsiteY7" fmla="*/ 2711702 h 3988661"/>
              <a:gd name="connsiteX8" fmla="*/ 1842146 w 3280727"/>
              <a:gd name="connsiteY8" fmla="*/ 1165673 h 3988661"/>
              <a:gd name="connsiteX9" fmla="*/ 2593200 w 3280727"/>
              <a:gd name="connsiteY9" fmla="*/ 3247466 h 3988661"/>
              <a:gd name="connsiteX10" fmla="*/ 1852792 w 3280727"/>
              <a:gd name="connsiteY10" fmla="*/ 1944217 h 3988661"/>
              <a:gd name="connsiteX11" fmla="*/ 1848860 w 3280727"/>
              <a:gd name="connsiteY11" fmla="*/ 1944225 h 3988661"/>
              <a:gd name="connsiteX12" fmla="*/ 1679014 w 3280727"/>
              <a:gd name="connsiteY12" fmla="*/ 1829916 h 3988661"/>
              <a:gd name="connsiteX13" fmla="*/ 1508942 w 3280727"/>
              <a:gd name="connsiteY13" fmla="*/ 1944950 h 3988661"/>
              <a:gd name="connsiteX14" fmla="*/ 1506507 w 3280727"/>
              <a:gd name="connsiteY14" fmla="*/ 1944955 h 3988661"/>
              <a:gd name="connsiteX15" fmla="*/ 783484 w 3280727"/>
              <a:gd name="connsiteY15" fmla="*/ 3303168 h 3988661"/>
              <a:gd name="connsiteX16" fmla="*/ 773933 w 3280727"/>
              <a:gd name="connsiteY16" fmla="*/ 3303216 h 3988661"/>
              <a:gd name="connsiteX17" fmla="*/ 1570331 w 3280727"/>
              <a:gd name="connsiteY17" fmla="*/ 1155607 h 3988661"/>
              <a:gd name="connsiteX18" fmla="*/ 2631 w 3280727"/>
              <a:gd name="connsiteY18" fmla="*/ 2706972 h 3988661"/>
              <a:gd name="connsiteX19" fmla="*/ 0 w 3280727"/>
              <a:gd name="connsiteY19" fmla="*/ 1130985 h 3988661"/>
              <a:gd name="connsiteX20" fmla="*/ 1981200 w 3280727"/>
              <a:gd name="connsiteY20" fmla="*/ 29451 h 3988661"/>
              <a:gd name="connsiteX21" fmla="*/ 2075507 w 3280727"/>
              <a:gd name="connsiteY21" fmla="*/ 0 h 3988661"/>
              <a:gd name="connsiteX22" fmla="*/ 1957397 w 3280727"/>
              <a:gd name="connsiteY22" fmla="*/ 396552 h 3988661"/>
              <a:gd name="connsiteX23" fmla="*/ 3275435 w 3280727"/>
              <a:gd name="connsiteY23" fmla="*/ 1162837 h 3988661"/>
              <a:gd name="connsiteX24" fmla="*/ 3280727 w 3280727"/>
              <a:gd name="connsiteY24" fmla="*/ 2711702 h 3988661"/>
              <a:gd name="connsiteX0" fmla="*/ 2609933 w 3280727"/>
              <a:gd name="connsiteY0" fmla="*/ 3293848 h 3303216"/>
              <a:gd name="connsiteX1" fmla="*/ 1337756 w 3280727"/>
              <a:gd name="connsiteY1" fmla="*/ 3300339 h 3303216"/>
              <a:gd name="connsiteX2" fmla="*/ 2609893 w 3280727"/>
              <a:gd name="connsiteY2" fmla="*/ 3293737 h 3303216"/>
              <a:gd name="connsiteX3" fmla="*/ 2609933 w 3280727"/>
              <a:gd name="connsiteY3" fmla="*/ 3293848 h 3303216"/>
              <a:gd name="connsiteX4" fmla="*/ 3280727 w 3280727"/>
              <a:gd name="connsiteY4" fmla="*/ 2711702 h 3303216"/>
              <a:gd name="connsiteX5" fmla="*/ 1842146 w 3280727"/>
              <a:gd name="connsiteY5" fmla="*/ 1165673 h 3303216"/>
              <a:gd name="connsiteX6" fmla="*/ 2593200 w 3280727"/>
              <a:gd name="connsiteY6" fmla="*/ 3247466 h 3303216"/>
              <a:gd name="connsiteX7" fmla="*/ 1852792 w 3280727"/>
              <a:gd name="connsiteY7" fmla="*/ 1944217 h 3303216"/>
              <a:gd name="connsiteX8" fmla="*/ 1848860 w 3280727"/>
              <a:gd name="connsiteY8" fmla="*/ 1944225 h 3303216"/>
              <a:gd name="connsiteX9" fmla="*/ 1679014 w 3280727"/>
              <a:gd name="connsiteY9" fmla="*/ 1829916 h 3303216"/>
              <a:gd name="connsiteX10" fmla="*/ 1508942 w 3280727"/>
              <a:gd name="connsiteY10" fmla="*/ 1944950 h 3303216"/>
              <a:gd name="connsiteX11" fmla="*/ 1506507 w 3280727"/>
              <a:gd name="connsiteY11" fmla="*/ 1944955 h 3303216"/>
              <a:gd name="connsiteX12" fmla="*/ 783484 w 3280727"/>
              <a:gd name="connsiteY12" fmla="*/ 3303168 h 3303216"/>
              <a:gd name="connsiteX13" fmla="*/ 773933 w 3280727"/>
              <a:gd name="connsiteY13" fmla="*/ 3303216 h 3303216"/>
              <a:gd name="connsiteX14" fmla="*/ 1570331 w 3280727"/>
              <a:gd name="connsiteY14" fmla="*/ 1155607 h 3303216"/>
              <a:gd name="connsiteX15" fmla="*/ 2631 w 3280727"/>
              <a:gd name="connsiteY15" fmla="*/ 2706972 h 3303216"/>
              <a:gd name="connsiteX16" fmla="*/ 0 w 3280727"/>
              <a:gd name="connsiteY16" fmla="*/ 1130985 h 3303216"/>
              <a:gd name="connsiteX17" fmla="*/ 1981200 w 3280727"/>
              <a:gd name="connsiteY17" fmla="*/ 29451 h 3303216"/>
              <a:gd name="connsiteX18" fmla="*/ 2075507 w 3280727"/>
              <a:gd name="connsiteY18" fmla="*/ 0 h 3303216"/>
              <a:gd name="connsiteX19" fmla="*/ 1957397 w 3280727"/>
              <a:gd name="connsiteY19" fmla="*/ 396552 h 3303216"/>
              <a:gd name="connsiteX20" fmla="*/ 3275435 w 3280727"/>
              <a:gd name="connsiteY20" fmla="*/ 1162837 h 3303216"/>
              <a:gd name="connsiteX21" fmla="*/ 3280727 w 3280727"/>
              <a:gd name="connsiteY21" fmla="*/ 2711702 h 3303216"/>
              <a:gd name="connsiteX0" fmla="*/ 2609933 w 3280727"/>
              <a:gd name="connsiteY0" fmla="*/ 3293848 h 3303216"/>
              <a:gd name="connsiteX1" fmla="*/ 1337756 w 3280727"/>
              <a:gd name="connsiteY1" fmla="*/ 3300339 h 3303216"/>
              <a:gd name="connsiteX2" fmla="*/ 2609893 w 3280727"/>
              <a:gd name="connsiteY2" fmla="*/ 3293737 h 3303216"/>
              <a:gd name="connsiteX3" fmla="*/ 2609933 w 3280727"/>
              <a:gd name="connsiteY3" fmla="*/ 3293848 h 3303216"/>
              <a:gd name="connsiteX4" fmla="*/ 3280727 w 3280727"/>
              <a:gd name="connsiteY4" fmla="*/ 2711702 h 3303216"/>
              <a:gd name="connsiteX5" fmla="*/ 1842146 w 3280727"/>
              <a:gd name="connsiteY5" fmla="*/ 1165673 h 3303216"/>
              <a:gd name="connsiteX6" fmla="*/ 2593200 w 3280727"/>
              <a:gd name="connsiteY6" fmla="*/ 3247466 h 3303216"/>
              <a:gd name="connsiteX7" fmla="*/ 1852792 w 3280727"/>
              <a:gd name="connsiteY7" fmla="*/ 1944217 h 3303216"/>
              <a:gd name="connsiteX8" fmla="*/ 1848860 w 3280727"/>
              <a:gd name="connsiteY8" fmla="*/ 1944225 h 3303216"/>
              <a:gd name="connsiteX9" fmla="*/ 1679014 w 3280727"/>
              <a:gd name="connsiteY9" fmla="*/ 1829916 h 3303216"/>
              <a:gd name="connsiteX10" fmla="*/ 1508942 w 3280727"/>
              <a:gd name="connsiteY10" fmla="*/ 1944950 h 3303216"/>
              <a:gd name="connsiteX11" fmla="*/ 1506507 w 3280727"/>
              <a:gd name="connsiteY11" fmla="*/ 1944955 h 3303216"/>
              <a:gd name="connsiteX12" fmla="*/ 783484 w 3280727"/>
              <a:gd name="connsiteY12" fmla="*/ 3303168 h 3303216"/>
              <a:gd name="connsiteX13" fmla="*/ 773933 w 3280727"/>
              <a:gd name="connsiteY13" fmla="*/ 3303216 h 3303216"/>
              <a:gd name="connsiteX14" fmla="*/ 1570331 w 3280727"/>
              <a:gd name="connsiteY14" fmla="*/ 1155607 h 3303216"/>
              <a:gd name="connsiteX15" fmla="*/ 2631 w 3280727"/>
              <a:gd name="connsiteY15" fmla="*/ 2706972 h 3303216"/>
              <a:gd name="connsiteX16" fmla="*/ 0 w 3280727"/>
              <a:gd name="connsiteY16" fmla="*/ 1130985 h 3303216"/>
              <a:gd name="connsiteX17" fmla="*/ 1981200 w 3280727"/>
              <a:gd name="connsiteY17" fmla="*/ 29451 h 3303216"/>
              <a:gd name="connsiteX18" fmla="*/ 1986144 w 3280727"/>
              <a:gd name="connsiteY18" fmla="*/ 15603 h 3303216"/>
              <a:gd name="connsiteX19" fmla="*/ 2075507 w 3280727"/>
              <a:gd name="connsiteY19" fmla="*/ 0 h 3303216"/>
              <a:gd name="connsiteX20" fmla="*/ 1957397 w 3280727"/>
              <a:gd name="connsiteY20" fmla="*/ 396552 h 3303216"/>
              <a:gd name="connsiteX21" fmla="*/ 3275435 w 3280727"/>
              <a:gd name="connsiteY21" fmla="*/ 1162837 h 3303216"/>
              <a:gd name="connsiteX22" fmla="*/ 3280727 w 3280727"/>
              <a:gd name="connsiteY22" fmla="*/ 2711702 h 3303216"/>
              <a:gd name="connsiteX0" fmla="*/ 2609933 w 3280727"/>
              <a:gd name="connsiteY0" fmla="*/ 3373495 h 3382863"/>
              <a:gd name="connsiteX1" fmla="*/ 1337756 w 3280727"/>
              <a:gd name="connsiteY1" fmla="*/ 3379986 h 3382863"/>
              <a:gd name="connsiteX2" fmla="*/ 2609893 w 3280727"/>
              <a:gd name="connsiteY2" fmla="*/ 3373384 h 3382863"/>
              <a:gd name="connsiteX3" fmla="*/ 2609933 w 3280727"/>
              <a:gd name="connsiteY3" fmla="*/ 3373495 h 3382863"/>
              <a:gd name="connsiteX4" fmla="*/ 3280727 w 3280727"/>
              <a:gd name="connsiteY4" fmla="*/ 2791349 h 3382863"/>
              <a:gd name="connsiteX5" fmla="*/ 1842146 w 3280727"/>
              <a:gd name="connsiteY5" fmla="*/ 1245320 h 3382863"/>
              <a:gd name="connsiteX6" fmla="*/ 2593200 w 3280727"/>
              <a:gd name="connsiteY6" fmla="*/ 3327113 h 3382863"/>
              <a:gd name="connsiteX7" fmla="*/ 1852792 w 3280727"/>
              <a:gd name="connsiteY7" fmla="*/ 2023864 h 3382863"/>
              <a:gd name="connsiteX8" fmla="*/ 1848860 w 3280727"/>
              <a:gd name="connsiteY8" fmla="*/ 2023872 h 3382863"/>
              <a:gd name="connsiteX9" fmla="*/ 1679014 w 3280727"/>
              <a:gd name="connsiteY9" fmla="*/ 1909563 h 3382863"/>
              <a:gd name="connsiteX10" fmla="*/ 1508942 w 3280727"/>
              <a:gd name="connsiteY10" fmla="*/ 2024597 h 3382863"/>
              <a:gd name="connsiteX11" fmla="*/ 1506507 w 3280727"/>
              <a:gd name="connsiteY11" fmla="*/ 2024602 h 3382863"/>
              <a:gd name="connsiteX12" fmla="*/ 783484 w 3280727"/>
              <a:gd name="connsiteY12" fmla="*/ 3382815 h 3382863"/>
              <a:gd name="connsiteX13" fmla="*/ 773933 w 3280727"/>
              <a:gd name="connsiteY13" fmla="*/ 3382863 h 3382863"/>
              <a:gd name="connsiteX14" fmla="*/ 1570331 w 3280727"/>
              <a:gd name="connsiteY14" fmla="*/ 1235254 h 3382863"/>
              <a:gd name="connsiteX15" fmla="*/ 2631 w 3280727"/>
              <a:gd name="connsiteY15" fmla="*/ 2786619 h 3382863"/>
              <a:gd name="connsiteX16" fmla="*/ 0 w 3280727"/>
              <a:gd name="connsiteY16" fmla="*/ 1210632 h 3382863"/>
              <a:gd name="connsiteX17" fmla="*/ 1981200 w 3280727"/>
              <a:gd name="connsiteY17" fmla="*/ 109098 h 3382863"/>
              <a:gd name="connsiteX18" fmla="*/ 2071869 w 3280727"/>
              <a:gd name="connsiteY18" fmla="*/ 0 h 3382863"/>
              <a:gd name="connsiteX19" fmla="*/ 2075507 w 3280727"/>
              <a:gd name="connsiteY19" fmla="*/ 79647 h 3382863"/>
              <a:gd name="connsiteX20" fmla="*/ 1957397 w 3280727"/>
              <a:gd name="connsiteY20" fmla="*/ 476199 h 3382863"/>
              <a:gd name="connsiteX21" fmla="*/ 3275435 w 3280727"/>
              <a:gd name="connsiteY21" fmla="*/ 1242484 h 3382863"/>
              <a:gd name="connsiteX22" fmla="*/ 3280727 w 3280727"/>
              <a:gd name="connsiteY22" fmla="*/ 2791349 h 33828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3280727" h="3382863">
                <a:moveTo>
                  <a:pt x="2609933" y="3373495"/>
                </a:moveTo>
                <a:lnTo>
                  <a:pt x="1337756" y="3379986"/>
                </a:lnTo>
                <a:lnTo>
                  <a:pt x="2609893" y="3373384"/>
                </a:lnTo>
                <a:cubicBezTo>
                  <a:pt x="2609906" y="3373421"/>
                  <a:pt x="2609920" y="3373458"/>
                  <a:pt x="2609933" y="3373495"/>
                </a:cubicBezTo>
                <a:close/>
                <a:moveTo>
                  <a:pt x="3280727" y="2791349"/>
                </a:moveTo>
                <a:cubicBezTo>
                  <a:pt x="3242370" y="1989752"/>
                  <a:pt x="2627982" y="1339608"/>
                  <a:pt x="1842146" y="1245320"/>
                </a:cubicBezTo>
                <a:lnTo>
                  <a:pt x="2593200" y="3327113"/>
                </a:lnTo>
                <a:lnTo>
                  <a:pt x="1852792" y="2023864"/>
                </a:lnTo>
                <a:lnTo>
                  <a:pt x="1848860" y="2023872"/>
                </a:lnTo>
                <a:cubicBezTo>
                  <a:pt x="1821690" y="1956783"/>
                  <a:pt x="1755866" y="1909563"/>
                  <a:pt x="1679014" y="1909563"/>
                </a:cubicBezTo>
                <a:cubicBezTo>
                  <a:pt x="1601894" y="1909563"/>
                  <a:pt x="1535879" y="1957113"/>
                  <a:pt x="1508942" y="2024597"/>
                </a:cubicBezTo>
                <a:lnTo>
                  <a:pt x="1506507" y="2024602"/>
                </a:lnTo>
                <a:lnTo>
                  <a:pt x="783484" y="3382815"/>
                </a:lnTo>
                <a:lnTo>
                  <a:pt x="773933" y="3382863"/>
                </a:lnTo>
                <a:lnTo>
                  <a:pt x="1570331" y="1235254"/>
                </a:lnTo>
                <a:cubicBezTo>
                  <a:pt x="725145" y="1269377"/>
                  <a:pt x="45379" y="1943694"/>
                  <a:pt x="2631" y="2786619"/>
                </a:cubicBezTo>
                <a:lnTo>
                  <a:pt x="0" y="1210632"/>
                </a:lnTo>
                <a:lnTo>
                  <a:pt x="1981200" y="109098"/>
                </a:lnTo>
                <a:lnTo>
                  <a:pt x="2071869" y="0"/>
                </a:lnTo>
                <a:lnTo>
                  <a:pt x="2075507" y="79647"/>
                </a:lnTo>
                <a:lnTo>
                  <a:pt x="1957397" y="476199"/>
                </a:lnTo>
                <a:lnTo>
                  <a:pt x="3275435" y="1242484"/>
                </a:lnTo>
                <a:lnTo>
                  <a:pt x="3280727" y="2791349"/>
                </a:lnTo>
                <a:close/>
              </a:path>
            </a:pathLst>
          </a:cu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83768" y="4624878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ea typeface="微软雅黑" pitchFamily="34" charset="-122"/>
              </a:rPr>
              <a:t>APU</a:t>
            </a:r>
            <a:r>
              <a:rPr lang="zh-CN" altLang="en-US" dirty="0" smtClean="0">
                <a:ea typeface="微软雅黑" pitchFamily="34" charset="-122"/>
              </a:rPr>
              <a:t>和发动机部分</a:t>
            </a:r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1352" y="5003884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日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084400" y="2492896"/>
            <a:ext cx="4536000" cy="0"/>
          </a:xfrm>
          <a:prstGeom prst="line">
            <a:avLst/>
          </a:prstGeom>
          <a:ln>
            <a:solidFill>
              <a:srgbClr val="EF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084400" y="4509120"/>
            <a:ext cx="4536000" cy="0"/>
          </a:xfrm>
          <a:prstGeom prst="line">
            <a:avLst/>
          </a:prstGeom>
          <a:ln>
            <a:solidFill>
              <a:srgbClr val="EF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7342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圆角矩形 130"/>
          <p:cNvSpPr/>
          <p:nvPr/>
        </p:nvSpPr>
        <p:spPr>
          <a:xfrm>
            <a:off x="251522" y="677047"/>
            <a:ext cx="3600398" cy="1375458"/>
          </a:xfrm>
          <a:prstGeom prst="roundRect">
            <a:avLst>
              <a:gd name="adj" fmla="val 2784"/>
            </a:avLst>
          </a:prstGeom>
          <a:solidFill>
            <a:srgbClr val="FE00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pic>
        <p:nvPicPr>
          <p:cNvPr id="132" name="图片 131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3085200"/>
            <a:ext cx="3600000" cy="3153600"/>
          </a:xfrm>
          <a:prstGeom prst="roundRect">
            <a:avLst>
              <a:gd name="adj" fmla="val 1864"/>
            </a:avLst>
          </a:prstGeom>
          <a:noFill/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65" name="表格 1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713301"/>
              </p:ext>
            </p:extLst>
          </p:nvPr>
        </p:nvGraphicFramePr>
        <p:xfrm>
          <a:off x="395538" y="3195999"/>
          <a:ext cx="3384374" cy="2969305"/>
        </p:xfrm>
        <a:graphic>
          <a:graphicData uri="http://schemas.openxmlformats.org/drawingml/2006/table">
            <a:tbl>
              <a:tblPr/>
              <a:tblGrid>
                <a:gridCol w="483482"/>
                <a:gridCol w="483482"/>
                <a:gridCol w="483482"/>
                <a:gridCol w="483482"/>
                <a:gridCol w="483482"/>
                <a:gridCol w="483482"/>
                <a:gridCol w="483482"/>
              </a:tblGrid>
              <a:tr h="4107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SUN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MON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TUE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WED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THU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FRI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SAT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建党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小暑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EF0808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大暑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66" name="直接连接符 165"/>
          <p:cNvCxnSpPr/>
          <p:nvPr/>
        </p:nvCxnSpPr>
        <p:spPr>
          <a:xfrm>
            <a:off x="328862" y="3573016"/>
            <a:ext cx="3379042" cy="0"/>
          </a:xfrm>
          <a:prstGeom prst="line">
            <a:avLst/>
          </a:prstGeom>
          <a:noFill/>
          <a:ln w="3175" cap="flat" cmpd="dbl" algn="ctr">
            <a:solidFill>
              <a:srgbClr val="FE0002">
                <a:alpha val="31000"/>
              </a:srgbClr>
            </a:solidFill>
            <a:prstDash val="solid"/>
          </a:ln>
          <a:effectLst/>
        </p:spPr>
      </p:cxnSp>
      <p:cxnSp>
        <p:nvCxnSpPr>
          <p:cNvPr id="169" name="直接连接符 168"/>
          <p:cNvCxnSpPr/>
          <p:nvPr/>
        </p:nvCxnSpPr>
        <p:spPr>
          <a:xfrm>
            <a:off x="251920" y="2534808"/>
            <a:ext cx="3600000" cy="0"/>
          </a:xfrm>
          <a:prstGeom prst="line">
            <a:avLst/>
          </a:prstGeom>
          <a:noFill/>
          <a:ln w="9525" cap="flat" cmpd="sng" algn="ctr">
            <a:solidFill>
              <a:srgbClr val="FE0002"/>
            </a:solidFill>
            <a:prstDash val="solid"/>
          </a:ln>
          <a:effectLst/>
        </p:spPr>
      </p:cxnSp>
      <p:grpSp>
        <p:nvGrpSpPr>
          <p:cNvPr id="248" name="组合 247"/>
          <p:cNvGrpSpPr/>
          <p:nvPr/>
        </p:nvGrpSpPr>
        <p:grpSpPr>
          <a:xfrm>
            <a:off x="4085148" y="699542"/>
            <a:ext cx="4847438" cy="5537770"/>
            <a:chOff x="3889853" y="411510"/>
            <a:chExt cx="4847438" cy="5537770"/>
          </a:xfrm>
        </p:grpSpPr>
        <p:grpSp>
          <p:nvGrpSpPr>
            <p:cNvPr id="255" name="组合 254"/>
            <p:cNvGrpSpPr/>
            <p:nvPr/>
          </p:nvGrpSpPr>
          <p:grpSpPr>
            <a:xfrm>
              <a:off x="3889853" y="411510"/>
              <a:ext cx="4825318" cy="5537770"/>
              <a:chOff x="4063727" y="585242"/>
              <a:chExt cx="4325479" cy="5131424"/>
            </a:xfrm>
          </p:grpSpPr>
          <p:sp>
            <p:nvSpPr>
              <p:cNvPr id="259" name="圆角矩形 258"/>
              <p:cNvSpPr/>
              <p:nvPr/>
            </p:nvSpPr>
            <p:spPr>
              <a:xfrm>
                <a:off x="4063727" y="3157297"/>
                <a:ext cx="4320480" cy="2559369"/>
              </a:xfrm>
              <a:prstGeom prst="roundRect">
                <a:avLst>
                  <a:gd name="adj" fmla="val 2305"/>
                </a:avLst>
              </a:prstGeom>
              <a:solidFill>
                <a:sysClr val="window" lastClr="FFFFFF"/>
              </a:solidFill>
              <a:ln w="127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0" name="圆角矩形 259"/>
              <p:cNvSpPr/>
              <p:nvPr/>
            </p:nvSpPr>
            <p:spPr>
              <a:xfrm>
                <a:off x="4063727" y="585242"/>
                <a:ext cx="432048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261" name="图片 260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4" t="7299" r="571" b="46350"/>
              <a:stretch/>
            </p:blipFill>
            <p:spPr>
              <a:xfrm>
                <a:off x="4063727" y="2931790"/>
                <a:ext cx="4320480" cy="425915"/>
              </a:xfrm>
              <a:prstGeom prst="rect">
                <a:avLst/>
              </a:prstGeom>
            </p:spPr>
          </p:pic>
          <p:sp>
            <p:nvSpPr>
              <p:cNvPr id="262" name="圆角矩形 261"/>
              <p:cNvSpPr/>
              <p:nvPr/>
            </p:nvSpPr>
            <p:spPr>
              <a:xfrm>
                <a:off x="4317875" y="586367"/>
                <a:ext cx="381600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3" name="圆角矩形 262"/>
              <p:cNvSpPr/>
              <p:nvPr/>
            </p:nvSpPr>
            <p:spPr>
              <a:xfrm>
                <a:off x="8234882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063727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5" name="圆角矩形 264"/>
              <p:cNvSpPr/>
              <p:nvPr/>
            </p:nvSpPr>
            <p:spPr>
              <a:xfrm>
                <a:off x="4203527" y="2007590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6" name="圆角矩形 265"/>
              <p:cNvSpPr/>
              <p:nvPr/>
            </p:nvSpPr>
            <p:spPr>
              <a:xfrm>
                <a:off x="8093062" y="2006351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267" name="组合 266"/>
              <p:cNvGrpSpPr/>
              <p:nvPr/>
            </p:nvGrpSpPr>
            <p:grpSpPr>
              <a:xfrm>
                <a:off x="4064967" y="3161328"/>
                <a:ext cx="287502" cy="1395115"/>
                <a:chOff x="4064967" y="3161328"/>
                <a:chExt cx="287502" cy="1395115"/>
              </a:xfrm>
            </p:grpSpPr>
            <p:sp>
              <p:nvSpPr>
                <p:cNvPr id="272" name="对角圆角矩形 271"/>
                <p:cNvSpPr/>
                <p:nvPr/>
              </p:nvSpPr>
              <p:spPr>
                <a:xfrm>
                  <a:off x="4064967" y="3161328"/>
                  <a:ext cx="148233" cy="845820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3" name="对角圆角矩形 272"/>
                <p:cNvSpPr/>
                <p:nvPr/>
              </p:nvSpPr>
              <p:spPr>
                <a:xfrm flipV="1">
                  <a:off x="4191141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268" name="组合 267"/>
              <p:cNvGrpSpPr/>
              <p:nvPr/>
            </p:nvGrpSpPr>
            <p:grpSpPr>
              <a:xfrm rot="10800000">
                <a:off x="8227878" y="3166047"/>
                <a:ext cx="161328" cy="1388746"/>
                <a:chOff x="4066108" y="3167697"/>
                <a:chExt cx="161328" cy="1388746"/>
              </a:xfrm>
            </p:grpSpPr>
            <p:sp>
              <p:nvSpPr>
                <p:cNvPr id="270" name="对角圆角矩形 269"/>
                <p:cNvSpPr/>
                <p:nvPr/>
              </p:nvSpPr>
              <p:spPr>
                <a:xfrm>
                  <a:off x="4066109" y="3167697"/>
                  <a:ext cx="148233" cy="839453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1" name="对角圆角矩形 270"/>
                <p:cNvSpPr/>
                <p:nvPr/>
              </p:nvSpPr>
              <p:spPr>
                <a:xfrm flipV="1">
                  <a:off x="4066108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269" name="矩形 268"/>
              <p:cNvSpPr/>
              <p:nvPr/>
            </p:nvSpPr>
            <p:spPr>
              <a:xfrm>
                <a:off x="4317875" y="3166047"/>
                <a:ext cx="326133" cy="341807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256" name="圆角矩形 255"/>
            <p:cNvSpPr/>
            <p:nvPr/>
          </p:nvSpPr>
          <p:spPr>
            <a:xfrm>
              <a:off x="3920746" y="5880260"/>
              <a:ext cx="4816545" cy="69020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7" name="圆角矩形 256"/>
            <p:cNvSpPr>
              <a:spLocks/>
            </p:cNvSpPr>
            <p:nvPr/>
          </p:nvSpPr>
          <p:spPr>
            <a:xfrm>
              <a:off x="3892434" y="5883906"/>
              <a:ext cx="4817160" cy="65374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8" name="矩形 257"/>
            <p:cNvSpPr>
              <a:spLocks/>
            </p:cNvSpPr>
            <p:nvPr/>
          </p:nvSpPr>
          <p:spPr>
            <a:xfrm>
              <a:off x="3891788" y="4318628"/>
              <a:ext cx="4817806" cy="273115"/>
            </a:xfrm>
            <a:prstGeom prst="rect">
              <a:avLst/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77" name="矩形 276"/>
          <p:cNvSpPr/>
          <p:nvPr/>
        </p:nvSpPr>
        <p:spPr>
          <a:xfrm>
            <a:off x="4395600" y="966283"/>
            <a:ext cx="4226400" cy="21888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48" name="直接连接符 9"/>
          <p:cNvCxnSpPr>
            <a:cxnSpLocks noChangeShapeType="1"/>
          </p:cNvCxnSpPr>
          <p:nvPr/>
        </p:nvCxnSpPr>
        <p:spPr bwMode="auto">
          <a:xfrm>
            <a:off x="1908000" y="980728"/>
            <a:ext cx="0" cy="720000"/>
          </a:xfrm>
          <a:prstGeom prst="line">
            <a:avLst/>
          </a:prstGeom>
          <a:noFill/>
          <a:ln w="9525">
            <a:solidFill>
              <a:sysClr val="window" lastClr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7" name="组合 36"/>
          <p:cNvGrpSpPr/>
          <p:nvPr/>
        </p:nvGrpSpPr>
        <p:grpSpPr>
          <a:xfrm>
            <a:off x="971600" y="-225138"/>
            <a:ext cx="2111793" cy="2790042"/>
            <a:chOff x="1043608" y="-578332"/>
            <a:chExt cx="2111793" cy="2790042"/>
          </a:xfrm>
        </p:grpSpPr>
        <p:sp>
          <p:nvSpPr>
            <p:cNvPr id="38" name="TextBox 37"/>
            <p:cNvSpPr txBox="1"/>
            <p:nvPr/>
          </p:nvSpPr>
          <p:spPr>
            <a:xfrm>
              <a:off x="1043608" y="384155"/>
              <a:ext cx="861774" cy="182755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b="1" dirty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七</a:t>
              </a:r>
              <a:r>
                <a:rPr lang="zh-CN" altLang="en-US" sz="4400" b="1" dirty="0" smtClean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月</a:t>
              </a:r>
              <a:endParaRPr lang="zh-CN" altLang="en-US" sz="4400" b="1" dirty="0">
                <a:latin typeface="方正正纤黑简体" pitchFamily="2" charset="-122"/>
                <a:ea typeface="方正正纤黑简体" pitchFamily="2" charset="-122"/>
                <a:cs typeface="经典行书简" pitchFamily="49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123692" y="-578332"/>
              <a:ext cx="1031709" cy="2343477"/>
              <a:chOff x="5878758" y="1096989"/>
              <a:chExt cx="398439" cy="1301640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5878758" y="1526792"/>
                <a:ext cx="288032" cy="8718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600" dirty="0">
                    <a:latin typeface="Colonna MT" pitchFamily="82" charset="0"/>
                    <a:ea typeface="Adobe 宋体 Std L" pitchFamily="18" charset="-122"/>
                  </a:rPr>
                  <a:t>J</a:t>
                </a:r>
                <a:endParaRPr lang="zh-CN" altLang="en-US" sz="9600" dirty="0">
                  <a:latin typeface="Colonna MT" pitchFamily="82" charset="0"/>
                  <a:ea typeface="Adobe 宋体 Std L" pitchFamily="18" charset="-122"/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 rot="10800000">
                <a:off x="6039475" y="1096989"/>
                <a:ext cx="237722" cy="105139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Colonna MT" pitchFamily="82" charset="0"/>
                    <a:ea typeface="Meiryo UI" pitchFamily="34" charset="-128"/>
                    <a:cs typeface="Meiryo UI" pitchFamily="34" charset="-128"/>
                  </a:rPr>
                  <a:t>ULY</a:t>
                </a:r>
                <a:endParaRPr lang="zh-CN" altLang="en-US" sz="2800" dirty="0">
                  <a:latin typeface="Colonna MT" pitchFamily="82" charset="0"/>
                  <a:ea typeface="Meiryo UI" pitchFamily="34" charset="-128"/>
                  <a:cs typeface="Meiryo UI" pitchFamily="34" charset="-128"/>
                </a:endParaRPr>
              </a:p>
            </p:txBody>
          </p:sp>
        </p:grpSp>
      </p:grpSp>
      <p:sp>
        <p:nvSpPr>
          <p:cNvPr id="42" name="椭圆 41"/>
          <p:cNvSpPr/>
          <p:nvPr/>
        </p:nvSpPr>
        <p:spPr>
          <a:xfrm>
            <a:off x="2828568" y="3573016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732485" y="4069121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4" name="直接连接符 43"/>
          <p:cNvCxnSpPr/>
          <p:nvPr/>
        </p:nvCxnSpPr>
        <p:spPr>
          <a:xfrm>
            <a:off x="4732485" y="4560897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5" name="直接连接符 44"/>
          <p:cNvCxnSpPr/>
          <p:nvPr/>
        </p:nvCxnSpPr>
        <p:spPr>
          <a:xfrm>
            <a:off x="4732485" y="5052673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6" name="直接连接符 45"/>
          <p:cNvCxnSpPr/>
          <p:nvPr/>
        </p:nvCxnSpPr>
        <p:spPr>
          <a:xfrm>
            <a:off x="4732485" y="5544449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7" name="直接连接符 46"/>
          <p:cNvCxnSpPr/>
          <p:nvPr/>
        </p:nvCxnSpPr>
        <p:spPr>
          <a:xfrm>
            <a:off x="4732485" y="6036225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sp>
        <p:nvSpPr>
          <p:cNvPr id="49" name="矩形 48"/>
          <p:cNvSpPr/>
          <p:nvPr/>
        </p:nvSpPr>
        <p:spPr>
          <a:xfrm>
            <a:off x="4368665" y="3545901"/>
            <a:ext cx="4251558" cy="88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B2684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右发检查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磁堵中磁堵有少量金属屑，清除后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DMS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正常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1865" y="2276872"/>
            <a:ext cx="3120111" cy="523220"/>
          </a:xfrm>
          <a:prstGeom prst="rect">
            <a:avLst/>
          </a:prstGeom>
          <a:solidFill>
            <a:schemeClr val="bg1"/>
          </a:solidFill>
        </p:spPr>
        <p:txBody>
          <a:bodyPr wrap="square" lIns="0" rIns="0" rtlCol="0" anchor="ctr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E000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DMS</a:t>
            </a:r>
            <a:r>
              <a:rPr lang="zh-CN" altLang="en-US" sz="2800" b="1" dirty="0" smtClean="0">
                <a:solidFill>
                  <a:srgbClr val="FE0002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∙</a:t>
            </a:r>
            <a:r>
              <a:rPr lang="zh-CN" altLang="en-US" sz="2400" b="1" dirty="0" smtClean="0">
                <a:solidFill>
                  <a:srgbClr val="FE0002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旁通</a:t>
            </a:r>
            <a:r>
              <a:rPr lang="zh-CN" altLang="en-US" sz="2800" b="1" dirty="0" smtClean="0">
                <a:solidFill>
                  <a:srgbClr val="FE0002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∙</a:t>
            </a:r>
            <a:r>
              <a:rPr lang="zh-CN" altLang="en-US" sz="2400" b="1" dirty="0" smtClean="0">
                <a:solidFill>
                  <a:srgbClr val="FE0002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点火</a:t>
            </a:r>
            <a:r>
              <a:rPr lang="zh-CN" altLang="en-US" sz="2800" b="1" dirty="0" smtClean="0">
                <a:solidFill>
                  <a:srgbClr val="FE0002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∙</a:t>
            </a:r>
            <a:r>
              <a:rPr lang="en-US" altLang="zh-CN" sz="2400" b="1" dirty="0" smtClean="0">
                <a:solidFill>
                  <a:srgbClr val="FE0002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EEC</a:t>
            </a:r>
            <a:endParaRPr lang="zh-CN" altLang="en-US" sz="2400" b="1" dirty="0">
              <a:solidFill>
                <a:srgbClr val="FE0002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368665" y="4509120"/>
            <a:ext cx="4251558" cy="45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B2684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厦门落地燃油滤旁通灯亮，更换压差电门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368665" y="5039166"/>
            <a:ext cx="4251558" cy="45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B5210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左发左点火失效更换导线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368665" y="5539175"/>
            <a:ext cx="4251558" cy="45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B2681A/T LIMIT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信息，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EEC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电源故障更换右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EEC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3320832" y="3573016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426016" y="3573016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914103" y="5855461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29399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9" grpId="0"/>
      <p:bldP spid="51" grpId="0"/>
      <p:bldP spid="52" grpId="0"/>
      <p:bldP spid="53" grpId="0"/>
      <p:bldP spid="54" grpId="0" animBg="1"/>
      <p:bldP spid="55" grpId="0" animBg="1"/>
      <p:bldP spid="5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圆角矩形 130"/>
          <p:cNvSpPr/>
          <p:nvPr/>
        </p:nvSpPr>
        <p:spPr>
          <a:xfrm>
            <a:off x="251522" y="677047"/>
            <a:ext cx="3600398" cy="1375458"/>
          </a:xfrm>
          <a:prstGeom prst="roundRect">
            <a:avLst>
              <a:gd name="adj" fmla="val 2784"/>
            </a:avLst>
          </a:prstGeom>
          <a:solidFill>
            <a:srgbClr val="FE00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pic>
        <p:nvPicPr>
          <p:cNvPr id="132" name="图片 131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3085200"/>
            <a:ext cx="3600000" cy="3153600"/>
          </a:xfrm>
          <a:prstGeom prst="roundRect">
            <a:avLst>
              <a:gd name="adj" fmla="val 1864"/>
            </a:avLst>
          </a:prstGeom>
          <a:noFill/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65" name="表格 1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145947"/>
              </p:ext>
            </p:extLst>
          </p:nvPr>
        </p:nvGraphicFramePr>
        <p:xfrm>
          <a:off x="395538" y="3195999"/>
          <a:ext cx="3384374" cy="2969305"/>
        </p:xfrm>
        <a:graphic>
          <a:graphicData uri="http://schemas.openxmlformats.org/drawingml/2006/table">
            <a:tbl>
              <a:tblPr/>
              <a:tblGrid>
                <a:gridCol w="483482"/>
                <a:gridCol w="483482"/>
                <a:gridCol w="483482"/>
                <a:gridCol w="483482"/>
                <a:gridCol w="483482"/>
                <a:gridCol w="483482"/>
                <a:gridCol w="483482"/>
              </a:tblGrid>
              <a:tr h="4107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SUN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MON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TUE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WED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THU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FRI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SAT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建军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立秋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66" name="直接连接符 165"/>
          <p:cNvCxnSpPr/>
          <p:nvPr/>
        </p:nvCxnSpPr>
        <p:spPr>
          <a:xfrm>
            <a:off x="328862" y="3573016"/>
            <a:ext cx="3379042" cy="0"/>
          </a:xfrm>
          <a:prstGeom prst="line">
            <a:avLst/>
          </a:prstGeom>
          <a:noFill/>
          <a:ln w="3175" cap="flat" cmpd="dbl" algn="ctr">
            <a:solidFill>
              <a:srgbClr val="FE0002">
                <a:alpha val="31000"/>
              </a:srgbClr>
            </a:solidFill>
            <a:prstDash val="solid"/>
          </a:ln>
          <a:effectLst/>
        </p:spPr>
      </p:cxnSp>
      <p:cxnSp>
        <p:nvCxnSpPr>
          <p:cNvPr id="169" name="直接连接符 168"/>
          <p:cNvCxnSpPr/>
          <p:nvPr/>
        </p:nvCxnSpPr>
        <p:spPr>
          <a:xfrm>
            <a:off x="251920" y="2534808"/>
            <a:ext cx="3600000" cy="0"/>
          </a:xfrm>
          <a:prstGeom prst="line">
            <a:avLst/>
          </a:prstGeom>
          <a:noFill/>
          <a:ln w="9525" cap="flat" cmpd="sng" algn="ctr">
            <a:solidFill>
              <a:srgbClr val="FE0002"/>
            </a:solidFill>
            <a:prstDash val="solid"/>
          </a:ln>
          <a:effectLst/>
        </p:spPr>
      </p:cxnSp>
      <p:grpSp>
        <p:nvGrpSpPr>
          <p:cNvPr id="248" name="组合 247"/>
          <p:cNvGrpSpPr/>
          <p:nvPr/>
        </p:nvGrpSpPr>
        <p:grpSpPr>
          <a:xfrm>
            <a:off x="4085148" y="699542"/>
            <a:ext cx="4847438" cy="5537770"/>
            <a:chOff x="3889853" y="411510"/>
            <a:chExt cx="4847438" cy="5537770"/>
          </a:xfrm>
        </p:grpSpPr>
        <p:grpSp>
          <p:nvGrpSpPr>
            <p:cNvPr id="255" name="组合 254"/>
            <p:cNvGrpSpPr/>
            <p:nvPr/>
          </p:nvGrpSpPr>
          <p:grpSpPr>
            <a:xfrm>
              <a:off x="3889853" y="411510"/>
              <a:ext cx="4825318" cy="5537770"/>
              <a:chOff x="4063727" y="585242"/>
              <a:chExt cx="4325479" cy="5131424"/>
            </a:xfrm>
          </p:grpSpPr>
          <p:sp>
            <p:nvSpPr>
              <p:cNvPr id="259" name="圆角矩形 258"/>
              <p:cNvSpPr/>
              <p:nvPr/>
            </p:nvSpPr>
            <p:spPr>
              <a:xfrm>
                <a:off x="4063727" y="3157297"/>
                <a:ext cx="4320480" cy="2559369"/>
              </a:xfrm>
              <a:prstGeom prst="roundRect">
                <a:avLst>
                  <a:gd name="adj" fmla="val 2305"/>
                </a:avLst>
              </a:prstGeom>
              <a:solidFill>
                <a:sysClr val="window" lastClr="FFFFFF"/>
              </a:solidFill>
              <a:ln w="127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0" name="圆角矩形 259"/>
              <p:cNvSpPr/>
              <p:nvPr/>
            </p:nvSpPr>
            <p:spPr>
              <a:xfrm>
                <a:off x="4063727" y="585242"/>
                <a:ext cx="432048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261" name="图片 260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4" t="7299" r="571" b="46350"/>
              <a:stretch/>
            </p:blipFill>
            <p:spPr>
              <a:xfrm>
                <a:off x="4063727" y="2931790"/>
                <a:ext cx="4320480" cy="425915"/>
              </a:xfrm>
              <a:prstGeom prst="rect">
                <a:avLst/>
              </a:prstGeom>
            </p:spPr>
          </p:pic>
          <p:sp>
            <p:nvSpPr>
              <p:cNvPr id="262" name="圆角矩形 261"/>
              <p:cNvSpPr/>
              <p:nvPr/>
            </p:nvSpPr>
            <p:spPr>
              <a:xfrm>
                <a:off x="4317875" y="586367"/>
                <a:ext cx="381600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3" name="圆角矩形 262"/>
              <p:cNvSpPr/>
              <p:nvPr/>
            </p:nvSpPr>
            <p:spPr>
              <a:xfrm>
                <a:off x="8234882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063727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5" name="圆角矩形 264"/>
              <p:cNvSpPr/>
              <p:nvPr/>
            </p:nvSpPr>
            <p:spPr>
              <a:xfrm>
                <a:off x="4203527" y="2007590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6" name="圆角矩形 265"/>
              <p:cNvSpPr/>
              <p:nvPr/>
            </p:nvSpPr>
            <p:spPr>
              <a:xfrm>
                <a:off x="8093062" y="2006351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267" name="组合 266"/>
              <p:cNvGrpSpPr/>
              <p:nvPr/>
            </p:nvGrpSpPr>
            <p:grpSpPr>
              <a:xfrm>
                <a:off x="4064967" y="3161328"/>
                <a:ext cx="287502" cy="1395115"/>
                <a:chOff x="4064967" y="3161328"/>
                <a:chExt cx="287502" cy="1395115"/>
              </a:xfrm>
            </p:grpSpPr>
            <p:sp>
              <p:nvSpPr>
                <p:cNvPr id="272" name="对角圆角矩形 271"/>
                <p:cNvSpPr/>
                <p:nvPr/>
              </p:nvSpPr>
              <p:spPr>
                <a:xfrm>
                  <a:off x="4064967" y="3161328"/>
                  <a:ext cx="148233" cy="845820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3" name="对角圆角矩形 272"/>
                <p:cNvSpPr/>
                <p:nvPr/>
              </p:nvSpPr>
              <p:spPr>
                <a:xfrm flipV="1">
                  <a:off x="4191141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268" name="组合 267"/>
              <p:cNvGrpSpPr/>
              <p:nvPr/>
            </p:nvGrpSpPr>
            <p:grpSpPr>
              <a:xfrm rot="10800000">
                <a:off x="8227878" y="3166047"/>
                <a:ext cx="161328" cy="1388746"/>
                <a:chOff x="4066108" y="3167697"/>
                <a:chExt cx="161328" cy="1388746"/>
              </a:xfrm>
            </p:grpSpPr>
            <p:sp>
              <p:nvSpPr>
                <p:cNvPr id="270" name="对角圆角矩形 269"/>
                <p:cNvSpPr/>
                <p:nvPr/>
              </p:nvSpPr>
              <p:spPr>
                <a:xfrm>
                  <a:off x="4066109" y="3167697"/>
                  <a:ext cx="148233" cy="839453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1" name="对角圆角矩形 270"/>
                <p:cNvSpPr/>
                <p:nvPr/>
              </p:nvSpPr>
              <p:spPr>
                <a:xfrm flipV="1">
                  <a:off x="4066108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269" name="矩形 268"/>
              <p:cNvSpPr/>
              <p:nvPr/>
            </p:nvSpPr>
            <p:spPr>
              <a:xfrm>
                <a:off x="4317875" y="3166047"/>
                <a:ext cx="326133" cy="341807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256" name="圆角矩形 255"/>
            <p:cNvSpPr/>
            <p:nvPr/>
          </p:nvSpPr>
          <p:spPr>
            <a:xfrm>
              <a:off x="3920746" y="5880260"/>
              <a:ext cx="4816545" cy="69020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7" name="圆角矩形 256"/>
            <p:cNvSpPr>
              <a:spLocks/>
            </p:cNvSpPr>
            <p:nvPr/>
          </p:nvSpPr>
          <p:spPr>
            <a:xfrm>
              <a:off x="3892434" y="5883906"/>
              <a:ext cx="4817160" cy="65374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8" name="矩形 257"/>
            <p:cNvSpPr>
              <a:spLocks/>
            </p:cNvSpPr>
            <p:nvPr/>
          </p:nvSpPr>
          <p:spPr>
            <a:xfrm>
              <a:off x="3891788" y="4318628"/>
              <a:ext cx="4817806" cy="273115"/>
            </a:xfrm>
            <a:prstGeom prst="rect">
              <a:avLst/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77" name="矩形 276"/>
          <p:cNvSpPr/>
          <p:nvPr/>
        </p:nvSpPr>
        <p:spPr>
          <a:xfrm>
            <a:off x="4395600" y="966283"/>
            <a:ext cx="4226400" cy="21888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63348" y="2319263"/>
            <a:ext cx="237714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b="1" spc="3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启动慢</a:t>
            </a:r>
            <a:r>
              <a:rPr lang="zh-CN" altLang="en-US" sz="2400" b="1" spc="300" dirty="0" smtClean="0">
                <a:solidFill>
                  <a:srgbClr val="FF0000"/>
                </a:solidFill>
                <a:latin typeface="微软雅黑"/>
                <a:ea typeface="微软雅黑"/>
                <a:cs typeface="方正博雅宋_GBK" pitchFamily="65" charset="-122"/>
              </a:rPr>
              <a:t>∙</a:t>
            </a:r>
            <a:r>
              <a:rPr lang="zh-CN" altLang="en-US" sz="2400" b="1" spc="3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反推</a:t>
            </a:r>
            <a:endParaRPr lang="zh-CN" altLang="en-US" sz="2400" b="1" spc="3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  <a:cs typeface="方正博雅宋_GBK" pitchFamily="65" charset="-122"/>
            </a:endParaRPr>
          </a:p>
        </p:txBody>
      </p:sp>
      <p:cxnSp>
        <p:nvCxnSpPr>
          <p:cNvPr id="48" name="直接连接符 9"/>
          <p:cNvCxnSpPr>
            <a:cxnSpLocks noChangeShapeType="1"/>
          </p:cNvCxnSpPr>
          <p:nvPr/>
        </p:nvCxnSpPr>
        <p:spPr bwMode="auto">
          <a:xfrm>
            <a:off x="1908000" y="980728"/>
            <a:ext cx="0" cy="720000"/>
          </a:xfrm>
          <a:prstGeom prst="line">
            <a:avLst/>
          </a:prstGeom>
          <a:noFill/>
          <a:ln w="9525">
            <a:solidFill>
              <a:sysClr val="window" lastClr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2" name="组合 41"/>
          <p:cNvGrpSpPr/>
          <p:nvPr/>
        </p:nvGrpSpPr>
        <p:grpSpPr>
          <a:xfrm>
            <a:off x="971600" y="-80345"/>
            <a:ext cx="2351255" cy="2645249"/>
            <a:chOff x="1043608" y="-433539"/>
            <a:chExt cx="2351255" cy="2645249"/>
          </a:xfrm>
        </p:grpSpPr>
        <p:sp>
          <p:nvSpPr>
            <p:cNvPr id="43" name="TextBox 42"/>
            <p:cNvSpPr txBox="1"/>
            <p:nvPr/>
          </p:nvSpPr>
          <p:spPr>
            <a:xfrm>
              <a:off x="1043608" y="384155"/>
              <a:ext cx="861774" cy="182755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b="1" dirty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八</a:t>
              </a:r>
              <a:r>
                <a:rPr lang="zh-CN" altLang="en-US" sz="4400" b="1" dirty="0" smtClean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月</a:t>
              </a:r>
              <a:endParaRPr lang="zh-CN" altLang="en-US" sz="4400" b="1" dirty="0">
                <a:latin typeface="方正正纤黑简体" pitchFamily="2" charset="-122"/>
                <a:ea typeface="方正正纤黑简体" pitchFamily="2" charset="-122"/>
                <a:cs typeface="经典行书简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006087" y="-433539"/>
              <a:ext cx="1388776" cy="2353015"/>
              <a:chOff x="5338228" y="1058394"/>
              <a:chExt cx="536335" cy="1306938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5338228" y="1493494"/>
                <a:ext cx="288032" cy="871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600">
                    <a:solidFill>
                      <a:schemeClr val="bg1"/>
                    </a:solidFill>
                    <a:latin typeface="Colonna MT" pitchFamily="82" charset="0"/>
                    <a:ea typeface="Adobe 宋体 Std L" pitchFamily="18" charset="-122"/>
                  </a:defRPr>
                </a:lvl1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A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 rot="10800000">
                <a:off x="5696271" y="1058394"/>
                <a:ext cx="178292" cy="105139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latin typeface="Colonna MT" pitchFamily="82" charset="0"/>
                    <a:ea typeface="Meiryo UI" pitchFamily="34" charset="-128"/>
                    <a:cs typeface="Meiryo UI" pitchFamily="34" charset="-128"/>
                  </a:defRPr>
                </a:lvl1pPr>
              </a:lstStyle>
              <a:p>
                <a:r>
                  <a:rPr lang="en-US" altLang="zh-CN" dirty="0" smtClean="0">
                    <a:solidFill>
                      <a:schemeClr val="tx1"/>
                    </a:solidFill>
                  </a:rPr>
                  <a:t>UGUST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7" name="椭圆 36"/>
          <p:cNvSpPr/>
          <p:nvPr/>
        </p:nvSpPr>
        <p:spPr>
          <a:xfrm>
            <a:off x="3318545" y="3588256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732485" y="4069121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39" name="直接连接符 38"/>
          <p:cNvCxnSpPr/>
          <p:nvPr/>
        </p:nvCxnSpPr>
        <p:spPr>
          <a:xfrm>
            <a:off x="4732485" y="4560897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0" name="直接连接符 39"/>
          <p:cNvCxnSpPr/>
          <p:nvPr/>
        </p:nvCxnSpPr>
        <p:spPr>
          <a:xfrm>
            <a:off x="4732485" y="5052673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1" name="直接连接符 40"/>
          <p:cNvCxnSpPr/>
          <p:nvPr/>
        </p:nvCxnSpPr>
        <p:spPr>
          <a:xfrm>
            <a:off x="4732485" y="5544449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7" name="直接连接符 46"/>
          <p:cNvCxnSpPr/>
          <p:nvPr/>
        </p:nvCxnSpPr>
        <p:spPr>
          <a:xfrm>
            <a:off x="4732485" y="6036225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sp>
        <p:nvSpPr>
          <p:cNvPr id="49" name="矩形 48"/>
          <p:cNvSpPr/>
          <p:nvPr/>
        </p:nvSpPr>
        <p:spPr>
          <a:xfrm>
            <a:off x="4368665" y="3591621"/>
            <a:ext cx="4251558" cy="1319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B-2681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飞机，左发启动时引气压力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25PSI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，启动比较困难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检查发现右发高压活门没有关闭，更换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右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发高压级调节器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900753" y="5290160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336143" y="4993870"/>
            <a:ext cx="4251558" cy="88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B-5223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飞机，左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反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推灯亮无法收回，人工收回保留，更换自动油门电门包后正常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205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9" grpId="0"/>
      <p:bldP spid="50" grpId="0" animBg="1"/>
      <p:bldP spid="5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圆角矩形 130"/>
          <p:cNvSpPr/>
          <p:nvPr/>
        </p:nvSpPr>
        <p:spPr>
          <a:xfrm>
            <a:off x="251522" y="677047"/>
            <a:ext cx="3600398" cy="1375458"/>
          </a:xfrm>
          <a:prstGeom prst="roundRect">
            <a:avLst>
              <a:gd name="adj" fmla="val 2784"/>
            </a:avLst>
          </a:prstGeom>
          <a:solidFill>
            <a:srgbClr val="FE00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pic>
        <p:nvPicPr>
          <p:cNvPr id="132" name="图片 131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3085200"/>
            <a:ext cx="3600000" cy="3153600"/>
          </a:xfrm>
          <a:prstGeom prst="roundRect">
            <a:avLst>
              <a:gd name="adj" fmla="val 1864"/>
            </a:avLst>
          </a:prstGeom>
          <a:noFill/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65" name="表格 1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835744"/>
              </p:ext>
            </p:extLst>
          </p:nvPr>
        </p:nvGraphicFramePr>
        <p:xfrm>
          <a:off x="396000" y="3196800"/>
          <a:ext cx="3379040" cy="3009213"/>
        </p:xfrm>
        <a:graphic>
          <a:graphicData uri="http://schemas.openxmlformats.org/drawingml/2006/table">
            <a:tbl>
              <a:tblPr/>
              <a:tblGrid>
                <a:gridCol w="482720"/>
                <a:gridCol w="482720"/>
                <a:gridCol w="482720"/>
                <a:gridCol w="482720"/>
                <a:gridCol w="482720"/>
                <a:gridCol w="482720"/>
                <a:gridCol w="482720"/>
              </a:tblGrid>
              <a:tr h="3972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SUN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TUE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WED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THU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FRI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SAT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91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91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91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91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白露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91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14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91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91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16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17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18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21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22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491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秋分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1266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23</a:t>
                      </a:r>
                      <a:endParaRPr lang="en-US" altLang="zh-CN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24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25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27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28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29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66" name="直接连接符 165"/>
          <p:cNvCxnSpPr/>
          <p:nvPr/>
        </p:nvCxnSpPr>
        <p:spPr>
          <a:xfrm>
            <a:off x="328862" y="3156208"/>
            <a:ext cx="3379042" cy="0"/>
          </a:xfrm>
          <a:prstGeom prst="line">
            <a:avLst/>
          </a:prstGeom>
          <a:noFill/>
          <a:ln w="3175" cap="flat" cmpd="dbl" algn="ctr">
            <a:solidFill>
              <a:srgbClr val="FE0002">
                <a:alpha val="31000"/>
              </a:srgbClr>
            </a:solidFill>
            <a:prstDash val="solid"/>
          </a:ln>
          <a:effectLst/>
        </p:spPr>
      </p:cxnSp>
      <p:cxnSp>
        <p:nvCxnSpPr>
          <p:cNvPr id="169" name="直接连接符 168"/>
          <p:cNvCxnSpPr/>
          <p:nvPr/>
        </p:nvCxnSpPr>
        <p:spPr>
          <a:xfrm>
            <a:off x="251920" y="2534808"/>
            <a:ext cx="3600000" cy="0"/>
          </a:xfrm>
          <a:prstGeom prst="line">
            <a:avLst/>
          </a:prstGeom>
          <a:noFill/>
          <a:ln w="9525" cap="flat" cmpd="sng" algn="ctr">
            <a:solidFill>
              <a:srgbClr val="FE0002"/>
            </a:solidFill>
            <a:prstDash val="solid"/>
          </a:ln>
          <a:effectLst/>
        </p:spPr>
      </p:cxnSp>
      <p:grpSp>
        <p:nvGrpSpPr>
          <p:cNvPr id="248" name="组合 247"/>
          <p:cNvGrpSpPr/>
          <p:nvPr/>
        </p:nvGrpSpPr>
        <p:grpSpPr>
          <a:xfrm>
            <a:off x="4085148" y="699542"/>
            <a:ext cx="4847438" cy="5537770"/>
            <a:chOff x="3889853" y="411510"/>
            <a:chExt cx="4847438" cy="5537770"/>
          </a:xfrm>
        </p:grpSpPr>
        <p:grpSp>
          <p:nvGrpSpPr>
            <p:cNvPr id="255" name="组合 254"/>
            <p:cNvGrpSpPr/>
            <p:nvPr/>
          </p:nvGrpSpPr>
          <p:grpSpPr>
            <a:xfrm>
              <a:off x="3889853" y="411510"/>
              <a:ext cx="4825318" cy="5537770"/>
              <a:chOff x="4063727" y="585242"/>
              <a:chExt cx="4325479" cy="5131424"/>
            </a:xfrm>
          </p:grpSpPr>
          <p:sp>
            <p:nvSpPr>
              <p:cNvPr id="259" name="圆角矩形 258"/>
              <p:cNvSpPr/>
              <p:nvPr/>
            </p:nvSpPr>
            <p:spPr>
              <a:xfrm>
                <a:off x="4063727" y="3157297"/>
                <a:ext cx="4320480" cy="2559369"/>
              </a:xfrm>
              <a:prstGeom prst="roundRect">
                <a:avLst>
                  <a:gd name="adj" fmla="val 2305"/>
                </a:avLst>
              </a:prstGeom>
              <a:solidFill>
                <a:sysClr val="window" lastClr="FFFFFF"/>
              </a:solidFill>
              <a:ln w="127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0" name="圆角矩形 259"/>
              <p:cNvSpPr/>
              <p:nvPr/>
            </p:nvSpPr>
            <p:spPr>
              <a:xfrm>
                <a:off x="4063727" y="585242"/>
                <a:ext cx="432048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261" name="图片 260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4" t="7299" r="571" b="46350"/>
              <a:stretch/>
            </p:blipFill>
            <p:spPr>
              <a:xfrm>
                <a:off x="4063727" y="2931790"/>
                <a:ext cx="4320480" cy="425915"/>
              </a:xfrm>
              <a:prstGeom prst="rect">
                <a:avLst/>
              </a:prstGeom>
            </p:spPr>
          </p:pic>
          <p:sp>
            <p:nvSpPr>
              <p:cNvPr id="262" name="圆角矩形 261"/>
              <p:cNvSpPr/>
              <p:nvPr/>
            </p:nvSpPr>
            <p:spPr>
              <a:xfrm>
                <a:off x="4317875" y="586367"/>
                <a:ext cx="381600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3" name="圆角矩形 262"/>
              <p:cNvSpPr/>
              <p:nvPr/>
            </p:nvSpPr>
            <p:spPr>
              <a:xfrm>
                <a:off x="8234882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063727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5" name="圆角矩形 264"/>
              <p:cNvSpPr/>
              <p:nvPr/>
            </p:nvSpPr>
            <p:spPr>
              <a:xfrm>
                <a:off x="4203527" y="2007590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6" name="圆角矩形 265"/>
              <p:cNvSpPr/>
              <p:nvPr/>
            </p:nvSpPr>
            <p:spPr>
              <a:xfrm>
                <a:off x="8093062" y="2006351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267" name="组合 266"/>
              <p:cNvGrpSpPr/>
              <p:nvPr/>
            </p:nvGrpSpPr>
            <p:grpSpPr>
              <a:xfrm>
                <a:off x="4064967" y="3161328"/>
                <a:ext cx="287502" cy="1395115"/>
                <a:chOff x="4064967" y="3161328"/>
                <a:chExt cx="287502" cy="1395115"/>
              </a:xfrm>
            </p:grpSpPr>
            <p:sp>
              <p:nvSpPr>
                <p:cNvPr id="272" name="对角圆角矩形 271"/>
                <p:cNvSpPr/>
                <p:nvPr/>
              </p:nvSpPr>
              <p:spPr>
                <a:xfrm>
                  <a:off x="4064967" y="3161328"/>
                  <a:ext cx="148233" cy="845820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3" name="对角圆角矩形 272"/>
                <p:cNvSpPr/>
                <p:nvPr/>
              </p:nvSpPr>
              <p:spPr>
                <a:xfrm flipV="1">
                  <a:off x="4191141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268" name="组合 267"/>
              <p:cNvGrpSpPr/>
              <p:nvPr/>
            </p:nvGrpSpPr>
            <p:grpSpPr>
              <a:xfrm rot="10800000">
                <a:off x="8227878" y="3166047"/>
                <a:ext cx="161328" cy="1388746"/>
                <a:chOff x="4066108" y="3167697"/>
                <a:chExt cx="161328" cy="1388746"/>
              </a:xfrm>
            </p:grpSpPr>
            <p:sp>
              <p:nvSpPr>
                <p:cNvPr id="270" name="对角圆角矩形 269"/>
                <p:cNvSpPr/>
                <p:nvPr/>
              </p:nvSpPr>
              <p:spPr>
                <a:xfrm>
                  <a:off x="4066109" y="3167697"/>
                  <a:ext cx="148233" cy="839453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1" name="对角圆角矩形 270"/>
                <p:cNvSpPr/>
                <p:nvPr/>
              </p:nvSpPr>
              <p:spPr>
                <a:xfrm flipV="1">
                  <a:off x="4066108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269" name="矩形 268"/>
              <p:cNvSpPr/>
              <p:nvPr/>
            </p:nvSpPr>
            <p:spPr>
              <a:xfrm>
                <a:off x="4317875" y="3166047"/>
                <a:ext cx="326133" cy="341807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256" name="圆角矩形 255"/>
            <p:cNvSpPr/>
            <p:nvPr/>
          </p:nvSpPr>
          <p:spPr>
            <a:xfrm>
              <a:off x="3920746" y="5880260"/>
              <a:ext cx="4816545" cy="69020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7" name="圆角矩形 256"/>
            <p:cNvSpPr>
              <a:spLocks/>
            </p:cNvSpPr>
            <p:nvPr/>
          </p:nvSpPr>
          <p:spPr>
            <a:xfrm>
              <a:off x="3892434" y="5883906"/>
              <a:ext cx="4817160" cy="65374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8" name="矩形 257"/>
            <p:cNvSpPr>
              <a:spLocks/>
            </p:cNvSpPr>
            <p:nvPr/>
          </p:nvSpPr>
          <p:spPr>
            <a:xfrm>
              <a:off x="3891788" y="4318628"/>
              <a:ext cx="4817806" cy="273115"/>
            </a:xfrm>
            <a:prstGeom prst="rect">
              <a:avLst/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77" name="矩形 276"/>
          <p:cNvSpPr/>
          <p:nvPr/>
        </p:nvSpPr>
        <p:spPr>
          <a:xfrm>
            <a:off x="4395600" y="966283"/>
            <a:ext cx="4226400" cy="21888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48" name="直接连接符 9"/>
          <p:cNvCxnSpPr>
            <a:cxnSpLocks noChangeShapeType="1"/>
          </p:cNvCxnSpPr>
          <p:nvPr/>
        </p:nvCxnSpPr>
        <p:spPr bwMode="auto">
          <a:xfrm>
            <a:off x="1908000" y="980728"/>
            <a:ext cx="0" cy="720000"/>
          </a:xfrm>
          <a:prstGeom prst="line">
            <a:avLst/>
          </a:prstGeom>
          <a:noFill/>
          <a:ln w="9525">
            <a:solidFill>
              <a:sysClr val="window" lastClr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7" name="组合 36"/>
          <p:cNvGrpSpPr/>
          <p:nvPr/>
        </p:nvGrpSpPr>
        <p:grpSpPr>
          <a:xfrm>
            <a:off x="971600" y="23892"/>
            <a:ext cx="2212031" cy="2541012"/>
            <a:chOff x="1043608" y="-329302"/>
            <a:chExt cx="2212031" cy="2541012"/>
          </a:xfrm>
        </p:grpSpPr>
        <p:sp>
          <p:nvSpPr>
            <p:cNvPr id="38" name="TextBox 37"/>
            <p:cNvSpPr txBox="1"/>
            <p:nvPr/>
          </p:nvSpPr>
          <p:spPr>
            <a:xfrm>
              <a:off x="1043608" y="384155"/>
              <a:ext cx="861774" cy="182755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b="1" dirty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九</a:t>
              </a:r>
              <a:r>
                <a:rPr lang="zh-CN" altLang="en-US" sz="4400" b="1" dirty="0" smtClean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月</a:t>
              </a:r>
              <a:endParaRPr lang="zh-CN" altLang="en-US" sz="4400" b="1" dirty="0">
                <a:latin typeface="方正正纤黑简体" pitchFamily="2" charset="-122"/>
                <a:ea typeface="方正正纤黑简体" pitchFamily="2" charset="-122"/>
                <a:cs typeface="经典行书简" pitchFamily="49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107684" y="-329302"/>
              <a:ext cx="1147955" cy="2358261"/>
              <a:chOff x="5377468" y="1116291"/>
              <a:chExt cx="443332" cy="1309852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5377468" y="1391903"/>
                <a:ext cx="288032" cy="10342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600">
                    <a:solidFill>
                      <a:schemeClr val="bg1"/>
                    </a:solidFill>
                    <a:latin typeface="Colonna MT" pitchFamily="82" charset="0"/>
                    <a:ea typeface="Adobe 宋体 Std L" pitchFamily="18" charset="-122"/>
                  </a:defRPr>
                </a:lvl1pPr>
              </a:lstStyle>
              <a:p>
                <a:r>
                  <a:rPr lang="en-US" altLang="zh-CN" sz="11500" dirty="0" smtClean="0">
                    <a:solidFill>
                      <a:schemeClr val="tx1"/>
                    </a:solidFill>
                  </a:rPr>
                  <a:t>S</a:t>
                </a:r>
                <a:endParaRPr lang="zh-CN" altLang="en-US" sz="115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 rot="10800000">
                <a:off x="5654395" y="1116291"/>
                <a:ext cx="166405" cy="105139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latin typeface="Colonna MT" pitchFamily="82" charset="0"/>
                    <a:ea typeface="Meiryo UI" pitchFamily="34" charset="-128"/>
                    <a:cs typeface="Meiryo UI" pitchFamily="34" charset="-128"/>
                  </a:defRPr>
                </a:lvl1pPr>
              </a:lstStyle>
              <a:p>
                <a:r>
                  <a:rPr lang="en-US" altLang="zh-CN" sz="1600" dirty="0" smtClean="0">
                    <a:solidFill>
                      <a:schemeClr val="tx1"/>
                    </a:solidFill>
                  </a:rPr>
                  <a:t>EPTEMBER</a:t>
                </a:r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2" name="椭圆 41"/>
          <p:cNvSpPr/>
          <p:nvPr/>
        </p:nvSpPr>
        <p:spPr>
          <a:xfrm>
            <a:off x="1389569" y="5830064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4732485" y="4069121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4" name="直接连接符 43"/>
          <p:cNvCxnSpPr/>
          <p:nvPr/>
        </p:nvCxnSpPr>
        <p:spPr>
          <a:xfrm>
            <a:off x="4732485" y="4560897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5" name="直接连接符 44"/>
          <p:cNvCxnSpPr/>
          <p:nvPr/>
        </p:nvCxnSpPr>
        <p:spPr>
          <a:xfrm>
            <a:off x="4732485" y="5052673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6" name="直接连接符 45"/>
          <p:cNvCxnSpPr/>
          <p:nvPr/>
        </p:nvCxnSpPr>
        <p:spPr>
          <a:xfrm>
            <a:off x="4732485" y="5544449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7" name="直接连接符 46"/>
          <p:cNvCxnSpPr/>
          <p:nvPr/>
        </p:nvCxnSpPr>
        <p:spPr>
          <a:xfrm>
            <a:off x="4732485" y="6036225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sp>
        <p:nvSpPr>
          <p:cNvPr id="49" name="矩形 48"/>
          <p:cNvSpPr/>
          <p:nvPr/>
        </p:nvSpPr>
        <p:spPr>
          <a:xfrm>
            <a:off x="4368665" y="3545901"/>
            <a:ext cx="4251558" cy="45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B-2684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两块反推折流门收上后翘起，更换连杆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368853" y="5197232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368665" y="4563125"/>
            <a:ext cx="4251558" cy="1319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B-2684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南苑发现故障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代码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79-31142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，检查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发磁堵正常，检查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DJB801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插头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有污染物，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清洁后测试正常</a:t>
            </a:r>
          </a:p>
        </p:txBody>
      </p:sp>
      <p:sp>
        <p:nvSpPr>
          <p:cNvPr id="52" name="矩形 51"/>
          <p:cNvSpPr/>
          <p:nvPr/>
        </p:nvSpPr>
        <p:spPr>
          <a:xfrm>
            <a:off x="4368665" y="4077072"/>
            <a:ext cx="4251558" cy="45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B-5223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虹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桥航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前左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发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TBV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短时漏油，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更换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TBV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1389569" y="4653136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11760" y="2276872"/>
            <a:ext cx="288032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E0002"/>
                </a:solidFill>
                <a:latin typeface="微软雅黑"/>
                <a:ea typeface="微软雅黑"/>
                <a:cs typeface="方正博雅宋_GBK" pitchFamily="65" charset="-122"/>
              </a:rPr>
              <a:t>反推∙漏油</a:t>
            </a:r>
            <a:r>
              <a:rPr lang="zh-CN" altLang="en-US" sz="2800" b="1" dirty="0" smtClean="0">
                <a:solidFill>
                  <a:srgbClr val="FE0002"/>
                </a:solidFill>
                <a:latin typeface="微软雅黑"/>
                <a:ea typeface="微软雅黑" pitchFamily="34" charset="-122"/>
                <a:cs typeface="方正博雅宋_GBK" pitchFamily="65" charset="-122"/>
              </a:rPr>
              <a:t>∙</a:t>
            </a:r>
            <a:r>
              <a:rPr lang="en-US" altLang="zh-CN" sz="2800" b="1" dirty="0" smtClean="0">
                <a:solidFill>
                  <a:srgbClr val="FE0002"/>
                </a:solidFill>
                <a:latin typeface="微软雅黑"/>
                <a:ea typeface="微软雅黑" pitchFamily="34" charset="-122"/>
                <a:cs typeface="方正博雅宋_GBK" pitchFamily="65" charset="-122"/>
              </a:rPr>
              <a:t>DMS</a:t>
            </a:r>
            <a:endParaRPr lang="zh-CN" altLang="en-US" sz="2000" b="1" dirty="0">
              <a:solidFill>
                <a:srgbClr val="FE0002"/>
              </a:solidFill>
              <a:latin typeface="微软雅黑" pitchFamily="34" charset="-122"/>
              <a:ea typeface="微软雅黑" pitchFamily="34" charset="-122"/>
              <a:cs typeface="方正博雅宋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4565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9" grpId="0"/>
      <p:bldP spid="50" grpId="0" animBg="1"/>
      <p:bldP spid="51" grpId="0"/>
      <p:bldP spid="52" grpId="0"/>
      <p:bldP spid="5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圆角矩形 130"/>
          <p:cNvSpPr/>
          <p:nvPr/>
        </p:nvSpPr>
        <p:spPr>
          <a:xfrm>
            <a:off x="251522" y="677047"/>
            <a:ext cx="3600398" cy="1375458"/>
          </a:xfrm>
          <a:prstGeom prst="roundRect">
            <a:avLst>
              <a:gd name="adj" fmla="val 2784"/>
            </a:avLst>
          </a:prstGeom>
          <a:solidFill>
            <a:srgbClr val="FE00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pic>
        <p:nvPicPr>
          <p:cNvPr id="132" name="图片 131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3085200"/>
            <a:ext cx="3600000" cy="3153600"/>
          </a:xfrm>
          <a:prstGeom prst="roundRect">
            <a:avLst>
              <a:gd name="adj" fmla="val 1864"/>
            </a:avLst>
          </a:prstGeom>
          <a:noFill/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65" name="表格 1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367368"/>
              </p:ext>
            </p:extLst>
          </p:nvPr>
        </p:nvGraphicFramePr>
        <p:xfrm>
          <a:off x="395538" y="3195999"/>
          <a:ext cx="3384374" cy="2969305"/>
        </p:xfrm>
        <a:graphic>
          <a:graphicData uri="http://schemas.openxmlformats.org/drawingml/2006/table">
            <a:tbl>
              <a:tblPr/>
              <a:tblGrid>
                <a:gridCol w="483482"/>
                <a:gridCol w="483482"/>
                <a:gridCol w="483482"/>
                <a:gridCol w="483482"/>
                <a:gridCol w="483482"/>
                <a:gridCol w="483482"/>
                <a:gridCol w="483482"/>
              </a:tblGrid>
              <a:tr h="4107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SUN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TUE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WED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THU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FRI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SAT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国庆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寒露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重阳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66" name="直接连接符 165"/>
          <p:cNvCxnSpPr/>
          <p:nvPr/>
        </p:nvCxnSpPr>
        <p:spPr>
          <a:xfrm>
            <a:off x="328862" y="3573016"/>
            <a:ext cx="3379042" cy="0"/>
          </a:xfrm>
          <a:prstGeom prst="line">
            <a:avLst/>
          </a:prstGeom>
          <a:noFill/>
          <a:ln w="3175" cap="flat" cmpd="dbl" algn="ctr">
            <a:solidFill>
              <a:srgbClr val="FE0002">
                <a:alpha val="31000"/>
              </a:srgbClr>
            </a:solidFill>
            <a:prstDash val="solid"/>
          </a:ln>
          <a:effectLst/>
        </p:spPr>
      </p:cxnSp>
      <p:cxnSp>
        <p:nvCxnSpPr>
          <p:cNvPr id="169" name="直接连接符 168"/>
          <p:cNvCxnSpPr/>
          <p:nvPr/>
        </p:nvCxnSpPr>
        <p:spPr>
          <a:xfrm>
            <a:off x="251920" y="2534808"/>
            <a:ext cx="3600000" cy="0"/>
          </a:xfrm>
          <a:prstGeom prst="line">
            <a:avLst/>
          </a:prstGeom>
          <a:noFill/>
          <a:ln w="9525" cap="flat" cmpd="sng" algn="ctr">
            <a:solidFill>
              <a:srgbClr val="FE0002"/>
            </a:solidFill>
            <a:prstDash val="solid"/>
          </a:ln>
          <a:effectLst/>
        </p:spPr>
      </p:cxnSp>
      <p:grpSp>
        <p:nvGrpSpPr>
          <p:cNvPr id="248" name="组合 247"/>
          <p:cNvGrpSpPr/>
          <p:nvPr/>
        </p:nvGrpSpPr>
        <p:grpSpPr>
          <a:xfrm>
            <a:off x="4085148" y="699542"/>
            <a:ext cx="4847438" cy="5537770"/>
            <a:chOff x="3889853" y="411510"/>
            <a:chExt cx="4847438" cy="5537770"/>
          </a:xfrm>
        </p:grpSpPr>
        <p:grpSp>
          <p:nvGrpSpPr>
            <p:cNvPr id="255" name="组合 254"/>
            <p:cNvGrpSpPr/>
            <p:nvPr/>
          </p:nvGrpSpPr>
          <p:grpSpPr>
            <a:xfrm>
              <a:off x="3889853" y="411510"/>
              <a:ext cx="4825318" cy="5537770"/>
              <a:chOff x="4063727" y="585242"/>
              <a:chExt cx="4325479" cy="5131424"/>
            </a:xfrm>
          </p:grpSpPr>
          <p:sp>
            <p:nvSpPr>
              <p:cNvPr id="259" name="圆角矩形 258"/>
              <p:cNvSpPr/>
              <p:nvPr/>
            </p:nvSpPr>
            <p:spPr>
              <a:xfrm>
                <a:off x="4063727" y="3157297"/>
                <a:ext cx="4320480" cy="2559369"/>
              </a:xfrm>
              <a:prstGeom prst="roundRect">
                <a:avLst>
                  <a:gd name="adj" fmla="val 2305"/>
                </a:avLst>
              </a:prstGeom>
              <a:solidFill>
                <a:sysClr val="window" lastClr="FFFFFF"/>
              </a:solidFill>
              <a:ln w="127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0" name="圆角矩形 259"/>
              <p:cNvSpPr/>
              <p:nvPr/>
            </p:nvSpPr>
            <p:spPr>
              <a:xfrm>
                <a:off x="4063727" y="585242"/>
                <a:ext cx="432048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261" name="图片 260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4" t="7299" r="571" b="46350"/>
              <a:stretch/>
            </p:blipFill>
            <p:spPr>
              <a:xfrm>
                <a:off x="4063727" y="2931790"/>
                <a:ext cx="4320480" cy="425915"/>
              </a:xfrm>
              <a:prstGeom prst="rect">
                <a:avLst/>
              </a:prstGeom>
            </p:spPr>
          </p:pic>
          <p:sp>
            <p:nvSpPr>
              <p:cNvPr id="262" name="圆角矩形 261"/>
              <p:cNvSpPr/>
              <p:nvPr/>
            </p:nvSpPr>
            <p:spPr>
              <a:xfrm>
                <a:off x="4317875" y="586367"/>
                <a:ext cx="381600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3" name="圆角矩形 262"/>
              <p:cNvSpPr/>
              <p:nvPr/>
            </p:nvSpPr>
            <p:spPr>
              <a:xfrm>
                <a:off x="8234882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063727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5" name="圆角矩形 264"/>
              <p:cNvSpPr/>
              <p:nvPr/>
            </p:nvSpPr>
            <p:spPr>
              <a:xfrm>
                <a:off x="4203527" y="2007590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6" name="圆角矩形 265"/>
              <p:cNvSpPr/>
              <p:nvPr/>
            </p:nvSpPr>
            <p:spPr>
              <a:xfrm>
                <a:off x="8093062" y="2006351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267" name="组合 266"/>
              <p:cNvGrpSpPr/>
              <p:nvPr/>
            </p:nvGrpSpPr>
            <p:grpSpPr>
              <a:xfrm>
                <a:off x="4064967" y="3161328"/>
                <a:ext cx="287502" cy="1395115"/>
                <a:chOff x="4064967" y="3161328"/>
                <a:chExt cx="287502" cy="1395115"/>
              </a:xfrm>
            </p:grpSpPr>
            <p:sp>
              <p:nvSpPr>
                <p:cNvPr id="272" name="对角圆角矩形 271"/>
                <p:cNvSpPr/>
                <p:nvPr/>
              </p:nvSpPr>
              <p:spPr>
                <a:xfrm>
                  <a:off x="4064967" y="3161328"/>
                  <a:ext cx="148233" cy="845820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3" name="对角圆角矩形 272"/>
                <p:cNvSpPr/>
                <p:nvPr/>
              </p:nvSpPr>
              <p:spPr>
                <a:xfrm flipV="1">
                  <a:off x="4191141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268" name="组合 267"/>
              <p:cNvGrpSpPr/>
              <p:nvPr/>
            </p:nvGrpSpPr>
            <p:grpSpPr>
              <a:xfrm rot="10800000">
                <a:off x="8227878" y="3166047"/>
                <a:ext cx="161328" cy="1388746"/>
                <a:chOff x="4066108" y="3167697"/>
                <a:chExt cx="161328" cy="1388746"/>
              </a:xfrm>
            </p:grpSpPr>
            <p:sp>
              <p:nvSpPr>
                <p:cNvPr id="270" name="对角圆角矩形 269"/>
                <p:cNvSpPr/>
                <p:nvPr/>
              </p:nvSpPr>
              <p:spPr>
                <a:xfrm>
                  <a:off x="4066109" y="3167697"/>
                  <a:ext cx="148233" cy="839453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1" name="对角圆角矩形 270"/>
                <p:cNvSpPr/>
                <p:nvPr/>
              </p:nvSpPr>
              <p:spPr>
                <a:xfrm flipV="1">
                  <a:off x="4066108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269" name="矩形 268"/>
              <p:cNvSpPr/>
              <p:nvPr/>
            </p:nvSpPr>
            <p:spPr>
              <a:xfrm>
                <a:off x="4317875" y="3166047"/>
                <a:ext cx="326133" cy="341807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256" name="圆角矩形 255"/>
            <p:cNvSpPr/>
            <p:nvPr/>
          </p:nvSpPr>
          <p:spPr>
            <a:xfrm>
              <a:off x="3920746" y="5880260"/>
              <a:ext cx="4816545" cy="69020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7" name="圆角矩形 256"/>
            <p:cNvSpPr>
              <a:spLocks/>
            </p:cNvSpPr>
            <p:nvPr/>
          </p:nvSpPr>
          <p:spPr>
            <a:xfrm>
              <a:off x="3892434" y="5883906"/>
              <a:ext cx="4817160" cy="65374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8" name="矩形 257"/>
            <p:cNvSpPr>
              <a:spLocks/>
            </p:cNvSpPr>
            <p:nvPr/>
          </p:nvSpPr>
          <p:spPr>
            <a:xfrm>
              <a:off x="3891788" y="4318628"/>
              <a:ext cx="4817806" cy="273115"/>
            </a:xfrm>
            <a:prstGeom prst="rect">
              <a:avLst/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77" name="矩形 276"/>
          <p:cNvSpPr/>
          <p:nvPr/>
        </p:nvSpPr>
        <p:spPr>
          <a:xfrm>
            <a:off x="4395600" y="966283"/>
            <a:ext cx="4226400" cy="21888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48" name="直接连接符 9"/>
          <p:cNvCxnSpPr>
            <a:cxnSpLocks noChangeShapeType="1"/>
          </p:cNvCxnSpPr>
          <p:nvPr/>
        </p:nvCxnSpPr>
        <p:spPr bwMode="auto">
          <a:xfrm>
            <a:off x="1908000" y="980728"/>
            <a:ext cx="0" cy="720000"/>
          </a:xfrm>
          <a:prstGeom prst="line">
            <a:avLst/>
          </a:prstGeom>
          <a:noFill/>
          <a:ln w="9525">
            <a:solidFill>
              <a:sysClr val="window" lastClr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7" name="组合 36"/>
          <p:cNvGrpSpPr/>
          <p:nvPr/>
        </p:nvGrpSpPr>
        <p:grpSpPr>
          <a:xfrm>
            <a:off x="971600" y="-99393"/>
            <a:ext cx="2375099" cy="2664297"/>
            <a:chOff x="1043608" y="-452587"/>
            <a:chExt cx="2375099" cy="2664297"/>
          </a:xfrm>
        </p:grpSpPr>
        <p:sp>
          <p:nvSpPr>
            <p:cNvPr id="38" name="TextBox 37"/>
            <p:cNvSpPr txBox="1"/>
            <p:nvPr/>
          </p:nvSpPr>
          <p:spPr>
            <a:xfrm>
              <a:off x="1043608" y="384155"/>
              <a:ext cx="861774" cy="182755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b="1" dirty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十</a:t>
              </a:r>
              <a:r>
                <a:rPr lang="zh-CN" altLang="en-US" sz="4400" b="1" dirty="0" smtClean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月</a:t>
              </a:r>
              <a:endParaRPr lang="zh-CN" altLang="en-US" sz="4400" b="1" dirty="0">
                <a:latin typeface="方正正纤黑简体" pitchFamily="2" charset="-122"/>
                <a:ea typeface="方正正纤黑简体" pitchFamily="2" charset="-122"/>
                <a:cs typeface="经典行书简" pitchFamily="49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053690" y="-452587"/>
              <a:ext cx="1365017" cy="2376265"/>
              <a:chOff x="5356618" y="1047814"/>
              <a:chExt cx="527160" cy="1319852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5356618" y="1461637"/>
                <a:ext cx="288032" cy="9060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600">
                    <a:solidFill>
                      <a:schemeClr val="bg1"/>
                    </a:solidFill>
                    <a:latin typeface="Colonna MT" pitchFamily="82" charset="0"/>
                    <a:ea typeface="Adobe 宋体 Std L" pitchFamily="18" charset="-122"/>
                  </a:defRPr>
                </a:lvl1pPr>
              </a:lstStyle>
              <a:p>
                <a:r>
                  <a:rPr lang="en-US" altLang="zh-CN" sz="10000" dirty="0" smtClean="0">
                    <a:solidFill>
                      <a:schemeClr val="tx1"/>
                    </a:solidFill>
                  </a:rPr>
                  <a:t>O</a:t>
                </a:r>
                <a:endParaRPr lang="zh-CN" altLang="en-US" sz="10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 rot="10800000">
                <a:off x="5717373" y="1047814"/>
                <a:ext cx="166405" cy="105139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latin typeface="Colonna MT" pitchFamily="82" charset="0"/>
                    <a:ea typeface="Meiryo UI" pitchFamily="34" charset="-128"/>
                    <a:cs typeface="Meiryo UI" pitchFamily="34" charset="-128"/>
                  </a:defRPr>
                </a:lvl1pPr>
              </a:lstStyle>
              <a:p>
                <a:r>
                  <a:rPr lang="en-US" altLang="zh-CN" sz="1600" dirty="0" smtClean="0">
                    <a:solidFill>
                      <a:schemeClr val="tx1"/>
                    </a:solidFill>
                  </a:rPr>
                  <a:t>CTOBER</a:t>
                </a:r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2" name="TextBox 41"/>
          <p:cNvSpPr txBox="1"/>
          <p:nvPr/>
        </p:nvSpPr>
        <p:spPr>
          <a:xfrm>
            <a:off x="611760" y="2276872"/>
            <a:ext cx="288032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rgbClr val="FE0002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EGT</a:t>
            </a:r>
            <a:r>
              <a:rPr lang="zh-CN" altLang="en-US" sz="2400" b="1" spc="600" dirty="0" smtClean="0">
                <a:solidFill>
                  <a:srgbClr val="FE0002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裕度</a:t>
            </a:r>
            <a:r>
              <a:rPr lang="zh-CN" altLang="en-US" sz="2800" b="1" spc="600" dirty="0" smtClean="0">
                <a:solidFill>
                  <a:srgbClr val="FE0002"/>
                </a:solidFill>
                <a:latin typeface="微软雅黑"/>
                <a:ea typeface="微软雅黑"/>
                <a:cs typeface="方正博雅宋_GBK" pitchFamily="65" charset="-122"/>
              </a:rPr>
              <a:t>∙</a:t>
            </a:r>
            <a:r>
              <a:rPr lang="zh-CN" altLang="en-US" sz="2400" b="1" spc="600" dirty="0" smtClean="0">
                <a:solidFill>
                  <a:srgbClr val="FE0002"/>
                </a:solidFill>
                <a:latin typeface="微软雅黑"/>
                <a:ea typeface="微软雅黑"/>
                <a:cs typeface="方正博雅宋_GBK" pitchFamily="65" charset="-122"/>
              </a:rPr>
              <a:t>水洗</a:t>
            </a:r>
            <a:endParaRPr lang="zh-CN" altLang="en-US" sz="2000" b="1" spc="600" dirty="0">
              <a:solidFill>
                <a:srgbClr val="FE0002"/>
              </a:solidFill>
              <a:latin typeface="微软雅黑" pitchFamily="34" charset="-122"/>
              <a:ea typeface="微软雅黑" pitchFamily="34" charset="-122"/>
              <a:cs typeface="方正博雅宋_GBK" pitchFamily="65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318545" y="5270728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4732485" y="4069121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5" name="直接连接符 44"/>
          <p:cNvCxnSpPr/>
          <p:nvPr/>
        </p:nvCxnSpPr>
        <p:spPr>
          <a:xfrm>
            <a:off x="4732485" y="4560897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6" name="直接连接符 45"/>
          <p:cNvCxnSpPr/>
          <p:nvPr/>
        </p:nvCxnSpPr>
        <p:spPr>
          <a:xfrm>
            <a:off x="4732485" y="5052673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7" name="直接连接符 46"/>
          <p:cNvCxnSpPr/>
          <p:nvPr/>
        </p:nvCxnSpPr>
        <p:spPr>
          <a:xfrm>
            <a:off x="4732485" y="5544449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9" name="直接连接符 48"/>
          <p:cNvCxnSpPr/>
          <p:nvPr/>
        </p:nvCxnSpPr>
        <p:spPr>
          <a:xfrm>
            <a:off x="4732485" y="6036225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sp>
        <p:nvSpPr>
          <p:cNvPr id="50" name="椭圆 49"/>
          <p:cNvSpPr/>
          <p:nvPr/>
        </p:nvSpPr>
        <p:spPr>
          <a:xfrm>
            <a:off x="1388408" y="3573016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368665" y="3545901"/>
            <a:ext cx="4251558" cy="88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B-5033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右反推灯亮，调节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S835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传感器标靶后正常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左发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N1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振动偏大，润滑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叶片后配平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3318545" y="4158441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368665" y="4581128"/>
            <a:ext cx="4251558" cy="88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B-2685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右发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TBV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漏油更换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TBV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，试车发现右发燃油泵释压活门漏油更换燃油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泵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368665" y="5549741"/>
            <a:ext cx="4251558" cy="45820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B-5223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右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发裕度下降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趋势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异常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，水洗后恢复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912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50" grpId="0" animBg="1"/>
      <p:bldP spid="51" grpId="0"/>
      <p:bldP spid="52" grpId="0" animBg="1"/>
      <p:bldP spid="53" grpId="0"/>
      <p:bldP spid="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圆角矩形 130"/>
          <p:cNvSpPr/>
          <p:nvPr/>
        </p:nvSpPr>
        <p:spPr>
          <a:xfrm>
            <a:off x="251522" y="677047"/>
            <a:ext cx="3600398" cy="1375458"/>
          </a:xfrm>
          <a:prstGeom prst="roundRect">
            <a:avLst>
              <a:gd name="adj" fmla="val 2784"/>
            </a:avLst>
          </a:prstGeom>
          <a:solidFill>
            <a:srgbClr val="FE00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pic>
        <p:nvPicPr>
          <p:cNvPr id="132" name="图片 131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3085200"/>
            <a:ext cx="3600000" cy="3153600"/>
          </a:xfrm>
          <a:prstGeom prst="roundRect">
            <a:avLst>
              <a:gd name="adj" fmla="val 1864"/>
            </a:avLst>
          </a:prstGeom>
          <a:noFill/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65" name="表格 1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2612313"/>
              </p:ext>
            </p:extLst>
          </p:nvPr>
        </p:nvGraphicFramePr>
        <p:xfrm>
          <a:off x="395538" y="3195999"/>
          <a:ext cx="3384374" cy="2969305"/>
        </p:xfrm>
        <a:graphic>
          <a:graphicData uri="http://schemas.openxmlformats.org/drawingml/2006/table">
            <a:tbl>
              <a:tblPr/>
              <a:tblGrid>
                <a:gridCol w="483482"/>
                <a:gridCol w="483482"/>
                <a:gridCol w="483482"/>
                <a:gridCol w="483482"/>
                <a:gridCol w="483482"/>
                <a:gridCol w="483482"/>
                <a:gridCol w="483482"/>
              </a:tblGrid>
              <a:tr h="4107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SUN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TUE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WED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THU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FRI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SAT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立冬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小雪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66" name="直接连接符 165"/>
          <p:cNvCxnSpPr/>
          <p:nvPr/>
        </p:nvCxnSpPr>
        <p:spPr>
          <a:xfrm>
            <a:off x="328862" y="3573016"/>
            <a:ext cx="3379042" cy="0"/>
          </a:xfrm>
          <a:prstGeom prst="line">
            <a:avLst/>
          </a:prstGeom>
          <a:noFill/>
          <a:ln w="3175" cap="flat" cmpd="dbl" algn="ctr">
            <a:solidFill>
              <a:srgbClr val="FE0002">
                <a:alpha val="31000"/>
              </a:srgbClr>
            </a:solidFill>
            <a:prstDash val="solid"/>
          </a:ln>
          <a:effectLst/>
        </p:spPr>
      </p:cxnSp>
      <p:cxnSp>
        <p:nvCxnSpPr>
          <p:cNvPr id="169" name="直接连接符 168"/>
          <p:cNvCxnSpPr/>
          <p:nvPr/>
        </p:nvCxnSpPr>
        <p:spPr>
          <a:xfrm>
            <a:off x="251920" y="2534808"/>
            <a:ext cx="3600000" cy="0"/>
          </a:xfrm>
          <a:prstGeom prst="line">
            <a:avLst/>
          </a:prstGeom>
          <a:noFill/>
          <a:ln w="9525" cap="flat" cmpd="sng" algn="ctr">
            <a:solidFill>
              <a:srgbClr val="FE0002"/>
            </a:solidFill>
            <a:prstDash val="solid"/>
          </a:ln>
          <a:effectLst/>
        </p:spPr>
      </p:cxnSp>
      <p:grpSp>
        <p:nvGrpSpPr>
          <p:cNvPr id="248" name="组合 247"/>
          <p:cNvGrpSpPr/>
          <p:nvPr/>
        </p:nvGrpSpPr>
        <p:grpSpPr>
          <a:xfrm>
            <a:off x="4085148" y="699542"/>
            <a:ext cx="4847438" cy="5537770"/>
            <a:chOff x="3889853" y="411510"/>
            <a:chExt cx="4847438" cy="5537770"/>
          </a:xfrm>
        </p:grpSpPr>
        <p:grpSp>
          <p:nvGrpSpPr>
            <p:cNvPr id="255" name="组合 254"/>
            <p:cNvGrpSpPr/>
            <p:nvPr/>
          </p:nvGrpSpPr>
          <p:grpSpPr>
            <a:xfrm>
              <a:off x="3889853" y="411510"/>
              <a:ext cx="4825318" cy="5537770"/>
              <a:chOff x="4063727" y="585242"/>
              <a:chExt cx="4325479" cy="5131424"/>
            </a:xfrm>
          </p:grpSpPr>
          <p:sp>
            <p:nvSpPr>
              <p:cNvPr id="259" name="圆角矩形 258"/>
              <p:cNvSpPr/>
              <p:nvPr/>
            </p:nvSpPr>
            <p:spPr>
              <a:xfrm>
                <a:off x="4063727" y="3157297"/>
                <a:ext cx="4320480" cy="2559369"/>
              </a:xfrm>
              <a:prstGeom prst="roundRect">
                <a:avLst>
                  <a:gd name="adj" fmla="val 2305"/>
                </a:avLst>
              </a:prstGeom>
              <a:solidFill>
                <a:sysClr val="window" lastClr="FFFFFF"/>
              </a:solidFill>
              <a:ln w="127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0" name="圆角矩形 259"/>
              <p:cNvSpPr/>
              <p:nvPr/>
            </p:nvSpPr>
            <p:spPr>
              <a:xfrm>
                <a:off x="4063727" y="585242"/>
                <a:ext cx="432048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261" name="图片 260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4" t="7299" r="571" b="46350"/>
              <a:stretch/>
            </p:blipFill>
            <p:spPr>
              <a:xfrm>
                <a:off x="4063727" y="2931790"/>
                <a:ext cx="4320480" cy="425915"/>
              </a:xfrm>
              <a:prstGeom prst="rect">
                <a:avLst/>
              </a:prstGeom>
            </p:spPr>
          </p:pic>
          <p:sp>
            <p:nvSpPr>
              <p:cNvPr id="262" name="圆角矩形 261"/>
              <p:cNvSpPr/>
              <p:nvPr/>
            </p:nvSpPr>
            <p:spPr>
              <a:xfrm>
                <a:off x="4317875" y="586367"/>
                <a:ext cx="381600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3" name="圆角矩形 262"/>
              <p:cNvSpPr/>
              <p:nvPr/>
            </p:nvSpPr>
            <p:spPr>
              <a:xfrm>
                <a:off x="8234882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063727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5" name="圆角矩形 264"/>
              <p:cNvSpPr/>
              <p:nvPr/>
            </p:nvSpPr>
            <p:spPr>
              <a:xfrm>
                <a:off x="4203527" y="2007590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6" name="圆角矩形 265"/>
              <p:cNvSpPr/>
              <p:nvPr/>
            </p:nvSpPr>
            <p:spPr>
              <a:xfrm>
                <a:off x="8093062" y="2006351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267" name="组合 266"/>
              <p:cNvGrpSpPr/>
              <p:nvPr/>
            </p:nvGrpSpPr>
            <p:grpSpPr>
              <a:xfrm>
                <a:off x="4064967" y="3161328"/>
                <a:ext cx="287502" cy="1395115"/>
                <a:chOff x="4064967" y="3161328"/>
                <a:chExt cx="287502" cy="1395115"/>
              </a:xfrm>
            </p:grpSpPr>
            <p:sp>
              <p:nvSpPr>
                <p:cNvPr id="272" name="对角圆角矩形 271"/>
                <p:cNvSpPr/>
                <p:nvPr/>
              </p:nvSpPr>
              <p:spPr>
                <a:xfrm>
                  <a:off x="4064967" y="3161328"/>
                  <a:ext cx="148233" cy="845820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3" name="对角圆角矩形 272"/>
                <p:cNvSpPr/>
                <p:nvPr/>
              </p:nvSpPr>
              <p:spPr>
                <a:xfrm flipV="1">
                  <a:off x="4191141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268" name="组合 267"/>
              <p:cNvGrpSpPr/>
              <p:nvPr/>
            </p:nvGrpSpPr>
            <p:grpSpPr>
              <a:xfrm rot="10800000">
                <a:off x="8227878" y="3166047"/>
                <a:ext cx="161328" cy="1388746"/>
                <a:chOff x="4066108" y="3167697"/>
                <a:chExt cx="161328" cy="1388746"/>
              </a:xfrm>
            </p:grpSpPr>
            <p:sp>
              <p:nvSpPr>
                <p:cNvPr id="270" name="对角圆角矩形 269"/>
                <p:cNvSpPr/>
                <p:nvPr/>
              </p:nvSpPr>
              <p:spPr>
                <a:xfrm>
                  <a:off x="4066109" y="3167697"/>
                  <a:ext cx="148233" cy="839453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1" name="对角圆角矩形 270"/>
                <p:cNvSpPr/>
                <p:nvPr/>
              </p:nvSpPr>
              <p:spPr>
                <a:xfrm flipV="1">
                  <a:off x="4066108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269" name="矩形 268"/>
              <p:cNvSpPr/>
              <p:nvPr/>
            </p:nvSpPr>
            <p:spPr>
              <a:xfrm>
                <a:off x="4317875" y="3166047"/>
                <a:ext cx="326133" cy="341807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256" name="圆角矩形 255"/>
            <p:cNvSpPr/>
            <p:nvPr/>
          </p:nvSpPr>
          <p:spPr>
            <a:xfrm>
              <a:off x="3920746" y="5880260"/>
              <a:ext cx="4816545" cy="69020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7" name="圆角矩形 256"/>
            <p:cNvSpPr>
              <a:spLocks/>
            </p:cNvSpPr>
            <p:nvPr/>
          </p:nvSpPr>
          <p:spPr>
            <a:xfrm>
              <a:off x="3892434" y="5883906"/>
              <a:ext cx="4817160" cy="65374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8" name="矩形 257"/>
            <p:cNvSpPr>
              <a:spLocks/>
            </p:cNvSpPr>
            <p:nvPr/>
          </p:nvSpPr>
          <p:spPr>
            <a:xfrm>
              <a:off x="3891788" y="4318628"/>
              <a:ext cx="4817806" cy="273115"/>
            </a:xfrm>
            <a:prstGeom prst="rect">
              <a:avLst/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77" name="矩形 276"/>
          <p:cNvSpPr/>
          <p:nvPr/>
        </p:nvSpPr>
        <p:spPr>
          <a:xfrm>
            <a:off x="4395600" y="966283"/>
            <a:ext cx="4226400" cy="21888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48" name="直接连接符 9"/>
          <p:cNvCxnSpPr>
            <a:cxnSpLocks noChangeShapeType="1"/>
          </p:cNvCxnSpPr>
          <p:nvPr/>
        </p:nvCxnSpPr>
        <p:spPr bwMode="auto">
          <a:xfrm>
            <a:off x="1908000" y="980728"/>
            <a:ext cx="0" cy="720000"/>
          </a:xfrm>
          <a:prstGeom prst="line">
            <a:avLst/>
          </a:prstGeom>
          <a:noFill/>
          <a:ln w="9525">
            <a:solidFill>
              <a:sysClr val="window" lastClr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2" name="组合 41"/>
          <p:cNvGrpSpPr/>
          <p:nvPr/>
        </p:nvGrpSpPr>
        <p:grpSpPr>
          <a:xfrm>
            <a:off x="1115616" y="-99392"/>
            <a:ext cx="2236608" cy="2603495"/>
            <a:chOff x="1166718" y="-391785"/>
            <a:chExt cx="2236608" cy="2603495"/>
          </a:xfrm>
        </p:grpSpPr>
        <p:sp>
          <p:nvSpPr>
            <p:cNvPr id="43" name="TextBox 42"/>
            <p:cNvSpPr txBox="1"/>
            <p:nvPr/>
          </p:nvSpPr>
          <p:spPr>
            <a:xfrm>
              <a:off x="1166718" y="384155"/>
              <a:ext cx="738664" cy="182755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b="1" kern="800" spc="-710" dirty="0" smtClean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十一月</a:t>
              </a:r>
              <a:endParaRPr lang="zh-CN" altLang="en-US" sz="3600" b="1" kern="800" spc="-710" dirty="0">
                <a:latin typeface="方正正纤黑简体" pitchFamily="2" charset="-122"/>
                <a:ea typeface="方正正纤黑简体" pitchFamily="2" charset="-122"/>
                <a:cs typeface="经典行书简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025978" y="-391785"/>
              <a:ext cx="1377348" cy="2249847"/>
              <a:chOff x="5345914" y="1081585"/>
              <a:chExt cx="531922" cy="1249635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5345914" y="1527761"/>
                <a:ext cx="288032" cy="8034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600">
                    <a:solidFill>
                      <a:schemeClr val="bg1"/>
                    </a:solidFill>
                    <a:latin typeface="Colonna MT" pitchFamily="82" charset="0"/>
                    <a:ea typeface="Adobe 宋体 Std L" pitchFamily="18" charset="-122"/>
                  </a:defRPr>
                </a:lvl1pPr>
              </a:lstStyle>
              <a:p>
                <a:r>
                  <a:rPr lang="en-US" altLang="zh-CN" sz="8800" dirty="0">
                    <a:solidFill>
                      <a:schemeClr val="tx1"/>
                    </a:solidFill>
                  </a:rPr>
                  <a:t>N</a:t>
                </a:r>
                <a:endParaRPr lang="zh-CN" altLang="en-US" sz="8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 rot="10800000">
                <a:off x="5723316" y="1081585"/>
                <a:ext cx="154520" cy="105139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latin typeface="Colonna MT" pitchFamily="82" charset="0"/>
                    <a:ea typeface="Meiryo UI" pitchFamily="34" charset="-128"/>
                    <a:cs typeface="Meiryo UI" pitchFamily="34" charset="-128"/>
                  </a:defRPr>
                </a:lvl1pPr>
              </a:lstStyle>
              <a:p>
                <a:r>
                  <a:rPr lang="en-US" altLang="zh-CN" sz="1400" dirty="0" smtClean="0">
                    <a:solidFill>
                      <a:schemeClr val="tx1"/>
                    </a:solidFill>
                  </a:rPr>
                  <a:t>OVEMBER</a:t>
                </a:r>
                <a:endParaRPr lang="zh-CN" altLang="en-US" sz="14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611760" y="2276872"/>
            <a:ext cx="288032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b="1" spc="600" dirty="0" smtClean="0">
                <a:solidFill>
                  <a:srgbClr val="FE0002"/>
                </a:solidFill>
                <a:latin typeface="微软雅黑"/>
                <a:ea typeface="微软雅黑"/>
                <a:cs typeface="方正博雅宋_GBK" pitchFamily="65" charset="-122"/>
              </a:rPr>
              <a:t>漏油∙点火</a:t>
            </a:r>
            <a:r>
              <a:rPr lang="zh-CN" altLang="en-US" sz="2800" b="1" spc="600" dirty="0" smtClean="0">
                <a:solidFill>
                  <a:srgbClr val="FE0002"/>
                </a:solidFill>
                <a:latin typeface="微软雅黑"/>
                <a:ea typeface="微软雅黑" pitchFamily="34" charset="-122"/>
                <a:cs typeface="方正博雅宋_GBK" pitchFamily="65" charset="-122"/>
              </a:rPr>
              <a:t>∙灯</a:t>
            </a:r>
            <a:endParaRPr lang="zh-CN" altLang="en-US" sz="2000" b="1" spc="600" dirty="0">
              <a:solidFill>
                <a:srgbClr val="FE0002"/>
              </a:solidFill>
              <a:latin typeface="微软雅黑" pitchFamily="34" charset="-122"/>
              <a:ea typeface="微软雅黑" pitchFamily="34" charset="-122"/>
              <a:cs typeface="方正博雅宋_GBK" pitchFamily="65" charset="-122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422985" y="4153701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900753" y="4725144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404809" y="4725144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3333785" y="5284480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1892464" y="5860544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4732485" y="4069121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50" name="直接连接符 49"/>
          <p:cNvCxnSpPr/>
          <p:nvPr/>
        </p:nvCxnSpPr>
        <p:spPr>
          <a:xfrm>
            <a:off x="4732485" y="4560897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51" name="直接连接符 50"/>
          <p:cNvCxnSpPr/>
          <p:nvPr/>
        </p:nvCxnSpPr>
        <p:spPr>
          <a:xfrm>
            <a:off x="4732485" y="5052673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52" name="直接连接符 51"/>
          <p:cNvCxnSpPr/>
          <p:nvPr/>
        </p:nvCxnSpPr>
        <p:spPr>
          <a:xfrm>
            <a:off x="4732485" y="5544449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53" name="直接连接符 52"/>
          <p:cNvCxnSpPr/>
          <p:nvPr/>
        </p:nvCxnSpPr>
        <p:spPr>
          <a:xfrm>
            <a:off x="4732485" y="6036225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sp>
        <p:nvSpPr>
          <p:cNvPr id="54" name="矩形 53"/>
          <p:cNvSpPr/>
          <p:nvPr/>
        </p:nvSpPr>
        <p:spPr>
          <a:xfrm>
            <a:off x="4368665" y="3576381"/>
            <a:ext cx="4251558" cy="45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B5208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鄂尔多斯左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发点火故障无法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启动</a:t>
            </a:r>
          </a:p>
        </p:txBody>
      </p:sp>
      <p:sp>
        <p:nvSpPr>
          <p:cNvPr id="55" name="矩形 54"/>
          <p:cNvSpPr/>
          <p:nvPr/>
        </p:nvSpPr>
        <p:spPr>
          <a:xfrm>
            <a:off x="4368665" y="4079596"/>
            <a:ext cx="4251558" cy="45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B2685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南苑航前右发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HPTACCV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余油口漏油</a:t>
            </a:r>
          </a:p>
        </p:txBody>
      </p:sp>
      <p:sp>
        <p:nvSpPr>
          <p:cNvPr id="56" name="矩形 55"/>
          <p:cNvSpPr/>
          <p:nvPr/>
        </p:nvSpPr>
        <p:spPr>
          <a:xfrm>
            <a:off x="4368665" y="4582811"/>
            <a:ext cx="4251558" cy="45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B5210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石家庄起飞后空中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发动机活门灯常暗亮</a:t>
            </a:r>
          </a:p>
        </p:txBody>
      </p:sp>
      <p:sp>
        <p:nvSpPr>
          <p:cNvPr id="57" name="矩形 56"/>
          <p:cNvSpPr/>
          <p:nvPr/>
        </p:nvSpPr>
        <p:spPr>
          <a:xfrm>
            <a:off x="4368665" y="5086026"/>
            <a:ext cx="4251558" cy="45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B5209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南苑短停左发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TBV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漏油</a:t>
            </a:r>
          </a:p>
        </p:txBody>
      </p:sp>
      <p:sp>
        <p:nvSpPr>
          <p:cNvPr id="58" name="矩形 57"/>
          <p:cNvSpPr/>
          <p:nvPr/>
        </p:nvSpPr>
        <p:spPr>
          <a:xfrm>
            <a:off x="4368665" y="5589240"/>
            <a:ext cx="4251558" cy="45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B5210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鄂尔多斯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右发启动后滑油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滤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旁通灯闪亮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865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41" grpId="0" animBg="1"/>
      <p:bldP spid="47" grpId="0" animBg="1"/>
      <p:bldP spid="54" grpId="0"/>
      <p:bldP spid="55" grpId="0"/>
      <p:bldP spid="56" grpId="0"/>
      <p:bldP spid="57" grpId="0"/>
      <p:bldP spid="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圆角矩形 130"/>
          <p:cNvSpPr/>
          <p:nvPr/>
        </p:nvSpPr>
        <p:spPr>
          <a:xfrm>
            <a:off x="251522" y="677047"/>
            <a:ext cx="3600398" cy="1375458"/>
          </a:xfrm>
          <a:prstGeom prst="roundRect">
            <a:avLst>
              <a:gd name="adj" fmla="val 2784"/>
            </a:avLst>
          </a:prstGeom>
          <a:solidFill>
            <a:srgbClr val="FE00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pic>
        <p:nvPicPr>
          <p:cNvPr id="132" name="图片 131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3085200"/>
            <a:ext cx="3600000" cy="3153600"/>
          </a:xfrm>
          <a:prstGeom prst="roundRect">
            <a:avLst>
              <a:gd name="adj" fmla="val 1864"/>
            </a:avLst>
          </a:prstGeom>
          <a:noFill/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65" name="表格 1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6344248"/>
              </p:ext>
            </p:extLst>
          </p:nvPr>
        </p:nvGraphicFramePr>
        <p:xfrm>
          <a:off x="395538" y="3195999"/>
          <a:ext cx="3384374" cy="2969305"/>
        </p:xfrm>
        <a:graphic>
          <a:graphicData uri="http://schemas.openxmlformats.org/drawingml/2006/table">
            <a:tbl>
              <a:tblPr/>
              <a:tblGrid>
                <a:gridCol w="483482"/>
                <a:gridCol w="483482"/>
                <a:gridCol w="483482"/>
                <a:gridCol w="483482"/>
                <a:gridCol w="483482"/>
                <a:gridCol w="483482"/>
                <a:gridCol w="483482"/>
              </a:tblGrid>
              <a:tr h="4107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SUN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TUE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WED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THU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FRI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SAT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大雪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冬至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圣诞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66" name="直接连接符 165"/>
          <p:cNvCxnSpPr/>
          <p:nvPr/>
        </p:nvCxnSpPr>
        <p:spPr>
          <a:xfrm>
            <a:off x="328862" y="3573016"/>
            <a:ext cx="3379042" cy="0"/>
          </a:xfrm>
          <a:prstGeom prst="line">
            <a:avLst/>
          </a:prstGeom>
          <a:noFill/>
          <a:ln w="3175" cap="flat" cmpd="dbl" algn="ctr">
            <a:solidFill>
              <a:srgbClr val="FE0002">
                <a:alpha val="31000"/>
              </a:srgbClr>
            </a:solidFill>
            <a:prstDash val="solid"/>
          </a:ln>
          <a:effectLst/>
        </p:spPr>
      </p:cxnSp>
      <p:cxnSp>
        <p:nvCxnSpPr>
          <p:cNvPr id="169" name="直接连接符 168"/>
          <p:cNvCxnSpPr/>
          <p:nvPr/>
        </p:nvCxnSpPr>
        <p:spPr>
          <a:xfrm>
            <a:off x="251920" y="2534808"/>
            <a:ext cx="3600000" cy="0"/>
          </a:xfrm>
          <a:prstGeom prst="line">
            <a:avLst/>
          </a:prstGeom>
          <a:noFill/>
          <a:ln w="9525" cap="flat" cmpd="sng" algn="ctr">
            <a:solidFill>
              <a:srgbClr val="FE0002"/>
            </a:solidFill>
            <a:prstDash val="solid"/>
          </a:ln>
          <a:effectLst/>
        </p:spPr>
      </p:cxnSp>
      <p:grpSp>
        <p:nvGrpSpPr>
          <p:cNvPr id="248" name="组合 247"/>
          <p:cNvGrpSpPr/>
          <p:nvPr/>
        </p:nvGrpSpPr>
        <p:grpSpPr>
          <a:xfrm>
            <a:off x="4085148" y="699542"/>
            <a:ext cx="4847438" cy="5537770"/>
            <a:chOff x="3889853" y="411510"/>
            <a:chExt cx="4847438" cy="5537770"/>
          </a:xfrm>
        </p:grpSpPr>
        <p:grpSp>
          <p:nvGrpSpPr>
            <p:cNvPr id="255" name="组合 254"/>
            <p:cNvGrpSpPr/>
            <p:nvPr/>
          </p:nvGrpSpPr>
          <p:grpSpPr>
            <a:xfrm>
              <a:off x="3889853" y="411510"/>
              <a:ext cx="4825318" cy="5537770"/>
              <a:chOff x="4063727" y="585242"/>
              <a:chExt cx="4325479" cy="5131424"/>
            </a:xfrm>
          </p:grpSpPr>
          <p:sp>
            <p:nvSpPr>
              <p:cNvPr id="259" name="圆角矩形 258"/>
              <p:cNvSpPr/>
              <p:nvPr/>
            </p:nvSpPr>
            <p:spPr>
              <a:xfrm>
                <a:off x="4063727" y="3157297"/>
                <a:ext cx="4320480" cy="2559369"/>
              </a:xfrm>
              <a:prstGeom prst="roundRect">
                <a:avLst>
                  <a:gd name="adj" fmla="val 2305"/>
                </a:avLst>
              </a:prstGeom>
              <a:solidFill>
                <a:sysClr val="window" lastClr="FFFFFF"/>
              </a:solidFill>
              <a:ln w="127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0" name="圆角矩形 259"/>
              <p:cNvSpPr/>
              <p:nvPr/>
            </p:nvSpPr>
            <p:spPr>
              <a:xfrm>
                <a:off x="4063727" y="585242"/>
                <a:ext cx="432048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261" name="图片 260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4" t="7299" r="571" b="46350"/>
              <a:stretch/>
            </p:blipFill>
            <p:spPr>
              <a:xfrm>
                <a:off x="4063727" y="2931790"/>
                <a:ext cx="4320480" cy="425915"/>
              </a:xfrm>
              <a:prstGeom prst="rect">
                <a:avLst/>
              </a:prstGeom>
            </p:spPr>
          </p:pic>
          <p:sp>
            <p:nvSpPr>
              <p:cNvPr id="262" name="圆角矩形 261"/>
              <p:cNvSpPr/>
              <p:nvPr/>
            </p:nvSpPr>
            <p:spPr>
              <a:xfrm>
                <a:off x="4317875" y="586367"/>
                <a:ext cx="381600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3" name="圆角矩形 262"/>
              <p:cNvSpPr/>
              <p:nvPr/>
            </p:nvSpPr>
            <p:spPr>
              <a:xfrm>
                <a:off x="8234882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063727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5" name="圆角矩形 264"/>
              <p:cNvSpPr/>
              <p:nvPr/>
            </p:nvSpPr>
            <p:spPr>
              <a:xfrm>
                <a:off x="4203527" y="2007590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6" name="圆角矩形 265"/>
              <p:cNvSpPr/>
              <p:nvPr/>
            </p:nvSpPr>
            <p:spPr>
              <a:xfrm>
                <a:off x="8093062" y="2006351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267" name="组合 266"/>
              <p:cNvGrpSpPr/>
              <p:nvPr/>
            </p:nvGrpSpPr>
            <p:grpSpPr>
              <a:xfrm>
                <a:off x="4064967" y="3161328"/>
                <a:ext cx="287502" cy="1395115"/>
                <a:chOff x="4064967" y="3161328"/>
                <a:chExt cx="287502" cy="1395115"/>
              </a:xfrm>
            </p:grpSpPr>
            <p:sp>
              <p:nvSpPr>
                <p:cNvPr id="272" name="对角圆角矩形 271"/>
                <p:cNvSpPr/>
                <p:nvPr/>
              </p:nvSpPr>
              <p:spPr>
                <a:xfrm>
                  <a:off x="4064967" y="3161328"/>
                  <a:ext cx="148233" cy="845820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3" name="对角圆角矩形 272"/>
                <p:cNvSpPr/>
                <p:nvPr/>
              </p:nvSpPr>
              <p:spPr>
                <a:xfrm flipV="1">
                  <a:off x="4191141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268" name="组合 267"/>
              <p:cNvGrpSpPr/>
              <p:nvPr/>
            </p:nvGrpSpPr>
            <p:grpSpPr>
              <a:xfrm rot="10800000">
                <a:off x="8227878" y="3166047"/>
                <a:ext cx="161328" cy="1388746"/>
                <a:chOff x="4066108" y="3167697"/>
                <a:chExt cx="161328" cy="1388746"/>
              </a:xfrm>
            </p:grpSpPr>
            <p:sp>
              <p:nvSpPr>
                <p:cNvPr id="270" name="对角圆角矩形 269"/>
                <p:cNvSpPr/>
                <p:nvPr/>
              </p:nvSpPr>
              <p:spPr>
                <a:xfrm>
                  <a:off x="4066109" y="3167697"/>
                  <a:ext cx="148233" cy="839453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1" name="对角圆角矩形 270"/>
                <p:cNvSpPr/>
                <p:nvPr/>
              </p:nvSpPr>
              <p:spPr>
                <a:xfrm flipV="1">
                  <a:off x="4066108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269" name="矩形 268"/>
              <p:cNvSpPr/>
              <p:nvPr/>
            </p:nvSpPr>
            <p:spPr>
              <a:xfrm>
                <a:off x="4317875" y="3166047"/>
                <a:ext cx="326133" cy="341807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256" name="圆角矩形 255"/>
            <p:cNvSpPr/>
            <p:nvPr/>
          </p:nvSpPr>
          <p:spPr>
            <a:xfrm>
              <a:off x="3920746" y="5880260"/>
              <a:ext cx="4816545" cy="69020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7" name="圆角矩形 256"/>
            <p:cNvSpPr>
              <a:spLocks/>
            </p:cNvSpPr>
            <p:nvPr/>
          </p:nvSpPr>
          <p:spPr>
            <a:xfrm>
              <a:off x="3892434" y="5883906"/>
              <a:ext cx="4817160" cy="65374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8" name="矩形 257"/>
            <p:cNvSpPr>
              <a:spLocks/>
            </p:cNvSpPr>
            <p:nvPr/>
          </p:nvSpPr>
          <p:spPr>
            <a:xfrm>
              <a:off x="3891788" y="4318628"/>
              <a:ext cx="4817806" cy="273115"/>
            </a:xfrm>
            <a:prstGeom prst="rect">
              <a:avLst/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77" name="矩形 276"/>
          <p:cNvSpPr/>
          <p:nvPr/>
        </p:nvSpPr>
        <p:spPr>
          <a:xfrm>
            <a:off x="4395667" y="966283"/>
            <a:ext cx="4226400" cy="2188800"/>
          </a:xfrm>
          <a:prstGeom prst="rect">
            <a:avLst/>
          </a:prstGeom>
          <a:blipFill dpi="0" rotWithShape="1">
            <a:blip r:embed="rId6"/>
            <a:srcRect/>
            <a:tile tx="317500" ty="0" sx="50000" sy="50000" flip="none" algn="ctr"/>
          </a:blip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48" name="直接连接符 9"/>
          <p:cNvCxnSpPr>
            <a:cxnSpLocks noChangeShapeType="1"/>
          </p:cNvCxnSpPr>
          <p:nvPr/>
        </p:nvCxnSpPr>
        <p:spPr bwMode="auto">
          <a:xfrm>
            <a:off x="1908000" y="980728"/>
            <a:ext cx="0" cy="720000"/>
          </a:xfrm>
          <a:prstGeom prst="line">
            <a:avLst/>
          </a:prstGeom>
          <a:noFill/>
          <a:ln w="9525">
            <a:solidFill>
              <a:sysClr val="window" lastClr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7" name="组合 36"/>
          <p:cNvGrpSpPr/>
          <p:nvPr/>
        </p:nvGrpSpPr>
        <p:grpSpPr>
          <a:xfrm>
            <a:off x="1115616" y="-111531"/>
            <a:ext cx="1965112" cy="2604427"/>
            <a:chOff x="1166718" y="-392717"/>
            <a:chExt cx="1965112" cy="2604427"/>
          </a:xfrm>
        </p:grpSpPr>
        <p:sp>
          <p:nvSpPr>
            <p:cNvPr id="38" name="TextBox 37"/>
            <p:cNvSpPr txBox="1"/>
            <p:nvPr/>
          </p:nvSpPr>
          <p:spPr>
            <a:xfrm>
              <a:off x="1166718" y="384155"/>
              <a:ext cx="738664" cy="182755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600" b="1" kern="800" spc="-710" dirty="0" smtClean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十二月</a:t>
              </a:r>
              <a:endParaRPr lang="zh-CN" altLang="en-US" sz="3600" b="1" kern="800" spc="-710" dirty="0">
                <a:latin typeface="方正正纤黑简体" pitchFamily="2" charset="-122"/>
                <a:ea typeface="方正正纤黑简体" pitchFamily="2" charset="-122"/>
                <a:cs typeface="经典行书简" pitchFamily="49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088447" y="-392717"/>
              <a:ext cx="1043383" cy="2444079"/>
              <a:chOff x="5370038" y="1081067"/>
              <a:chExt cx="402947" cy="1357518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5484953" y="1404346"/>
                <a:ext cx="288032" cy="10342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600">
                    <a:solidFill>
                      <a:schemeClr val="bg1"/>
                    </a:solidFill>
                    <a:latin typeface="Colonna MT" pitchFamily="82" charset="0"/>
                    <a:ea typeface="Adobe 宋体 Std L" pitchFamily="18" charset="-122"/>
                  </a:defRPr>
                </a:lvl1pPr>
              </a:lstStyle>
              <a:p>
                <a:r>
                  <a:rPr lang="en-US" altLang="zh-CN" sz="11500" dirty="0" smtClean="0">
                    <a:solidFill>
                      <a:schemeClr val="tx1"/>
                    </a:solidFill>
                  </a:rPr>
                  <a:t>D</a:t>
                </a:r>
                <a:endParaRPr lang="zh-CN" altLang="en-US" sz="115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 rot="10800000">
                <a:off x="5370038" y="1081067"/>
                <a:ext cx="166405" cy="105139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latin typeface="Colonna MT" pitchFamily="82" charset="0"/>
                    <a:ea typeface="Meiryo UI" pitchFamily="34" charset="-128"/>
                    <a:cs typeface="Meiryo UI" pitchFamily="34" charset="-128"/>
                  </a:defRPr>
                </a:lvl1pPr>
              </a:lstStyle>
              <a:p>
                <a:r>
                  <a:rPr lang="en-US" altLang="zh-CN" sz="1600" dirty="0" smtClean="0">
                    <a:solidFill>
                      <a:schemeClr val="tx1"/>
                    </a:solidFill>
                  </a:rPr>
                  <a:t>ECEMBER</a:t>
                </a:r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2" name="椭圆 41"/>
          <p:cNvSpPr/>
          <p:nvPr/>
        </p:nvSpPr>
        <p:spPr>
          <a:xfrm>
            <a:off x="3318545" y="3573016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43696" y="2276872"/>
            <a:ext cx="3216448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E0002"/>
                </a:solidFill>
                <a:latin typeface="微软雅黑"/>
                <a:ea typeface="微软雅黑"/>
                <a:cs typeface="方正博雅宋_GBK" pitchFamily="65" charset="-122"/>
              </a:rPr>
              <a:t>APU</a:t>
            </a:r>
            <a:r>
              <a:rPr lang="zh-CN" altLang="en-US" sz="2800" b="1" dirty="0" smtClean="0">
                <a:solidFill>
                  <a:srgbClr val="FE0002"/>
                </a:solidFill>
                <a:latin typeface="微软雅黑"/>
                <a:ea typeface="微软雅黑"/>
                <a:cs typeface="方正博雅宋_GBK" pitchFamily="65" charset="-122"/>
              </a:rPr>
              <a:t>∙</a:t>
            </a:r>
            <a:r>
              <a:rPr lang="zh-CN" altLang="en-US" sz="2400" b="1" dirty="0" smtClean="0">
                <a:solidFill>
                  <a:srgbClr val="FE0002"/>
                </a:solidFill>
                <a:latin typeface="微软雅黑"/>
                <a:ea typeface="微软雅黑"/>
                <a:cs typeface="方正博雅宋_GBK" pitchFamily="65" charset="-122"/>
              </a:rPr>
              <a:t>异响</a:t>
            </a:r>
            <a:r>
              <a:rPr lang="zh-CN" altLang="en-US" sz="2800" b="1" dirty="0">
                <a:solidFill>
                  <a:srgbClr val="FE0002"/>
                </a:solidFill>
                <a:latin typeface="微软雅黑"/>
                <a:ea typeface="微软雅黑" pitchFamily="34" charset="-122"/>
                <a:cs typeface="方正博雅宋_GBK" pitchFamily="65" charset="-122"/>
              </a:rPr>
              <a:t>∙</a:t>
            </a:r>
            <a:r>
              <a:rPr lang="zh-CN" altLang="en-US" sz="2400" b="1" dirty="0">
                <a:solidFill>
                  <a:srgbClr val="FE0002"/>
                </a:solidFill>
                <a:latin typeface="微软雅黑"/>
                <a:ea typeface="微软雅黑" pitchFamily="34" charset="-122"/>
                <a:cs typeface="方正博雅宋_GBK" pitchFamily="65" charset="-122"/>
              </a:rPr>
              <a:t>启动</a:t>
            </a:r>
            <a:r>
              <a:rPr lang="zh-CN" altLang="en-US" sz="2800" b="1" dirty="0" smtClean="0">
                <a:solidFill>
                  <a:srgbClr val="FE0002"/>
                </a:solidFill>
                <a:latin typeface="微软雅黑"/>
                <a:ea typeface="微软雅黑" pitchFamily="34" charset="-122"/>
                <a:cs typeface="方正博雅宋_GBK" pitchFamily="65" charset="-122"/>
              </a:rPr>
              <a:t>∙</a:t>
            </a:r>
            <a:r>
              <a:rPr lang="zh-CN" altLang="en-US" sz="2400" b="1" dirty="0" smtClean="0">
                <a:solidFill>
                  <a:srgbClr val="FE0002"/>
                </a:solidFill>
                <a:latin typeface="微软雅黑"/>
                <a:ea typeface="微软雅黑" pitchFamily="34" charset="-122"/>
                <a:cs typeface="方正博雅宋_GBK" pitchFamily="65" charset="-122"/>
              </a:rPr>
              <a:t>引气</a:t>
            </a:r>
            <a:endParaRPr lang="zh-CN" altLang="en-US" sz="2400" b="1" dirty="0">
              <a:solidFill>
                <a:srgbClr val="FE0002"/>
              </a:solidFill>
              <a:latin typeface="微软雅黑" pitchFamily="34" charset="-122"/>
              <a:ea typeface="微软雅黑" pitchFamily="34" charset="-122"/>
              <a:cs typeface="方正博雅宋_GBK" pitchFamily="65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3319200" y="4723656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427177" y="5284480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74072" y="3573016"/>
            <a:ext cx="4223121" cy="1319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B5209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飞机，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APU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在启动发动机时异响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孔探检查发现有一个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IGV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叶片与轴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间隙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过大，于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日更换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APU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后故障排除</a:t>
            </a:r>
          </a:p>
        </p:txBody>
      </p:sp>
      <p:sp>
        <p:nvSpPr>
          <p:cNvPr id="5" name="矩形 4"/>
          <p:cNvSpPr/>
          <p:nvPr/>
        </p:nvSpPr>
        <p:spPr>
          <a:xfrm>
            <a:off x="4374072" y="4974064"/>
            <a:ext cx="4572000" cy="45820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B2684APU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无法启动，更换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起动机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4072" y="5513005"/>
            <a:ext cx="3175869" cy="4582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B5033APU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无引气，更换引气活门</a:t>
            </a:r>
          </a:p>
        </p:txBody>
      </p:sp>
      <p:cxnSp>
        <p:nvCxnSpPr>
          <p:cNvPr id="49" name="直接连接符 48"/>
          <p:cNvCxnSpPr/>
          <p:nvPr/>
        </p:nvCxnSpPr>
        <p:spPr>
          <a:xfrm>
            <a:off x="4732485" y="4069121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50" name="直接连接符 49"/>
          <p:cNvCxnSpPr/>
          <p:nvPr/>
        </p:nvCxnSpPr>
        <p:spPr>
          <a:xfrm>
            <a:off x="4732485" y="4560897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51" name="直接连接符 50"/>
          <p:cNvCxnSpPr/>
          <p:nvPr/>
        </p:nvCxnSpPr>
        <p:spPr>
          <a:xfrm>
            <a:off x="4732485" y="5052673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52" name="直接连接符 51"/>
          <p:cNvCxnSpPr/>
          <p:nvPr/>
        </p:nvCxnSpPr>
        <p:spPr>
          <a:xfrm>
            <a:off x="4732485" y="5544449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53" name="直接连接符 52"/>
          <p:cNvCxnSpPr/>
          <p:nvPr/>
        </p:nvCxnSpPr>
        <p:spPr>
          <a:xfrm>
            <a:off x="4732485" y="6036225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68917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5" grpId="0" animBg="1"/>
      <p:bldP spid="46" grpId="0" animBg="1"/>
      <p:bldP spid="3" grpId="0"/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843808" y="3136612"/>
            <a:ext cx="3456384" cy="584775"/>
            <a:chOff x="4716016" y="2879810"/>
            <a:chExt cx="3456384" cy="584775"/>
          </a:xfrm>
        </p:grpSpPr>
        <p:sp>
          <p:nvSpPr>
            <p:cNvPr id="20" name="圆角矩形 19"/>
            <p:cNvSpPr/>
            <p:nvPr/>
          </p:nvSpPr>
          <p:spPr>
            <a:xfrm>
              <a:off x="4716016" y="2881385"/>
              <a:ext cx="648072" cy="5832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BroadwayEngraved BT" pitchFamily="82" charset="0"/>
                  <a:ea typeface="微软雅黑" pitchFamily="34" charset="-122"/>
                </a:rPr>
                <a:t>2</a:t>
              </a:r>
              <a:endParaRPr lang="zh-CN" altLang="en-US" sz="3600" dirty="0">
                <a:latin typeface="BroadwayEngraved BT" pitchFamily="82" charset="0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80112" y="2879810"/>
              <a:ext cx="25922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微软雅黑" pitchFamily="34" charset="-122"/>
                  <a:ea typeface="微软雅黑" pitchFamily="34" charset="-122"/>
                </a:rPr>
                <a:t>典型故障</a:t>
              </a:r>
              <a:endParaRPr lang="zh-CN" altLang="en-US" sz="3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77130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08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20272" y="1533260"/>
            <a:ext cx="2232248" cy="542413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rot="600000">
            <a:off x="464377" y="-1778973"/>
            <a:ext cx="8690537" cy="9804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1424344" y="588608"/>
            <a:ext cx="1728000" cy="172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01600" cap="sq" cmpd="sng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" name="空心弧 4"/>
          <p:cNvSpPr>
            <a:spLocks noChangeAspect="1"/>
          </p:cNvSpPr>
          <p:nvPr/>
        </p:nvSpPr>
        <p:spPr>
          <a:xfrm rot="-11160000">
            <a:off x="1352344" y="516608"/>
            <a:ext cx="1872000" cy="1872000"/>
          </a:xfrm>
          <a:prstGeom prst="blockArc">
            <a:avLst>
              <a:gd name="adj1" fmla="val 5429107"/>
              <a:gd name="adj2" fmla="val 11482290"/>
              <a:gd name="adj3" fmla="val 3171"/>
            </a:avLst>
          </a:prstGeom>
          <a:solidFill>
            <a:srgbClr val="FE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32258" y="1192862"/>
            <a:ext cx="15121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spc="300" dirty="0" smtClean="0">
                <a:solidFill>
                  <a:srgbClr val="EF0808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DMS</a:t>
            </a:r>
          </a:p>
          <a:p>
            <a:pPr algn="ctr"/>
            <a:r>
              <a:rPr lang="en-US" altLang="zh-CN" sz="2000" b="1" spc="3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3</a:t>
            </a:r>
            <a:r>
              <a:rPr lang="zh-CN" altLang="en-US" sz="2000" b="1" spc="300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次</a:t>
            </a:r>
            <a:endParaRPr lang="zh-CN" altLang="en-US" sz="2000" b="1" spc="300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52344" y="1488841"/>
            <a:ext cx="4716784" cy="5292000"/>
            <a:chOff x="3080337" y="1488841"/>
            <a:chExt cx="4716784" cy="52920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080337" y="1533260"/>
              <a:ext cx="4716784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rot="600000">
              <a:off x="7340871" y="1488841"/>
              <a:ext cx="0" cy="529200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7912150" y="1471117"/>
            <a:ext cx="750081" cy="714346"/>
            <a:chOff x="7812360" y="1491362"/>
            <a:chExt cx="750081" cy="714346"/>
          </a:xfrm>
        </p:grpSpPr>
        <p:sp>
          <p:nvSpPr>
            <p:cNvPr id="11" name="等腰三角形 10"/>
            <p:cNvSpPr/>
            <p:nvPr/>
          </p:nvSpPr>
          <p:spPr>
            <a:xfrm rot="18540000">
              <a:off x="7790730" y="1512992"/>
              <a:ext cx="393570" cy="35030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007423" y="1650692"/>
              <a:ext cx="555018" cy="555016"/>
            </a:xfrm>
            <a:prstGeom prst="ellipse">
              <a:avLst/>
            </a:prstGeom>
            <a:solidFill>
              <a:srgbClr val="FE000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 rot="600000">
            <a:off x="4027122" y="1709038"/>
            <a:ext cx="2965231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主要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注意事项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FIM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新发动机</a:t>
            </a: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1100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小时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HBMOP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取样拍照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磁堵检查异常报告单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AMM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拆下滤网检查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流程图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850299" y="880254"/>
            <a:ext cx="2844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652119" y="313492"/>
            <a:ext cx="3240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E0002"/>
                </a:solidFill>
                <a:ea typeface="微软雅黑" pitchFamily="34" charset="-122"/>
              </a:rPr>
              <a:t>年度典型故障盘点</a:t>
            </a:r>
            <a:endParaRPr lang="zh-CN" altLang="en-US" sz="2800" b="1" dirty="0">
              <a:solidFill>
                <a:srgbClr val="FE0002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4776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08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20272" y="1533260"/>
            <a:ext cx="2232248" cy="542413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rot="600000">
            <a:off x="464377" y="-1778973"/>
            <a:ext cx="8690537" cy="9804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1424344" y="588608"/>
            <a:ext cx="1728000" cy="172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01600" cap="sq" cmpd="sng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" name="空心弧 4"/>
          <p:cNvSpPr>
            <a:spLocks noChangeAspect="1"/>
          </p:cNvSpPr>
          <p:nvPr/>
        </p:nvSpPr>
        <p:spPr>
          <a:xfrm rot="-11160000">
            <a:off x="1352344" y="516608"/>
            <a:ext cx="1872000" cy="1872000"/>
          </a:xfrm>
          <a:prstGeom prst="blockArc">
            <a:avLst>
              <a:gd name="adj1" fmla="val 5429107"/>
              <a:gd name="adj2" fmla="val 11482290"/>
              <a:gd name="adj3" fmla="val 3171"/>
            </a:avLst>
          </a:prstGeom>
          <a:solidFill>
            <a:srgbClr val="FE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32258" y="1191600"/>
            <a:ext cx="15121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 dirty="0" smtClean="0">
                <a:solidFill>
                  <a:srgbClr val="EF0808"/>
                </a:solidFill>
                <a:latin typeface="微软雅黑" pitchFamily="34" charset="-122"/>
                <a:ea typeface="微软雅黑" pitchFamily="34" charset="-122"/>
              </a:rPr>
              <a:t>反推</a:t>
            </a:r>
            <a:endParaRPr lang="en-US" altLang="zh-CN" sz="3200" b="1" spc="300" dirty="0" smtClean="0">
              <a:solidFill>
                <a:srgbClr val="EF0808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000" b="1" spc="300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sz="2000" b="1" spc="300" dirty="0" smtClean="0">
                <a:latin typeface="微软雅黑" pitchFamily="34" charset="-122"/>
                <a:ea typeface="微软雅黑" pitchFamily="34" charset="-122"/>
              </a:rPr>
              <a:t>次</a:t>
            </a:r>
            <a:endParaRPr lang="zh-CN" altLang="en-US" sz="2000" b="1" spc="3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52344" y="1488841"/>
            <a:ext cx="4716784" cy="5292000"/>
            <a:chOff x="3080337" y="1488841"/>
            <a:chExt cx="4716784" cy="52920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080337" y="1533260"/>
              <a:ext cx="4716784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rot="600000">
              <a:off x="7340871" y="1488841"/>
              <a:ext cx="0" cy="529200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7912150" y="1471117"/>
            <a:ext cx="750081" cy="714346"/>
            <a:chOff x="7812360" y="1491362"/>
            <a:chExt cx="750081" cy="714346"/>
          </a:xfrm>
        </p:grpSpPr>
        <p:sp>
          <p:nvSpPr>
            <p:cNvPr id="11" name="等腰三角形 10"/>
            <p:cNvSpPr/>
            <p:nvPr/>
          </p:nvSpPr>
          <p:spPr>
            <a:xfrm rot="18540000">
              <a:off x="7790730" y="1512992"/>
              <a:ext cx="393570" cy="35030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007423" y="1650692"/>
              <a:ext cx="555018" cy="555016"/>
            </a:xfrm>
            <a:prstGeom prst="ellipse">
              <a:avLst/>
            </a:prstGeom>
            <a:solidFill>
              <a:srgbClr val="FE000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 rot="600000">
            <a:off x="3432247" y="1746505"/>
            <a:ext cx="362992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故障现象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反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推灯亮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折流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门不平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无法收放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解决措施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EAU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读故障代码和清除放行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连杆轴承检查，使用不需要润滑的球面轴承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人工收上保留、备用液压收放、清除故障收放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850299" y="880254"/>
            <a:ext cx="2844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652119" y="313492"/>
            <a:ext cx="3240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E0002"/>
                </a:solidFill>
                <a:ea typeface="微软雅黑" pitchFamily="34" charset="-122"/>
              </a:rPr>
              <a:t>年度典型故障盘点</a:t>
            </a:r>
            <a:endParaRPr lang="zh-CN" altLang="en-US" sz="2800" b="1" dirty="0">
              <a:solidFill>
                <a:srgbClr val="FE0002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694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08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20272" y="1533260"/>
            <a:ext cx="2232248" cy="542413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rot="600000">
            <a:off x="496840" y="-1778973"/>
            <a:ext cx="8690537" cy="9804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1424344" y="588608"/>
            <a:ext cx="1728000" cy="172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01600" cap="sq" cmpd="sng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" name="空心弧 4"/>
          <p:cNvSpPr>
            <a:spLocks noChangeAspect="1"/>
          </p:cNvSpPr>
          <p:nvPr/>
        </p:nvSpPr>
        <p:spPr>
          <a:xfrm rot="-11160000">
            <a:off x="1352344" y="516608"/>
            <a:ext cx="1872000" cy="1872000"/>
          </a:xfrm>
          <a:prstGeom prst="blockArc">
            <a:avLst>
              <a:gd name="adj1" fmla="val 5429107"/>
              <a:gd name="adj2" fmla="val 11482290"/>
              <a:gd name="adj3" fmla="val 3171"/>
            </a:avLst>
          </a:prstGeom>
          <a:solidFill>
            <a:srgbClr val="FE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32258" y="1191600"/>
            <a:ext cx="15121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 dirty="0" smtClean="0">
                <a:solidFill>
                  <a:srgbClr val="EF0808"/>
                </a:solidFill>
                <a:latin typeface="微软雅黑" pitchFamily="34" charset="-122"/>
                <a:ea typeface="微软雅黑" pitchFamily="34" charset="-122"/>
              </a:rPr>
              <a:t>点火</a:t>
            </a:r>
            <a:endParaRPr lang="en-US" altLang="zh-CN" sz="3200" b="1" spc="300" dirty="0" smtClean="0">
              <a:solidFill>
                <a:srgbClr val="EF0808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000" b="1" spc="3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2000" b="1" spc="300" dirty="0" smtClean="0">
                <a:latin typeface="微软雅黑" pitchFamily="34" charset="-122"/>
                <a:ea typeface="微软雅黑" pitchFamily="34" charset="-122"/>
              </a:rPr>
              <a:t>次</a:t>
            </a:r>
            <a:endParaRPr lang="zh-CN" altLang="en-US" sz="2000" b="1" spc="3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52344" y="1488841"/>
            <a:ext cx="4716784" cy="5292000"/>
            <a:chOff x="3080337" y="1488841"/>
            <a:chExt cx="4716784" cy="52920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080337" y="1533260"/>
              <a:ext cx="4716784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rot="600000">
              <a:off x="7340871" y="1488841"/>
              <a:ext cx="0" cy="529200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7912150" y="1471117"/>
            <a:ext cx="750081" cy="714346"/>
            <a:chOff x="7812360" y="1491362"/>
            <a:chExt cx="750081" cy="714346"/>
          </a:xfrm>
        </p:grpSpPr>
        <p:sp>
          <p:nvSpPr>
            <p:cNvPr id="11" name="等腰三角形 10"/>
            <p:cNvSpPr/>
            <p:nvPr/>
          </p:nvSpPr>
          <p:spPr>
            <a:xfrm rot="18540000">
              <a:off x="7790730" y="1512992"/>
              <a:ext cx="393570" cy="35030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007423" y="1650692"/>
              <a:ext cx="555018" cy="555016"/>
            </a:xfrm>
            <a:prstGeom prst="ellipse">
              <a:avLst/>
            </a:prstGeom>
            <a:solidFill>
              <a:srgbClr val="FE000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 rot="600000">
            <a:off x="3432247" y="1944000"/>
            <a:ext cx="362992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主要原因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电嘴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点火导线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解决措施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zh-CN" sz="2000" dirty="0" smtClean="0">
                <a:latin typeface="微软雅黑" pitchFamily="34" charset="-122"/>
                <a:ea typeface="微软雅黑" pitchFamily="34" charset="-122"/>
              </a:rPr>
              <a:t>MEL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保留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利用点火系统部件互换性快速判断故障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点火失败后再次启动前需要冷转吹出燃油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850299" y="880254"/>
            <a:ext cx="2844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652119" y="313492"/>
            <a:ext cx="3240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E0002"/>
                </a:solidFill>
                <a:ea typeface="微软雅黑" pitchFamily="34" charset="-122"/>
              </a:rPr>
              <a:t>年度典型故障盘点</a:t>
            </a:r>
            <a:endParaRPr lang="zh-CN" altLang="en-US" sz="2800" b="1" dirty="0">
              <a:solidFill>
                <a:srgbClr val="FE0002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897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00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0" y="2264677"/>
            <a:ext cx="4499993" cy="226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283968" y="637704"/>
            <a:ext cx="5544616" cy="5544616"/>
          </a:xfrm>
          <a:custGeom>
            <a:avLst/>
            <a:gdLst>
              <a:gd name="connsiteX0" fmla="*/ 0 w 5544616"/>
              <a:gd name="connsiteY0" fmla="*/ 2772308 h 5544616"/>
              <a:gd name="connsiteX1" fmla="*/ 2772308 w 5544616"/>
              <a:gd name="connsiteY1" fmla="*/ 0 h 5544616"/>
              <a:gd name="connsiteX2" fmla="*/ 5544616 w 5544616"/>
              <a:gd name="connsiteY2" fmla="*/ 2772308 h 5544616"/>
              <a:gd name="connsiteX3" fmla="*/ 2772308 w 5544616"/>
              <a:gd name="connsiteY3" fmla="*/ 5544616 h 5544616"/>
              <a:gd name="connsiteX4" fmla="*/ 0 w 5544616"/>
              <a:gd name="connsiteY4" fmla="*/ 2772308 h 5544616"/>
              <a:gd name="connsiteX0" fmla="*/ 0 w 5544616"/>
              <a:gd name="connsiteY0" fmla="*/ 2772308 h 5544616"/>
              <a:gd name="connsiteX1" fmla="*/ 2772308 w 5544616"/>
              <a:gd name="connsiteY1" fmla="*/ 0 h 5544616"/>
              <a:gd name="connsiteX2" fmla="*/ 5544616 w 5544616"/>
              <a:gd name="connsiteY2" fmla="*/ 2772308 h 5544616"/>
              <a:gd name="connsiteX3" fmla="*/ 2772308 w 5544616"/>
              <a:gd name="connsiteY3" fmla="*/ 5544616 h 5544616"/>
              <a:gd name="connsiteX4" fmla="*/ 0 w 5544616"/>
              <a:gd name="connsiteY4" fmla="*/ 2772308 h 5544616"/>
              <a:gd name="connsiteX0" fmla="*/ 0 w 5544616"/>
              <a:gd name="connsiteY0" fmla="*/ 2772308 h 5544616"/>
              <a:gd name="connsiteX1" fmla="*/ 2772308 w 5544616"/>
              <a:gd name="connsiteY1" fmla="*/ 0 h 5544616"/>
              <a:gd name="connsiteX2" fmla="*/ 5544616 w 5544616"/>
              <a:gd name="connsiteY2" fmla="*/ 2772308 h 5544616"/>
              <a:gd name="connsiteX3" fmla="*/ 2772308 w 5544616"/>
              <a:gd name="connsiteY3" fmla="*/ 5544616 h 5544616"/>
              <a:gd name="connsiteX4" fmla="*/ 0 w 5544616"/>
              <a:gd name="connsiteY4" fmla="*/ 2772308 h 5544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44616" h="5544616">
                <a:moveTo>
                  <a:pt x="0" y="2772308"/>
                </a:moveTo>
                <a:cubicBezTo>
                  <a:pt x="0" y="1241205"/>
                  <a:pt x="1241205" y="0"/>
                  <a:pt x="2772308" y="0"/>
                </a:cubicBezTo>
                <a:cubicBezTo>
                  <a:pt x="4303411" y="0"/>
                  <a:pt x="5544616" y="1241205"/>
                  <a:pt x="5544616" y="2772308"/>
                </a:cubicBezTo>
                <a:cubicBezTo>
                  <a:pt x="5544616" y="4303411"/>
                  <a:pt x="4303411" y="5544616"/>
                  <a:pt x="2772308" y="5544616"/>
                </a:cubicBezTo>
                <a:cubicBezTo>
                  <a:pt x="1241205" y="5544616"/>
                  <a:pt x="0" y="4303411"/>
                  <a:pt x="0" y="2772308"/>
                </a:cubicBezTo>
                <a:close/>
              </a:path>
            </a:pathLst>
          </a:custGeom>
          <a:solidFill>
            <a:schemeClr val="bg1"/>
          </a:solidFill>
          <a:ln w="127000"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等腰三角形 2"/>
          <p:cNvSpPr/>
          <p:nvPr/>
        </p:nvSpPr>
        <p:spPr>
          <a:xfrm rot="-5220000">
            <a:off x="2331072" y="804053"/>
            <a:ext cx="472547" cy="4608000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48064" y="1484784"/>
            <a:ext cx="1548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目录</a:t>
            </a:r>
            <a:endParaRPr lang="zh-CN" alt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292080" y="2564904"/>
            <a:ext cx="3456384" cy="584775"/>
            <a:chOff x="4716016" y="2879810"/>
            <a:chExt cx="3456384" cy="584775"/>
          </a:xfrm>
        </p:grpSpPr>
        <p:sp>
          <p:nvSpPr>
            <p:cNvPr id="5" name="圆角矩形 4"/>
            <p:cNvSpPr/>
            <p:nvPr/>
          </p:nvSpPr>
          <p:spPr>
            <a:xfrm>
              <a:off x="4716016" y="2881385"/>
              <a:ext cx="648072" cy="5832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BroadwayEngraved BT" pitchFamily="82" charset="0"/>
                  <a:ea typeface="微软雅黑" pitchFamily="34" charset="-122"/>
                </a:rPr>
                <a:t>1</a:t>
              </a:r>
              <a:endParaRPr lang="zh-CN" altLang="en-US" sz="3600" dirty="0">
                <a:latin typeface="BroadwayEngraved BT" pitchFamily="82" charset="0"/>
                <a:ea typeface="微软雅黑" pitchFamily="34" charset="-122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5580112" y="2879810"/>
              <a:ext cx="25922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微软雅黑" pitchFamily="34" charset="-122"/>
                  <a:ea typeface="微软雅黑" pitchFamily="34" charset="-122"/>
                </a:rPr>
                <a:t>工作流水账</a:t>
              </a:r>
              <a:endParaRPr lang="zh-CN" altLang="en-US" sz="3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292080" y="3297408"/>
            <a:ext cx="3024336" cy="584775"/>
            <a:chOff x="4716016" y="2879810"/>
            <a:chExt cx="3024336" cy="584775"/>
          </a:xfrm>
        </p:grpSpPr>
        <p:sp>
          <p:nvSpPr>
            <p:cNvPr id="9" name="圆角矩形 8"/>
            <p:cNvSpPr/>
            <p:nvPr/>
          </p:nvSpPr>
          <p:spPr>
            <a:xfrm>
              <a:off x="4716016" y="2881385"/>
              <a:ext cx="648072" cy="5832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BroadwayEngraved BT" pitchFamily="82" charset="0"/>
                  <a:ea typeface="微软雅黑" pitchFamily="34" charset="-122"/>
                </a:rPr>
                <a:t>2</a:t>
              </a:r>
              <a:endParaRPr lang="zh-CN" altLang="en-US" sz="3600" dirty="0">
                <a:latin typeface="BroadwayEngraved BT" pitchFamily="82" charset="0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5580112" y="2879810"/>
              <a:ext cx="2160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微软雅黑" pitchFamily="34" charset="-122"/>
                  <a:ea typeface="微软雅黑" pitchFamily="34" charset="-122"/>
                </a:rPr>
                <a:t>典型故障</a:t>
              </a:r>
              <a:endParaRPr lang="zh-CN" altLang="en-US" sz="3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292080" y="4029912"/>
            <a:ext cx="3276000" cy="584775"/>
            <a:chOff x="4716016" y="2879810"/>
            <a:chExt cx="3276000" cy="584775"/>
          </a:xfrm>
        </p:grpSpPr>
        <p:sp>
          <p:nvSpPr>
            <p:cNvPr id="12" name="圆角矩形 11"/>
            <p:cNvSpPr/>
            <p:nvPr/>
          </p:nvSpPr>
          <p:spPr>
            <a:xfrm>
              <a:off x="4716016" y="2881385"/>
              <a:ext cx="648072" cy="5832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BroadwayEngraved BT" pitchFamily="82" charset="0"/>
                  <a:ea typeface="微软雅黑" pitchFamily="34" charset="-122"/>
                </a:rPr>
                <a:t>3</a:t>
              </a:r>
              <a:endParaRPr lang="zh-CN" altLang="en-US" sz="3600" dirty="0">
                <a:latin typeface="BroadwayEngraved BT" pitchFamily="82" charset="0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5580112" y="2879810"/>
              <a:ext cx="24119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微软雅黑" pitchFamily="34" charset="-122"/>
                  <a:ea typeface="微软雅黑" pitchFamily="34" charset="-122"/>
                </a:rPr>
                <a:t>不正常事件</a:t>
              </a:r>
              <a:endParaRPr lang="zh-CN" altLang="en-US" sz="3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292080" y="4762415"/>
            <a:ext cx="3024336" cy="584775"/>
            <a:chOff x="4716016" y="2879810"/>
            <a:chExt cx="3024336" cy="584775"/>
          </a:xfrm>
        </p:grpSpPr>
        <p:sp>
          <p:nvSpPr>
            <p:cNvPr id="15" name="圆角矩形 14"/>
            <p:cNvSpPr/>
            <p:nvPr/>
          </p:nvSpPr>
          <p:spPr>
            <a:xfrm>
              <a:off x="4716016" y="2881385"/>
              <a:ext cx="648072" cy="5832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BroadwayEngraved BT" pitchFamily="82" charset="0"/>
                  <a:ea typeface="微软雅黑" pitchFamily="34" charset="-122"/>
                </a:rPr>
                <a:t>4</a:t>
              </a:r>
              <a:endParaRPr lang="zh-CN" altLang="en-US" sz="3600" dirty="0">
                <a:latin typeface="BroadwayEngraved BT" pitchFamily="82" charset="0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5580112" y="2879810"/>
              <a:ext cx="216024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微软雅黑" pitchFamily="34" charset="-122"/>
                  <a:ea typeface="微软雅黑" pitchFamily="34" charset="-122"/>
                </a:rPr>
                <a:t>换发情况</a:t>
              </a:r>
              <a:endParaRPr lang="zh-CN" altLang="en-US" sz="3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5292080" y="2348880"/>
            <a:ext cx="3276000" cy="0"/>
          </a:xfrm>
          <a:prstGeom prst="line">
            <a:avLst/>
          </a:prstGeom>
          <a:ln w="508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51520" y="2348880"/>
            <a:ext cx="12961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ea typeface="微软雅黑" pitchFamily="34" charset="-122"/>
              </a:rPr>
              <a:t>卷首语：</a:t>
            </a:r>
            <a:endParaRPr lang="zh-CN" altLang="en-US" sz="28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51520" y="3140968"/>
            <a:ext cx="38530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末日来了。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恐慌，紧张，还是疯狂？这些都毫无意义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既然可能要结束，那么就回头看看走过的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路！即使没有末日，我们也做了一次人生的总结，也许这就是新生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216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080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20272" y="1533260"/>
            <a:ext cx="2232248" cy="542413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 rot="600000">
            <a:off x="464377" y="-1778973"/>
            <a:ext cx="8690537" cy="98041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1424344" y="588608"/>
            <a:ext cx="1728000" cy="1728000"/>
          </a:xfrm>
          <a:prstGeom prst="ellipse">
            <a:avLst/>
          </a:prstGeom>
          <a:solidFill>
            <a:schemeClr val="bg1">
              <a:lumMod val="95000"/>
            </a:schemeClr>
          </a:solidFill>
          <a:ln w="101600" cap="sq" cmpd="sng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" name="空心弧 4"/>
          <p:cNvSpPr>
            <a:spLocks noChangeAspect="1"/>
          </p:cNvSpPr>
          <p:nvPr/>
        </p:nvSpPr>
        <p:spPr>
          <a:xfrm rot="-11160000">
            <a:off x="1352344" y="516608"/>
            <a:ext cx="1872000" cy="1872000"/>
          </a:xfrm>
          <a:prstGeom prst="blockArc">
            <a:avLst>
              <a:gd name="adj1" fmla="val 5429107"/>
              <a:gd name="adj2" fmla="val 11482290"/>
              <a:gd name="adj3" fmla="val 3171"/>
            </a:avLst>
          </a:prstGeom>
          <a:solidFill>
            <a:srgbClr val="FE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32258" y="1191600"/>
            <a:ext cx="151217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spc="300" dirty="0" smtClean="0">
                <a:solidFill>
                  <a:srgbClr val="EF0808"/>
                </a:solidFill>
                <a:latin typeface="微软雅黑" pitchFamily="34" charset="-122"/>
                <a:ea typeface="微软雅黑" pitchFamily="34" charset="-122"/>
              </a:rPr>
              <a:t>漏油</a:t>
            </a:r>
            <a:endParaRPr lang="en-US" altLang="zh-CN" sz="3200" b="1" spc="300" dirty="0" smtClean="0">
              <a:solidFill>
                <a:srgbClr val="EF0808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000" b="1" spc="300" dirty="0" smtClean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000" b="1" spc="300" dirty="0" smtClean="0">
                <a:latin typeface="微软雅黑" pitchFamily="34" charset="-122"/>
                <a:ea typeface="微软雅黑" pitchFamily="34" charset="-122"/>
              </a:rPr>
              <a:t>次</a:t>
            </a:r>
            <a:endParaRPr lang="zh-CN" altLang="en-US" sz="2000" b="1" spc="300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152344" y="1488841"/>
            <a:ext cx="4716784" cy="5292000"/>
            <a:chOff x="3080337" y="1488841"/>
            <a:chExt cx="4716784" cy="529200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3080337" y="1533260"/>
              <a:ext cx="4716784" cy="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rot="600000">
              <a:off x="7340871" y="1488841"/>
              <a:ext cx="0" cy="529200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7912150" y="1471117"/>
            <a:ext cx="750081" cy="714346"/>
            <a:chOff x="7812360" y="1491362"/>
            <a:chExt cx="750081" cy="714346"/>
          </a:xfrm>
        </p:grpSpPr>
        <p:sp>
          <p:nvSpPr>
            <p:cNvPr id="11" name="等腰三角形 10"/>
            <p:cNvSpPr/>
            <p:nvPr/>
          </p:nvSpPr>
          <p:spPr>
            <a:xfrm rot="18540000">
              <a:off x="7790730" y="1512992"/>
              <a:ext cx="393570" cy="350309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007423" y="1650692"/>
              <a:ext cx="555018" cy="555016"/>
            </a:xfrm>
            <a:prstGeom prst="ellipse">
              <a:avLst/>
            </a:prstGeom>
            <a:solidFill>
              <a:srgbClr val="FE0002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 rot="600000">
            <a:off x="3123614" y="1944000"/>
            <a:ext cx="408426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故障现象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启动时或关车后余油口漏燃油</a:t>
            </a:r>
            <a:endParaRPr lang="en-US" altLang="zh-CN" sz="2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解决措施</a:t>
            </a:r>
            <a:endParaRPr lang="en-US" altLang="zh-CN" sz="2400" b="1" dirty="0" smtClean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发现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漏油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部件尽早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安排更换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航前发现地面漏油严重如果有时间可以</a:t>
            </a:r>
            <a:r>
              <a:rPr lang="zh-CN" altLang="en-US" sz="2000" dirty="0">
                <a:solidFill>
                  <a:srgbClr val="EF0808"/>
                </a:solidFill>
                <a:latin typeface="微软雅黑" pitchFamily="34" charset="-122"/>
                <a:ea typeface="微软雅黑" pitchFamily="34" charset="-122"/>
              </a:rPr>
              <a:t>冷转作动筒测试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检查，如果时间不够等机组启动时检查。短停时可以在飞机滑过来时</a:t>
            </a:r>
            <a:r>
              <a:rPr lang="zh-CN" altLang="en-US" sz="2000" dirty="0" smtClean="0">
                <a:latin typeface="微软雅黑" pitchFamily="34" charset="-122"/>
                <a:ea typeface="微软雅黑" pitchFamily="34" charset="-122"/>
              </a:rPr>
              <a:t>观察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850299" y="880254"/>
            <a:ext cx="2844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652119" y="313492"/>
            <a:ext cx="3240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E0002"/>
                </a:solidFill>
                <a:ea typeface="微软雅黑" pitchFamily="34" charset="-122"/>
              </a:rPr>
              <a:t>年度典型故障盘点</a:t>
            </a:r>
            <a:endParaRPr lang="zh-CN" altLang="en-US" sz="2800" b="1" dirty="0">
              <a:solidFill>
                <a:srgbClr val="FE0002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3628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843808" y="3136612"/>
            <a:ext cx="3456384" cy="584775"/>
            <a:chOff x="4716016" y="2879810"/>
            <a:chExt cx="3456384" cy="584775"/>
          </a:xfrm>
        </p:grpSpPr>
        <p:sp>
          <p:nvSpPr>
            <p:cNvPr id="20" name="圆角矩形 19"/>
            <p:cNvSpPr/>
            <p:nvPr/>
          </p:nvSpPr>
          <p:spPr>
            <a:xfrm>
              <a:off x="4716016" y="2881385"/>
              <a:ext cx="648072" cy="5832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BroadwayEngraved BT" pitchFamily="82" charset="0"/>
                  <a:ea typeface="微软雅黑" pitchFamily="34" charset="-122"/>
                </a:rPr>
                <a:t>3</a:t>
              </a:r>
              <a:endParaRPr lang="zh-CN" altLang="en-US" sz="3600" dirty="0">
                <a:latin typeface="BroadwayEngraved BT" pitchFamily="82" charset="0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80112" y="2879810"/>
              <a:ext cx="25922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微软雅黑" pitchFamily="34" charset="-122"/>
                  <a:ea typeface="微软雅黑" pitchFamily="34" charset="-122"/>
                </a:rPr>
                <a:t>不正常事件</a:t>
              </a:r>
              <a:endParaRPr lang="zh-CN" altLang="en-US" sz="3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4474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/>
          <p:cNvSpPr/>
          <p:nvPr/>
        </p:nvSpPr>
        <p:spPr>
          <a:xfrm>
            <a:off x="5137168" y="5013176"/>
            <a:ext cx="720000" cy="720000"/>
          </a:xfrm>
          <a:prstGeom prst="ellipse">
            <a:avLst/>
          </a:prstGeom>
          <a:solidFill>
            <a:srgbClr val="ABAB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19766" y="4994592"/>
            <a:ext cx="9548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夏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sz="2400" dirty="0" smtClean="0">
                <a:latin typeface="Impact" pitchFamily="34" charset="0"/>
                <a:ea typeface="微软雅黑" pitchFamily="34" charset="-122"/>
              </a:rPr>
              <a:t>1</a:t>
            </a:r>
            <a:endParaRPr lang="zh-CN" altLang="en-US" sz="2400" dirty="0"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" name="直角三角形 2"/>
          <p:cNvSpPr/>
          <p:nvPr/>
        </p:nvSpPr>
        <p:spPr>
          <a:xfrm flipH="1">
            <a:off x="8100392" y="3501008"/>
            <a:ext cx="1080120" cy="3356992"/>
          </a:xfrm>
          <a:prstGeom prst="rtTriangle">
            <a:avLst/>
          </a:prstGeom>
          <a:solidFill>
            <a:srgbClr val="FE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" name="直角三角形 6"/>
          <p:cNvSpPr>
            <a:spLocks noChangeAspect="1"/>
          </p:cNvSpPr>
          <p:nvPr/>
        </p:nvSpPr>
        <p:spPr>
          <a:xfrm rot="10800000" flipH="1">
            <a:off x="0" y="0"/>
            <a:ext cx="1584186" cy="5935588"/>
          </a:xfrm>
          <a:prstGeom prst="rtTriangle">
            <a:avLst/>
          </a:prstGeom>
          <a:solidFill>
            <a:srgbClr val="FE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940188" y="880254"/>
            <a:ext cx="2844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53957" y="313492"/>
            <a:ext cx="3038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E0002"/>
                </a:solidFill>
                <a:ea typeface="微软雅黑" pitchFamily="34" charset="-122"/>
              </a:rPr>
              <a:t>发动机</a:t>
            </a:r>
            <a:r>
              <a:rPr lang="zh-CN" altLang="en-US" sz="2800" b="1" dirty="0" smtClean="0">
                <a:solidFill>
                  <a:srgbClr val="FE0002"/>
                </a:solidFill>
                <a:ea typeface="微软雅黑" pitchFamily="34" charset="-122"/>
              </a:rPr>
              <a:t>不正常事件</a:t>
            </a:r>
            <a:endParaRPr lang="zh-CN" altLang="en-US" sz="2800" b="1" dirty="0">
              <a:solidFill>
                <a:srgbClr val="FE0002"/>
              </a:solidFill>
              <a:ea typeface="微软雅黑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362071101"/>
              </p:ext>
            </p:extLst>
          </p:nvPr>
        </p:nvGraphicFramePr>
        <p:xfrm>
          <a:off x="899592" y="980728"/>
          <a:ext cx="3312368" cy="2608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椭圆 5"/>
          <p:cNvSpPr>
            <a:spLocks noChangeAspect="1"/>
          </p:cNvSpPr>
          <p:nvPr/>
        </p:nvSpPr>
        <p:spPr>
          <a:xfrm>
            <a:off x="1760670" y="1489653"/>
            <a:ext cx="1590212" cy="15902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</a:rPr>
              <a:t>5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次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2649007592"/>
              </p:ext>
            </p:extLst>
          </p:nvPr>
        </p:nvGraphicFramePr>
        <p:xfrm>
          <a:off x="899592" y="3608865"/>
          <a:ext cx="3312368" cy="2608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椭圆 13"/>
          <p:cNvSpPr>
            <a:spLocks noChangeAspect="1"/>
          </p:cNvSpPr>
          <p:nvPr/>
        </p:nvSpPr>
        <p:spPr>
          <a:xfrm>
            <a:off x="1760670" y="4117791"/>
            <a:ext cx="1590212" cy="15902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3710922" y="2284759"/>
            <a:ext cx="4032000" cy="0"/>
          </a:xfrm>
          <a:prstGeom prst="line">
            <a:avLst/>
          </a:prstGeom>
          <a:ln w="19050">
            <a:solidFill>
              <a:srgbClr val="ABABA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/>
        </p:nvSpPr>
        <p:spPr>
          <a:xfrm>
            <a:off x="7742922" y="2218203"/>
            <a:ext cx="136129" cy="136129"/>
          </a:xfrm>
          <a:prstGeom prst="ellipse">
            <a:avLst/>
          </a:prstGeom>
          <a:solidFill>
            <a:srgbClr val="FE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710922" y="4912897"/>
            <a:ext cx="4032000" cy="0"/>
          </a:xfrm>
          <a:prstGeom prst="line">
            <a:avLst/>
          </a:prstGeom>
          <a:ln w="19050">
            <a:solidFill>
              <a:srgbClr val="ABABA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7742922" y="4846341"/>
            <a:ext cx="136129" cy="136129"/>
          </a:xfrm>
          <a:prstGeom prst="ellipse">
            <a:avLst/>
          </a:prstGeom>
          <a:solidFill>
            <a:srgbClr val="FE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995936" y="1556792"/>
            <a:ext cx="38831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全年有效不正常事件</a:t>
            </a:r>
            <a:r>
              <a:rPr lang="en-US" altLang="zh-CN" spc="300" dirty="0" smtClean="0">
                <a:solidFill>
                  <a:srgbClr val="EF0808"/>
                </a:solidFill>
                <a:latin typeface="Impact" pitchFamily="34" charset="0"/>
                <a:ea typeface="微软雅黑" pitchFamily="34" charset="-122"/>
              </a:rPr>
              <a:t>41</a:t>
            </a:r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次。发动机</a:t>
            </a:r>
            <a:r>
              <a:rPr lang="en-US" altLang="zh-CN" spc="300" dirty="0" smtClean="0">
                <a:solidFill>
                  <a:srgbClr val="EF0808"/>
                </a:solidFill>
                <a:latin typeface="Impact" pitchFamily="34" charset="0"/>
                <a:ea typeface="微软雅黑" pitchFamily="34" charset="-122"/>
              </a:rPr>
              <a:t>5</a:t>
            </a:r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次</a:t>
            </a:r>
            <a:r>
              <a:rPr lang="en-US" altLang="zh-CN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其中空</a:t>
            </a:r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停</a:t>
            </a:r>
            <a:r>
              <a:rPr lang="en-US" altLang="zh-CN" spc="300" dirty="0" smtClean="0">
                <a:solidFill>
                  <a:srgbClr val="EF0808"/>
                </a:solidFill>
                <a:latin typeface="Impact" pitchFamily="34" charset="0"/>
                <a:ea typeface="微软雅黑" pitchFamily="34" charset="-122"/>
              </a:rPr>
              <a:t>1</a:t>
            </a:r>
            <a:r>
              <a:rPr lang="zh-CN" altLang="en-US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次。</a:t>
            </a:r>
            <a:endParaRPr lang="zh-CN" altLang="en-US" spc="3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4140211" y="2354332"/>
            <a:ext cx="720000" cy="720000"/>
          </a:xfrm>
          <a:prstGeom prst="ellipse">
            <a:avLst/>
          </a:prstGeom>
          <a:solidFill>
            <a:srgbClr val="D1D0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133956" y="2354332"/>
            <a:ext cx="720000" cy="720000"/>
          </a:xfrm>
          <a:prstGeom prst="ellipse">
            <a:avLst/>
          </a:prstGeom>
          <a:solidFill>
            <a:srgbClr val="FE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127701" y="2354332"/>
            <a:ext cx="720000" cy="720000"/>
          </a:xfrm>
          <a:prstGeom prst="ellipse">
            <a:avLst/>
          </a:prstGeom>
          <a:solidFill>
            <a:srgbClr val="D1D0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7121446" y="2359865"/>
            <a:ext cx="720000" cy="720000"/>
          </a:xfrm>
          <a:prstGeom prst="ellipse">
            <a:avLst/>
          </a:prstGeom>
          <a:solidFill>
            <a:srgbClr val="D1D0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95935" y="4477009"/>
            <a:ext cx="39025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300" dirty="0" smtClean="0">
                <a:latin typeface="微软雅黑" pitchFamily="34" charset="-122"/>
                <a:ea typeface="微软雅黑" pitchFamily="34" charset="-122"/>
              </a:rPr>
              <a:t>不正常事件主要发生在</a:t>
            </a:r>
            <a:r>
              <a:rPr lang="en-US" altLang="zh-CN" spc="300" dirty="0" smtClean="0">
                <a:solidFill>
                  <a:srgbClr val="EF0808"/>
                </a:solidFill>
                <a:latin typeface="Impact" pitchFamily="34" charset="0"/>
                <a:ea typeface="微软雅黑" pitchFamily="34" charset="-122"/>
              </a:rPr>
              <a:t>11</a:t>
            </a:r>
            <a:r>
              <a:rPr lang="zh-CN" altLang="en-US" spc="300" dirty="0" smtClean="0">
                <a:solidFill>
                  <a:srgbClr val="EF0808"/>
                </a:solidFill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spc="300" dirty="0">
              <a:solidFill>
                <a:srgbClr val="EF0808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4139952" y="5013176"/>
            <a:ext cx="720000" cy="720000"/>
          </a:xfrm>
          <a:prstGeom prst="ellipse">
            <a:avLst/>
          </a:prstGeom>
          <a:solidFill>
            <a:srgbClr val="DD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6134384" y="5013176"/>
            <a:ext cx="720000" cy="720000"/>
          </a:xfrm>
          <a:prstGeom prst="ellipse">
            <a:avLst/>
          </a:prstGeom>
          <a:solidFill>
            <a:srgbClr val="D1D0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131600" y="5013176"/>
            <a:ext cx="720000" cy="720000"/>
          </a:xfrm>
          <a:prstGeom prst="ellipse">
            <a:avLst/>
          </a:prstGeom>
          <a:solidFill>
            <a:srgbClr val="FE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691680" y="4543380"/>
            <a:ext cx="173272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11</a:t>
            </a:r>
            <a:r>
              <a:rPr lang="zh-CN" alt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月</a:t>
            </a:r>
            <a:endParaRPr lang="en-US" altLang="zh-CN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en-US" altLang="zh-CN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微软雅黑" pitchFamily="34" charset="-122"/>
              </a:rPr>
              <a:t>4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次</a:t>
            </a:r>
          </a:p>
          <a:p>
            <a:pPr algn="ctr"/>
            <a:endParaRPr lang="zh-CN" altLang="en-US" sz="2800" dirty="0"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015110" y="4994592"/>
            <a:ext cx="9548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冬</a:t>
            </a:r>
            <a:endParaRPr lang="en-US" altLang="zh-CN" dirty="0" smtClean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  <a:p>
            <a:pPr algn="ctr"/>
            <a:r>
              <a:rPr lang="en-US" altLang="zh-CN" sz="2400" dirty="0" smtClean="0">
                <a:solidFill>
                  <a:schemeClr val="bg1"/>
                </a:solidFill>
                <a:latin typeface="Impact" pitchFamily="34" charset="0"/>
                <a:ea typeface="微软雅黑" pitchFamily="34" charset="-122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22550" y="4994592"/>
            <a:ext cx="9548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春</a:t>
            </a:r>
            <a:endParaRPr lang="en-US" altLang="zh-CN" dirty="0" smtClean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  <a:p>
            <a:pPr algn="ctr"/>
            <a:r>
              <a:rPr lang="en-US" altLang="zh-CN" sz="2400" dirty="0" smtClean="0">
                <a:latin typeface="Impact" pitchFamily="34" charset="0"/>
                <a:ea typeface="微软雅黑" pitchFamily="34" charset="-122"/>
              </a:rPr>
              <a:t>1</a:t>
            </a:r>
            <a:endParaRPr lang="zh-CN" altLang="en-US" sz="2400" dirty="0"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16982" y="4994592"/>
            <a:ext cx="95480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Impact" pitchFamily="34" charset="0"/>
                <a:ea typeface="微软雅黑" pitchFamily="34" charset="-122"/>
              </a:rPr>
              <a:t>秋</a:t>
            </a:r>
            <a:endParaRPr lang="en-US" altLang="zh-CN" dirty="0" smtClean="0">
              <a:latin typeface="Impact" pitchFamily="34" charset="0"/>
              <a:ea typeface="微软雅黑" pitchFamily="34" charset="-122"/>
            </a:endParaRPr>
          </a:p>
          <a:p>
            <a:pPr algn="ctr"/>
            <a:r>
              <a:rPr lang="en-US" altLang="zh-CN" sz="2400" dirty="0" smtClean="0">
                <a:latin typeface="Impact" pitchFamily="34" charset="0"/>
                <a:ea typeface="微软雅黑" pitchFamily="34" charset="-122"/>
              </a:rPr>
              <a:t>0</a:t>
            </a:r>
            <a:endParaRPr lang="zh-CN" altLang="en-US" sz="2400" dirty="0"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083184" y="2458255"/>
            <a:ext cx="834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发动机失效报</a:t>
            </a:r>
            <a:endParaRPr lang="zh-CN" altLang="en-US" sz="1400" b="1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76929" y="2458255"/>
            <a:ext cx="834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rPr>
              <a:t>余油口漏油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070674" y="2458255"/>
            <a:ext cx="834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发动机活门灯</a:t>
            </a:r>
            <a:endParaRPr lang="zh-CN" altLang="en-US" sz="1400" b="1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064419" y="2458255"/>
            <a:ext cx="834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Arial" pitchFamily="34" charset="0"/>
              </a:rPr>
              <a:t>滑油滤旁通灯</a:t>
            </a:r>
            <a:endParaRPr lang="zh-CN" altLang="en-US" sz="1400" b="1" dirty="0">
              <a:latin typeface="微软雅黑" pitchFamily="34" charset="-122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542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843808" y="3136612"/>
            <a:ext cx="3456384" cy="584775"/>
            <a:chOff x="4716016" y="2879810"/>
            <a:chExt cx="3456384" cy="584775"/>
          </a:xfrm>
        </p:grpSpPr>
        <p:sp>
          <p:nvSpPr>
            <p:cNvPr id="20" name="圆角矩形 19"/>
            <p:cNvSpPr/>
            <p:nvPr/>
          </p:nvSpPr>
          <p:spPr>
            <a:xfrm>
              <a:off x="4716016" y="2881385"/>
              <a:ext cx="648072" cy="5832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BroadwayEngraved BT" pitchFamily="82" charset="0"/>
                  <a:ea typeface="微软雅黑" pitchFamily="34" charset="-122"/>
                </a:rPr>
                <a:t>4</a:t>
              </a:r>
              <a:endParaRPr lang="zh-CN" altLang="en-US" sz="3600" dirty="0">
                <a:latin typeface="BroadwayEngraved BT" pitchFamily="82" charset="0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80112" y="2879810"/>
              <a:ext cx="25922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微软雅黑" pitchFamily="34" charset="-122"/>
                  <a:ea typeface="微软雅黑" pitchFamily="34" charset="-122"/>
                </a:rPr>
                <a:t>换发情况</a:t>
              </a:r>
              <a:endParaRPr lang="zh-CN" altLang="en-US" sz="3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6155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H="1">
            <a:off x="8532440" y="4653136"/>
            <a:ext cx="648072" cy="2204864"/>
          </a:xfrm>
          <a:prstGeom prst="rtTriangle">
            <a:avLst/>
          </a:prstGeom>
          <a:solidFill>
            <a:srgbClr val="FE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94270" y="880254"/>
            <a:ext cx="2808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23528" y="313492"/>
            <a:ext cx="306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E0002"/>
                </a:solidFill>
                <a:ea typeface="微软雅黑" pitchFamily="34" charset="-122"/>
              </a:rPr>
              <a:t>发动机、</a:t>
            </a:r>
            <a:r>
              <a:rPr lang="en-US" altLang="zh-CN" sz="2800" b="1" dirty="0" smtClean="0">
                <a:solidFill>
                  <a:srgbClr val="FE0002"/>
                </a:solidFill>
                <a:ea typeface="微软雅黑" pitchFamily="34" charset="-122"/>
              </a:rPr>
              <a:t>APU</a:t>
            </a:r>
            <a:r>
              <a:rPr lang="zh-CN" altLang="en-US" sz="2800" b="1" dirty="0" smtClean="0">
                <a:solidFill>
                  <a:srgbClr val="FE0002"/>
                </a:solidFill>
                <a:ea typeface="微软雅黑" pitchFamily="34" charset="-122"/>
              </a:rPr>
              <a:t>更换</a:t>
            </a:r>
            <a:endParaRPr lang="zh-CN" altLang="en-US" sz="2800" b="1" dirty="0">
              <a:solidFill>
                <a:srgbClr val="FE0002"/>
              </a:solidFill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876" y="2924944"/>
            <a:ext cx="2160000" cy="3600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39590" y="2924944"/>
            <a:ext cx="720000" cy="3600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853947" y="2924944"/>
            <a:ext cx="2160000" cy="3600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6535" y="3284984"/>
            <a:ext cx="479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23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2411760" y="3654316"/>
            <a:ext cx="0" cy="1944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589517" y="5519554"/>
            <a:ext cx="204637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B2684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更换右发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 smtClean="0">
                <a:ea typeface="微软雅黑" pitchFamily="34" charset="-122"/>
              </a:rPr>
              <a:t>890372</a:t>
            </a:r>
            <a:r>
              <a:rPr lang="zh-CN" altLang="en-US" sz="1600" dirty="0" smtClean="0">
                <a:ea typeface="微软雅黑" pitchFamily="34" charset="-122"/>
              </a:rPr>
              <a:t>，</a:t>
            </a:r>
            <a:r>
              <a:rPr lang="en-US" altLang="zh-CN" sz="1600" dirty="0" smtClean="0">
                <a:ea typeface="微软雅黑" pitchFamily="34" charset="-122"/>
              </a:rPr>
              <a:t>LPT1</a:t>
            </a:r>
            <a:r>
              <a:rPr lang="zh-CN" altLang="en-US" sz="1600" dirty="0" smtClean="0">
                <a:ea typeface="微软雅黑" pitchFamily="34" charset="-122"/>
              </a:rPr>
              <a:t>级导向器裂纹</a:t>
            </a:r>
            <a:endParaRPr lang="en-US" altLang="zh-CN" sz="1600" dirty="0">
              <a:ea typeface="微软雅黑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547664" y="2060904"/>
            <a:ext cx="0" cy="504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67544" y="1055058"/>
            <a:ext cx="204637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B5031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右发空停</a:t>
            </a:r>
            <a:endParaRPr lang="en-US" altLang="zh-CN" b="1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 smtClean="0">
                <a:ea typeface="微软雅黑" pitchFamily="34" charset="-122"/>
              </a:rPr>
              <a:t>890364</a:t>
            </a:r>
            <a:r>
              <a:rPr lang="zh-CN" altLang="en-US" sz="1600" dirty="0" smtClean="0">
                <a:ea typeface="微软雅黑" pitchFamily="34" charset="-122"/>
              </a:rPr>
              <a:t>，厦门起飞</a:t>
            </a:r>
            <a:r>
              <a:rPr lang="en-US" altLang="zh-CN" sz="1600" dirty="0" smtClean="0">
                <a:ea typeface="微软雅黑" pitchFamily="34" charset="-122"/>
              </a:rPr>
              <a:t>HPT</a:t>
            </a:r>
            <a:r>
              <a:rPr lang="zh-CN" altLang="en-US" sz="1600" dirty="0" smtClean="0">
                <a:ea typeface="微软雅黑" pitchFamily="34" charset="-122"/>
              </a:rPr>
              <a:t>叶片根部断裂，</a:t>
            </a:r>
            <a:endParaRPr lang="en-US" altLang="zh-CN" sz="1600" dirty="0"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283543" y="2564904"/>
            <a:ext cx="479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13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09527" y="3284984"/>
            <a:ext cx="479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75856" y="3654316"/>
            <a:ext cx="0" cy="504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525621" y="4077072"/>
            <a:ext cx="20463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B5209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更换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APU</a:t>
            </a:r>
          </a:p>
          <a:p>
            <a:r>
              <a:rPr lang="en-US" altLang="zh-CN" sz="1600" dirty="0" smtClean="0">
                <a:ea typeface="微软雅黑" pitchFamily="34" charset="-122"/>
              </a:rPr>
              <a:t>APU</a:t>
            </a:r>
            <a:r>
              <a:rPr lang="zh-CN" altLang="en-US" sz="1600" dirty="0" smtClean="0">
                <a:ea typeface="微软雅黑" pitchFamily="34" charset="-122"/>
              </a:rPr>
              <a:t>引气时有时无，故障代码</a:t>
            </a:r>
            <a:r>
              <a:rPr lang="en-US" altLang="zh-CN" sz="1600" dirty="0" smtClean="0">
                <a:ea typeface="微软雅黑" pitchFamily="34" charset="-122"/>
              </a:rPr>
              <a:t>49-52191</a:t>
            </a:r>
            <a:r>
              <a:rPr lang="zh-CN" altLang="en-US" sz="1600" dirty="0" smtClean="0">
                <a:ea typeface="微软雅黑" pitchFamily="34" charset="-122"/>
              </a:rPr>
              <a:t>，排故无效</a:t>
            </a:r>
            <a:endParaRPr lang="en-US" altLang="zh-CN" sz="1600" dirty="0">
              <a:ea typeface="微软雅黑" pitchFamily="34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35511" y="3284984"/>
            <a:ext cx="479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004048" y="3654316"/>
            <a:ext cx="0" cy="504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4757869" y="4077072"/>
            <a:ext cx="2046379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B5208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更换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APU</a:t>
            </a:r>
          </a:p>
          <a:p>
            <a:r>
              <a:rPr lang="en-US" altLang="zh-CN" sz="1600" dirty="0" smtClean="0">
                <a:ea typeface="微软雅黑" pitchFamily="34" charset="-122"/>
              </a:rPr>
              <a:t>CTP5</a:t>
            </a:r>
            <a:r>
              <a:rPr lang="zh-CN" altLang="en-US" sz="1600" dirty="0" smtClean="0">
                <a:ea typeface="微软雅黑" pitchFamily="34" charset="-122"/>
              </a:rPr>
              <a:t>温度高</a:t>
            </a:r>
            <a:endParaRPr lang="en-US" altLang="zh-CN" sz="1600" dirty="0">
              <a:ea typeface="微软雅黑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868144" y="2060904"/>
            <a:ext cx="0" cy="504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629610" y="1055058"/>
            <a:ext cx="2046379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B5031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更换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APU</a:t>
            </a:r>
          </a:p>
          <a:p>
            <a:r>
              <a:rPr lang="en-US" altLang="zh-CN" sz="1600" dirty="0" smtClean="0">
                <a:ea typeface="微软雅黑" pitchFamily="34" charset="-122"/>
              </a:rPr>
              <a:t>CTP5</a:t>
            </a:r>
            <a:r>
              <a:rPr lang="zh-CN" altLang="en-US" sz="1600" dirty="0" smtClean="0">
                <a:ea typeface="微软雅黑" pitchFamily="34" charset="-122"/>
              </a:rPr>
              <a:t>温度高</a:t>
            </a:r>
            <a:endParaRPr lang="en-US" altLang="zh-CN" sz="1600" dirty="0"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598503" y="2564904"/>
            <a:ext cx="479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7570048" y="2060904"/>
            <a:ext cx="0" cy="504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6710642" y="1055058"/>
            <a:ext cx="204637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B5209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更换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APU</a:t>
            </a:r>
          </a:p>
          <a:p>
            <a:r>
              <a:rPr lang="zh-CN" altLang="en-US" sz="1600" dirty="0" smtClean="0">
                <a:ea typeface="微软雅黑" pitchFamily="34" charset="-122"/>
              </a:rPr>
              <a:t>启动发动机时，</a:t>
            </a:r>
            <a:r>
              <a:rPr lang="en-US" altLang="zh-CN" sz="1600" dirty="0" smtClean="0">
                <a:ea typeface="微软雅黑" pitchFamily="34" charset="-122"/>
              </a:rPr>
              <a:t>APU</a:t>
            </a:r>
            <a:r>
              <a:rPr lang="zh-CN" altLang="en-US" sz="1600" dirty="0" smtClean="0">
                <a:ea typeface="微软雅黑" pitchFamily="34" charset="-122"/>
              </a:rPr>
              <a:t>异响</a:t>
            </a:r>
            <a:endParaRPr lang="en-US" altLang="zh-CN" sz="1600" dirty="0">
              <a:ea typeface="微软雅黑" pitchFamily="34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324487" y="2564904"/>
            <a:ext cx="479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825233" y="2924944"/>
            <a:ext cx="720000" cy="3600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08304" y="2924944"/>
            <a:ext cx="1440000" cy="3600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月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0551" y="3287306"/>
            <a:ext cx="479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584350" y="3656638"/>
            <a:ext cx="0" cy="504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93373" y="4077072"/>
            <a:ext cx="2046379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B5223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更换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APU</a:t>
            </a:r>
          </a:p>
          <a:p>
            <a:r>
              <a:rPr lang="en-US" altLang="zh-CN" sz="1600" dirty="0">
                <a:ea typeface="微软雅黑" pitchFamily="34" charset="-122"/>
              </a:rPr>
              <a:t>CTP5</a:t>
            </a:r>
            <a:r>
              <a:rPr lang="zh-CN" altLang="en-US" sz="1600" dirty="0">
                <a:ea typeface="微软雅黑" pitchFamily="34" charset="-122"/>
              </a:rPr>
              <a:t>温度高</a:t>
            </a:r>
            <a:endParaRPr lang="en-US" altLang="zh-CN" sz="1600" dirty="0">
              <a:ea typeface="微软雅黑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4137780" y="2058582"/>
            <a:ext cx="0" cy="504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2548577" y="1052736"/>
            <a:ext cx="2046379" cy="10002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B2681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更换左发</a:t>
            </a:r>
            <a:endParaRPr lang="en-US" altLang="zh-CN" b="1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600" dirty="0">
                <a:ea typeface="微软雅黑" pitchFamily="34" charset="-122"/>
              </a:rPr>
              <a:t>890245</a:t>
            </a:r>
            <a:r>
              <a:rPr lang="zh-CN" altLang="en-US" sz="1600" dirty="0">
                <a:ea typeface="微软雅黑" pitchFamily="34" charset="-122"/>
              </a:rPr>
              <a:t>，</a:t>
            </a:r>
            <a:r>
              <a:rPr lang="en-US" altLang="zh-CN" sz="1600" dirty="0">
                <a:ea typeface="微软雅黑" pitchFamily="34" charset="-122"/>
              </a:rPr>
              <a:t>LPT1</a:t>
            </a:r>
            <a:r>
              <a:rPr lang="zh-CN" altLang="en-US" sz="1600" dirty="0">
                <a:ea typeface="微软雅黑" pitchFamily="34" charset="-122"/>
              </a:rPr>
              <a:t>级导向器裂纹发展过快</a:t>
            </a:r>
            <a:endParaRPr lang="en-US" altLang="zh-CN" sz="1600" dirty="0"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872519" y="2562582"/>
            <a:ext cx="479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6461495" y="3284984"/>
            <a:ext cx="479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31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6690387" y="3654316"/>
            <a:ext cx="0" cy="1944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6012160" y="5519554"/>
            <a:ext cx="2046379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B5262</a:t>
            </a:r>
            <a:r>
              <a:rPr lang="zh-CN" altLang="en-US" b="1" dirty="0">
                <a:latin typeface="微软雅黑" pitchFamily="34" charset="-122"/>
                <a:ea typeface="微软雅黑" pitchFamily="34" charset="-122"/>
              </a:rPr>
              <a:t>更换</a:t>
            </a:r>
            <a:r>
              <a:rPr lang="en-US" altLang="zh-CN" b="1" dirty="0">
                <a:latin typeface="微软雅黑" pitchFamily="34" charset="-122"/>
                <a:ea typeface="微软雅黑" pitchFamily="34" charset="-122"/>
              </a:rPr>
              <a:t>APU</a:t>
            </a:r>
          </a:p>
          <a:p>
            <a:r>
              <a:rPr lang="en-US" altLang="zh-CN" sz="1600" dirty="0">
                <a:ea typeface="微软雅黑" pitchFamily="34" charset="-122"/>
              </a:rPr>
              <a:t>CTP5</a:t>
            </a:r>
            <a:r>
              <a:rPr lang="zh-CN" altLang="en-US" sz="1600" dirty="0">
                <a:ea typeface="微软雅黑" pitchFamily="34" charset="-122"/>
              </a:rPr>
              <a:t>温度高</a:t>
            </a:r>
            <a:endParaRPr lang="en-US" altLang="zh-CN" sz="1600" dirty="0">
              <a:ea typeface="微软雅黑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187477" y="3284984"/>
            <a:ext cx="4790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24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8426998" y="3654316"/>
            <a:ext cx="0" cy="504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6990117" y="4077072"/>
            <a:ext cx="2046379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B2685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更换</a:t>
            </a:r>
            <a:r>
              <a:rPr lang="en-US" altLang="zh-CN" b="1" dirty="0" smtClean="0">
                <a:latin typeface="微软雅黑" pitchFamily="34" charset="-122"/>
                <a:ea typeface="微软雅黑" pitchFamily="34" charset="-122"/>
              </a:rPr>
              <a:t>APU</a:t>
            </a:r>
          </a:p>
          <a:p>
            <a:r>
              <a:rPr lang="en-US" altLang="zh-CN" sz="1600" dirty="0" smtClean="0">
                <a:ea typeface="微软雅黑" pitchFamily="34" charset="-122"/>
              </a:rPr>
              <a:t>CTP5</a:t>
            </a:r>
            <a:r>
              <a:rPr lang="zh-CN" altLang="en-US" sz="1600" dirty="0" smtClean="0">
                <a:ea typeface="微软雅黑" pitchFamily="34" charset="-122"/>
              </a:rPr>
              <a:t>温度高</a:t>
            </a:r>
            <a:endParaRPr lang="en-US" altLang="zh-CN" sz="1600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983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>
            <a:off x="6311741" y="880254"/>
            <a:ext cx="2472447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6228183" y="313492"/>
            <a:ext cx="27363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E0002"/>
                </a:solidFill>
                <a:ea typeface="微软雅黑" pitchFamily="34" charset="-122"/>
              </a:rPr>
              <a:t>发动机使用情况</a:t>
            </a:r>
            <a:endParaRPr lang="zh-CN" altLang="en-US" sz="2800" b="1" dirty="0">
              <a:solidFill>
                <a:srgbClr val="FE0002"/>
              </a:solidFill>
              <a:ea typeface="微软雅黑" pitchFamily="34" charset="-122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088768241"/>
              </p:ext>
            </p:extLst>
          </p:nvPr>
        </p:nvGraphicFramePr>
        <p:xfrm>
          <a:off x="396000" y="1004350"/>
          <a:ext cx="8388188" cy="41751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119808" y="1412776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1.55</a:t>
            </a:r>
            <a:endParaRPr lang="zh-CN" altLang="en-US" sz="140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73072" y="1506567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1.55</a:t>
            </a:r>
            <a:endParaRPr lang="zh-CN" altLang="en-US" sz="140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43024" y="1375719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1.58</a:t>
            </a:r>
            <a:endParaRPr lang="zh-CN" altLang="en-US" sz="140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19872" y="1470448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1.39</a:t>
            </a:r>
            <a:endParaRPr lang="zh-CN" altLang="en-US" sz="140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155192" y="1541552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1.43</a:t>
            </a:r>
            <a:endParaRPr lang="zh-CN" altLang="en-US" sz="140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6" name="TextBox 14"/>
          <p:cNvSpPr txBox="1"/>
          <p:nvPr/>
        </p:nvSpPr>
        <p:spPr>
          <a:xfrm>
            <a:off x="5663669" y="1172152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1</a:t>
            </a:r>
            <a:r>
              <a:rPr lang="en-US" altLang="zh-CN" sz="1400" dirty="0">
                <a:latin typeface="Arial" pitchFamily="34" charset="0"/>
                <a:ea typeface="微软雅黑" pitchFamily="34" charset="-122"/>
                <a:cs typeface="Arial" pitchFamily="34" charset="0"/>
              </a:rPr>
              <a:t>.</a:t>
            </a:r>
            <a:r>
              <a:rPr lang="en-US" altLang="zh-CN" sz="1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49</a:t>
            </a:r>
            <a:endParaRPr lang="zh-CN" altLang="en-US" sz="140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7" name="TextBox 14"/>
          <p:cNvSpPr txBox="1"/>
          <p:nvPr/>
        </p:nvSpPr>
        <p:spPr>
          <a:xfrm>
            <a:off x="6427626" y="1246000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1.61</a:t>
            </a:r>
            <a:endParaRPr lang="zh-CN" altLang="en-US" sz="140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8" name="TextBox 14"/>
          <p:cNvSpPr txBox="1"/>
          <p:nvPr/>
        </p:nvSpPr>
        <p:spPr>
          <a:xfrm>
            <a:off x="7171103" y="1246000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1.59</a:t>
            </a:r>
            <a:endParaRPr lang="zh-CN" altLang="en-US" sz="140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19" name="TextBox 14"/>
          <p:cNvSpPr txBox="1"/>
          <p:nvPr/>
        </p:nvSpPr>
        <p:spPr>
          <a:xfrm>
            <a:off x="7956335" y="1218184"/>
            <a:ext cx="6480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1.49</a:t>
            </a:r>
            <a:endParaRPr lang="zh-CN" altLang="en-US" sz="140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427857"/>
              </p:ext>
            </p:extLst>
          </p:nvPr>
        </p:nvGraphicFramePr>
        <p:xfrm>
          <a:off x="467543" y="5301208"/>
          <a:ext cx="8172000" cy="109728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724000"/>
                <a:gridCol w="2724000"/>
                <a:gridCol w="272400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>
                          <a:ea typeface="微软雅黑" pitchFamily="34" charset="-122"/>
                        </a:rPr>
                        <a:t>发动机使用</a:t>
                      </a:r>
                      <a:endParaRPr lang="zh-CN" altLang="en-US" b="0" dirty="0">
                        <a:solidFill>
                          <a:schemeClr val="tx1"/>
                        </a:solidFill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>
                          <a:ea typeface="微软雅黑" pitchFamily="34" charset="-122"/>
                        </a:rPr>
                        <a:t>年均</a:t>
                      </a:r>
                      <a:r>
                        <a:rPr lang="en-US" altLang="zh-CN" b="0" dirty="0" smtClean="0">
                          <a:ea typeface="微软雅黑" pitchFamily="34" charset="-122"/>
                        </a:rPr>
                        <a:t>/</a:t>
                      </a:r>
                      <a:r>
                        <a:rPr lang="zh-CN" altLang="en-US" b="0" dirty="0" smtClean="0">
                          <a:ea typeface="微软雅黑" pitchFamily="34" charset="-122"/>
                        </a:rPr>
                        <a:t>台</a:t>
                      </a:r>
                      <a:endParaRPr lang="zh-CN" altLang="en-US" b="0" dirty="0">
                        <a:ea typeface="微软雅黑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b="0" dirty="0" smtClean="0">
                          <a:ea typeface="微软雅黑" pitchFamily="34" charset="-122"/>
                        </a:rPr>
                        <a:t>日均</a:t>
                      </a:r>
                      <a:r>
                        <a:rPr lang="en-US" altLang="zh-CN" b="0" dirty="0" smtClean="0">
                          <a:ea typeface="微软雅黑" pitchFamily="34" charset="-122"/>
                        </a:rPr>
                        <a:t>/</a:t>
                      </a:r>
                      <a:r>
                        <a:rPr lang="zh-CN" altLang="en-US" b="0" dirty="0" smtClean="0">
                          <a:ea typeface="微软雅黑" pitchFamily="34" charset="-122"/>
                        </a:rPr>
                        <a:t>台</a:t>
                      </a:r>
                      <a:endParaRPr lang="zh-CN" altLang="en-US" b="0" dirty="0">
                        <a:ea typeface="微软雅黑" pitchFamily="34" charset="-122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marL="285750" indent="-285750" algn="ctr">
                        <a:buClr>
                          <a:srgbClr val="08CFF0"/>
                        </a:buClr>
                        <a:buFont typeface="Wingdings" pitchFamily="2" charset="2"/>
                        <a:buChar char="n"/>
                      </a:pPr>
                      <a:r>
                        <a:rPr lang="zh-CN" altLang="en-US" dirty="0" smtClean="0">
                          <a:ea typeface="微软雅黑" pitchFamily="34" charset="-122"/>
                        </a:rPr>
                        <a:t>小时</a:t>
                      </a:r>
                      <a:endParaRPr lang="zh-CN" altLang="en-US" dirty="0">
                        <a:ea typeface="微软雅黑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Impact" pitchFamily="34" charset="0"/>
                          <a:ea typeface="微软雅黑" pitchFamily="34" charset="-122"/>
                        </a:rPr>
                        <a:t>3181</a:t>
                      </a:r>
                      <a:endParaRPr lang="zh-CN" altLang="en-US" dirty="0">
                        <a:latin typeface="Impact" pitchFamily="34" charset="0"/>
                        <a:ea typeface="微软雅黑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Impact" pitchFamily="34" charset="0"/>
                          <a:ea typeface="微软雅黑" pitchFamily="34" charset="-122"/>
                        </a:rPr>
                        <a:t>8.7</a:t>
                      </a:r>
                      <a:endParaRPr lang="zh-CN" altLang="en-US" dirty="0">
                        <a:latin typeface="Impact" pitchFamily="34" charset="0"/>
                        <a:ea typeface="微软雅黑" pitchFamily="34" charset="-122"/>
                      </a:endParaRPr>
                    </a:p>
                  </a:txBody>
                  <a:tcPr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285750" indent="-285750" algn="ctr">
                        <a:buClr>
                          <a:srgbClr val="08599C"/>
                        </a:buClr>
                        <a:buFont typeface="Wingdings" pitchFamily="2" charset="2"/>
                        <a:buChar char="n"/>
                      </a:pPr>
                      <a:r>
                        <a:rPr lang="zh-CN" altLang="en-US" dirty="0" smtClean="0">
                          <a:ea typeface="微软雅黑" pitchFamily="34" charset="-122"/>
                        </a:rPr>
                        <a:t>循环</a:t>
                      </a:r>
                      <a:endParaRPr lang="zh-CN" altLang="en-US" dirty="0">
                        <a:ea typeface="微软雅黑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Impact" pitchFamily="34" charset="0"/>
                          <a:ea typeface="微软雅黑" pitchFamily="34" charset="-122"/>
                        </a:rPr>
                        <a:t>2083</a:t>
                      </a:r>
                      <a:endParaRPr lang="zh-CN" altLang="en-US" dirty="0">
                        <a:latin typeface="Impact" pitchFamily="34" charset="0"/>
                        <a:ea typeface="微软雅黑" pitchFamily="34" charset="-122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latin typeface="Impact" pitchFamily="34" charset="0"/>
                          <a:ea typeface="微软雅黑" pitchFamily="34" charset="-122"/>
                        </a:rPr>
                        <a:t>5.7</a:t>
                      </a:r>
                      <a:endParaRPr lang="zh-CN" altLang="en-US" dirty="0">
                        <a:latin typeface="Impact" pitchFamily="34" charset="0"/>
                        <a:ea typeface="微软雅黑" pitchFamily="34" charset="-122"/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sp>
        <p:nvSpPr>
          <p:cNvPr id="20" name="直角三角形 19"/>
          <p:cNvSpPr/>
          <p:nvPr/>
        </p:nvSpPr>
        <p:spPr>
          <a:xfrm flipH="1">
            <a:off x="8100392" y="3501008"/>
            <a:ext cx="1080120" cy="3356992"/>
          </a:xfrm>
          <a:prstGeom prst="rtTriangle">
            <a:avLst/>
          </a:prstGeom>
          <a:solidFill>
            <a:srgbClr val="EF0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26664" y="1144176"/>
            <a:ext cx="1959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Arial" pitchFamily="34" charset="0"/>
                <a:ea typeface="微软雅黑" pitchFamily="34" charset="-122"/>
                <a:cs typeface="Arial" pitchFamily="34" charset="0"/>
              </a:rPr>
              <a:t>使用小时循环比</a:t>
            </a:r>
            <a:endParaRPr lang="zh-CN" altLang="en-US" sz="1400" dirty="0"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587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87624" y="2883416"/>
            <a:ext cx="7488832" cy="0"/>
          </a:xfrm>
          <a:prstGeom prst="line">
            <a:avLst/>
          </a:prstGeom>
          <a:ln w="19050">
            <a:solidFill>
              <a:srgbClr val="EF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394270" y="880254"/>
            <a:ext cx="2808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23528" y="313492"/>
            <a:ext cx="30624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E0002"/>
                </a:solidFill>
                <a:ea typeface="微软雅黑" pitchFamily="34" charset="-122"/>
              </a:rPr>
              <a:t>HPT</a:t>
            </a:r>
            <a:r>
              <a:rPr lang="zh-CN" altLang="en-US" sz="2800" b="1" dirty="0" smtClean="0">
                <a:solidFill>
                  <a:srgbClr val="FE0002"/>
                </a:solidFill>
                <a:ea typeface="微软雅黑" pitchFamily="34" charset="-122"/>
              </a:rPr>
              <a:t>叶片影响换发</a:t>
            </a:r>
            <a:endParaRPr lang="zh-CN" altLang="en-US" sz="2800" b="1" dirty="0">
              <a:solidFill>
                <a:srgbClr val="FE0002"/>
              </a:solidFill>
              <a:ea typeface="微软雅黑" pitchFamily="34" charset="-122"/>
            </a:endParaRPr>
          </a:p>
        </p:txBody>
      </p: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134225609"/>
              </p:ext>
            </p:extLst>
          </p:nvPr>
        </p:nvGraphicFramePr>
        <p:xfrm>
          <a:off x="323528" y="1052736"/>
          <a:ext cx="8496944" cy="4192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23528" y="2732435"/>
            <a:ext cx="8640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EF0808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13,000</a:t>
            </a:r>
            <a:endParaRPr lang="zh-CN" altLang="en-US" sz="1600" dirty="0">
              <a:solidFill>
                <a:srgbClr val="EF0808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4270" y="5445224"/>
            <a:ext cx="8282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B5208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B5209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B5210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B5223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四架飞机的双发目前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CSN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均超过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13000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循环，受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HPT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叶片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15000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循环更换影响，将在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年更换这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台发动机。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057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>
            <a:off x="1130856" y="4293096"/>
            <a:ext cx="7488832" cy="0"/>
          </a:xfrm>
          <a:prstGeom prst="line">
            <a:avLst/>
          </a:prstGeom>
          <a:ln w="25400">
            <a:solidFill>
              <a:srgbClr val="EF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3010137290"/>
              </p:ext>
            </p:extLst>
          </p:nvPr>
        </p:nvGraphicFramePr>
        <p:xfrm>
          <a:off x="324000" y="1051200"/>
          <a:ext cx="8496944" cy="4192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直接连接符 2"/>
          <p:cNvCxnSpPr/>
          <p:nvPr/>
        </p:nvCxnSpPr>
        <p:spPr>
          <a:xfrm>
            <a:off x="394270" y="880254"/>
            <a:ext cx="3204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23528" y="313492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E0002"/>
                </a:solidFill>
                <a:ea typeface="微软雅黑" pitchFamily="34" charset="-122"/>
              </a:rPr>
              <a:t>最短寿命件到寿换发</a:t>
            </a:r>
            <a:endParaRPr lang="zh-CN" altLang="en-US" sz="2800" b="1" dirty="0">
              <a:solidFill>
                <a:srgbClr val="FE0002"/>
              </a:solidFill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37136" y="4133840"/>
            <a:ext cx="648000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rgbClr val="EF0808"/>
                </a:solidFill>
                <a:latin typeface="Arial" pitchFamily="34" charset="0"/>
                <a:ea typeface="微软雅黑" pitchFamily="34" charset="-122"/>
                <a:cs typeface="Arial" pitchFamily="34" charset="0"/>
              </a:rPr>
              <a:t>2000</a:t>
            </a:r>
            <a:endParaRPr lang="zh-CN" altLang="en-US" sz="1600" dirty="0">
              <a:solidFill>
                <a:srgbClr val="EF0808"/>
              </a:solidFill>
              <a:latin typeface="Arial" pitchFamily="34" charset="0"/>
              <a:ea typeface="微软雅黑" pitchFamily="34" charset="-122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4270" y="5445224"/>
            <a:ext cx="8282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B2685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右发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890186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B5033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右发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889571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这两台发动机寿命件最短剩余寿命小于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2000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循环，将在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年更换这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台发动机。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057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3762997655"/>
              </p:ext>
            </p:extLst>
          </p:nvPr>
        </p:nvGraphicFramePr>
        <p:xfrm>
          <a:off x="324000" y="1051200"/>
          <a:ext cx="8496944" cy="4192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3" name="直接连接符 2"/>
          <p:cNvCxnSpPr/>
          <p:nvPr/>
        </p:nvCxnSpPr>
        <p:spPr>
          <a:xfrm>
            <a:off x="394270" y="880254"/>
            <a:ext cx="2160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23528" y="31349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E0002"/>
                </a:solidFill>
                <a:ea typeface="微软雅黑" pitchFamily="34" charset="-122"/>
              </a:rPr>
              <a:t>APU</a:t>
            </a:r>
            <a:r>
              <a:rPr lang="zh-CN" altLang="en-US" sz="2800" b="1" dirty="0" smtClean="0">
                <a:solidFill>
                  <a:srgbClr val="FE0002"/>
                </a:solidFill>
                <a:ea typeface="微软雅黑" pitchFamily="34" charset="-122"/>
              </a:rPr>
              <a:t>使用情况</a:t>
            </a:r>
            <a:endParaRPr lang="zh-CN" altLang="en-US" sz="2800" b="1" dirty="0">
              <a:solidFill>
                <a:srgbClr val="FE0002"/>
              </a:solidFill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4270" y="5445224"/>
            <a:ext cx="82821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APU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使用时间受很多因素影响，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APU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也没有更换软时限，而是由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ECC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监控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CTP5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温度进行计划更换，所有无法准确判断出换发计划。估计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年会更换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B5210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飞机一台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APU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5698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3203848" y="2413000"/>
            <a:ext cx="4032000" cy="0"/>
          </a:xfrm>
          <a:prstGeom prst="line">
            <a:avLst/>
          </a:prstGeom>
          <a:ln w="19050">
            <a:solidFill>
              <a:srgbClr val="ABABA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3141507" y="5085184"/>
            <a:ext cx="4032000" cy="0"/>
          </a:xfrm>
          <a:prstGeom prst="line">
            <a:avLst/>
          </a:prstGeom>
          <a:ln w="19050">
            <a:solidFill>
              <a:srgbClr val="ABABA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940188" y="880254"/>
            <a:ext cx="2844000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853957" y="313492"/>
            <a:ext cx="3038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E0002"/>
                </a:solidFill>
                <a:ea typeface="微软雅黑" pitchFamily="34" charset="-122"/>
              </a:rPr>
              <a:t>发动机、</a:t>
            </a:r>
            <a:r>
              <a:rPr lang="en-US" altLang="zh-CN" sz="2800" b="1" dirty="0" smtClean="0">
                <a:solidFill>
                  <a:srgbClr val="FE0002"/>
                </a:solidFill>
                <a:ea typeface="微软雅黑" pitchFamily="34" charset="-122"/>
              </a:rPr>
              <a:t>APU</a:t>
            </a:r>
            <a:r>
              <a:rPr lang="zh-CN" altLang="en-US" sz="2800" b="1" dirty="0" smtClean="0">
                <a:solidFill>
                  <a:srgbClr val="FE0002"/>
                </a:solidFill>
                <a:ea typeface="微软雅黑" pitchFamily="34" charset="-122"/>
              </a:rPr>
              <a:t>拆换</a:t>
            </a:r>
            <a:endParaRPr lang="zh-CN" altLang="en-US" sz="2800" b="1" dirty="0">
              <a:solidFill>
                <a:srgbClr val="FE0002"/>
              </a:solidFill>
              <a:ea typeface="微软雅黑" pitchFamily="34" charset="-122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906519677"/>
              </p:ext>
            </p:extLst>
          </p:nvPr>
        </p:nvGraphicFramePr>
        <p:xfrm>
          <a:off x="467544" y="1108969"/>
          <a:ext cx="3312368" cy="2608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椭圆 5"/>
          <p:cNvSpPr>
            <a:spLocks noChangeAspect="1"/>
          </p:cNvSpPr>
          <p:nvPr/>
        </p:nvSpPr>
        <p:spPr>
          <a:xfrm>
            <a:off x="1328622" y="1617894"/>
            <a:ext cx="1590212" cy="15902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台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644200678"/>
              </p:ext>
            </p:extLst>
          </p:nvPr>
        </p:nvGraphicFramePr>
        <p:xfrm>
          <a:off x="467544" y="3843338"/>
          <a:ext cx="3312368" cy="2608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椭圆 13"/>
          <p:cNvSpPr>
            <a:spLocks noChangeAspect="1"/>
          </p:cNvSpPr>
          <p:nvPr/>
        </p:nvSpPr>
        <p:spPr>
          <a:xfrm>
            <a:off x="1328622" y="4352264"/>
            <a:ext cx="1590212" cy="15902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742922" y="2346444"/>
            <a:ext cx="136129" cy="136129"/>
          </a:xfrm>
          <a:prstGeom prst="ellipse">
            <a:avLst/>
          </a:prstGeom>
          <a:solidFill>
            <a:srgbClr val="FE0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045375" y="3553852"/>
            <a:ext cx="11665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686868"/>
                </a:solidFill>
                <a:latin typeface="Impact" pitchFamily="34" charset="0"/>
                <a:ea typeface="微软雅黑" pitchFamily="34" charset="-122"/>
              </a:rPr>
              <a:t>2012</a:t>
            </a:r>
            <a:endParaRPr lang="zh-CN" altLang="en-US" sz="2800" dirty="0">
              <a:solidFill>
                <a:srgbClr val="686868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59632" y="4777853"/>
            <a:ext cx="1732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台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8" name="图表 37"/>
          <p:cNvGraphicFramePr/>
          <p:nvPr>
            <p:extLst>
              <p:ext uri="{D42A27DB-BD31-4B8C-83A1-F6EECF244321}">
                <p14:modId xmlns:p14="http://schemas.microsoft.com/office/powerpoint/2010/main" val="25683630"/>
              </p:ext>
            </p:extLst>
          </p:nvPr>
        </p:nvGraphicFramePr>
        <p:xfrm>
          <a:off x="5364088" y="1107441"/>
          <a:ext cx="3312368" cy="2608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9" name="椭圆 38"/>
          <p:cNvSpPr>
            <a:spLocks noChangeAspect="1"/>
          </p:cNvSpPr>
          <p:nvPr/>
        </p:nvSpPr>
        <p:spPr>
          <a:xfrm>
            <a:off x="6248938" y="1617894"/>
            <a:ext cx="1590212" cy="15902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台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0" name="图表 39"/>
          <p:cNvGraphicFramePr/>
          <p:nvPr>
            <p:extLst>
              <p:ext uri="{D42A27DB-BD31-4B8C-83A1-F6EECF244321}">
                <p14:modId xmlns:p14="http://schemas.microsoft.com/office/powerpoint/2010/main" val="2781943682"/>
              </p:ext>
            </p:extLst>
          </p:nvPr>
        </p:nvGraphicFramePr>
        <p:xfrm>
          <a:off x="5364088" y="3845273"/>
          <a:ext cx="3312368" cy="2608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1" name="椭圆 40"/>
          <p:cNvSpPr>
            <a:spLocks noChangeAspect="1"/>
          </p:cNvSpPr>
          <p:nvPr/>
        </p:nvSpPr>
        <p:spPr>
          <a:xfrm>
            <a:off x="6225166" y="4352873"/>
            <a:ext cx="1590212" cy="159021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156176" y="4777673"/>
            <a:ext cx="1732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台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346613" y="3553852"/>
            <a:ext cx="878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EF0808"/>
                </a:solidFill>
                <a:latin typeface="Impact" pitchFamily="34" charset="0"/>
                <a:ea typeface="微软雅黑" pitchFamily="34" charset="-122"/>
              </a:rPr>
              <a:t>2013</a:t>
            </a:r>
            <a:endParaRPr lang="zh-CN" altLang="en-US" sz="2800" dirty="0">
              <a:solidFill>
                <a:srgbClr val="EF0808"/>
              </a:solidFill>
              <a:latin typeface="Impact" pitchFamily="34" charset="0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35896" y="1952843"/>
            <a:ext cx="17556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ea typeface="微软雅黑" pitchFamily="34" charset="-122"/>
              </a:rPr>
              <a:t>发动机拆换</a:t>
            </a:r>
            <a:endParaRPr lang="zh-CN" altLang="en-US" sz="2400" dirty="0">
              <a:ea typeface="微软雅黑" pitchFamily="34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793657" y="4623519"/>
            <a:ext cx="14401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APU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拆换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915816" y="2405113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计划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台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非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计划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台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437427" y="240511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计划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台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915816" y="5117423"/>
            <a:ext cx="14401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计划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台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 algn="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故障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台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437427" y="511742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计划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台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3932407" y="3815462"/>
            <a:ext cx="1296000" cy="0"/>
          </a:xfrm>
          <a:prstGeom prst="line">
            <a:avLst/>
          </a:prstGeom>
          <a:ln w="19050">
            <a:solidFill>
              <a:srgbClr val="ABABAB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5227959" y="3747398"/>
            <a:ext cx="136129" cy="136129"/>
          </a:xfrm>
          <a:prstGeom prst="ellipse">
            <a:avLst/>
          </a:prstGeom>
          <a:solidFill>
            <a:srgbClr val="EF08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3883353" y="3747398"/>
            <a:ext cx="136129" cy="136129"/>
          </a:xfrm>
          <a:prstGeom prst="ellipse">
            <a:avLst/>
          </a:prstGeom>
          <a:solidFill>
            <a:srgbClr val="6868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4900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2843808" y="3136612"/>
            <a:ext cx="3456384" cy="584775"/>
            <a:chOff x="4716016" y="2879810"/>
            <a:chExt cx="3456384" cy="584775"/>
          </a:xfrm>
        </p:grpSpPr>
        <p:sp>
          <p:nvSpPr>
            <p:cNvPr id="20" name="圆角矩形 19"/>
            <p:cNvSpPr/>
            <p:nvPr/>
          </p:nvSpPr>
          <p:spPr>
            <a:xfrm>
              <a:off x="4716016" y="2881385"/>
              <a:ext cx="648072" cy="583200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3">
              <a:schemeClr val="dk2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BroadwayEngraved BT" pitchFamily="82" charset="0"/>
                  <a:ea typeface="微软雅黑" pitchFamily="34" charset="-122"/>
                </a:rPr>
                <a:t>1</a:t>
              </a:r>
              <a:endParaRPr lang="zh-CN" altLang="en-US" sz="3600" dirty="0">
                <a:latin typeface="BroadwayEngraved BT" pitchFamily="82" charset="0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580112" y="2879810"/>
              <a:ext cx="259228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微软雅黑" pitchFamily="34" charset="-122"/>
                  <a:ea typeface="微软雅黑" pitchFamily="34" charset="-122"/>
                </a:rPr>
                <a:t>工作流水账</a:t>
              </a:r>
              <a:endParaRPr lang="zh-CN" altLang="en-US" sz="32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3470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50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367301" y="-827012"/>
            <a:ext cx="7493276" cy="7136332"/>
            <a:chOff x="-367301" y="-827012"/>
            <a:chExt cx="7493276" cy="7136332"/>
          </a:xfrm>
        </p:grpSpPr>
        <p:sp>
          <p:nvSpPr>
            <p:cNvPr id="2" name="等腰三角形 1"/>
            <p:cNvSpPr/>
            <p:nvPr/>
          </p:nvSpPr>
          <p:spPr>
            <a:xfrm rot="-3060000">
              <a:off x="-583397" y="-610916"/>
              <a:ext cx="3931772" cy="3499580"/>
            </a:xfrm>
            <a:prstGeom prst="triangl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1581359" y="764704"/>
              <a:ext cx="5544616" cy="5544616"/>
            </a:xfrm>
            <a:prstGeom prst="ellipse">
              <a:avLst/>
            </a:prstGeom>
            <a:solidFill>
              <a:schemeClr val="bg1"/>
            </a:solidFill>
            <a:ln w="127000">
              <a:solidFill>
                <a:srgbClr val="FE000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ea typeface="微软雅黑" pitchFamily="34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2085667" y="2598292"/>
            <a:ext cx="4536000" cy="187743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dist"/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玛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雅人并不可靠，未来还是要靠我们自己</a:t>
            </a:r>
            <a:r>
              <a:rPr lang="en-US" altLang="zh-CN" sz="8000" dirty="0" smtClean="0">
                <a:latin typeface="BroadwayEngraved BT" pitchFamily="82" charset="0"/>
                <a:ea typeface="微软雅黑" pitchFamily="34" charset="-122"/>
              </a:rPr>
              <a:t>T</a:t>
            </a:r>
            <a:r>
              <a:rPr lang="en-US" altLang="zh-CN" sz="8000" dirty="0" smtClean="0">
                <a:solidFill>
                  <a:schemeClr val="tx2"/>
                </a:solidFill>
                <a:latin typeface="BroadwayEngraved BT" pitchFamily="82" charset="0"/>
                <a:ea typeface="微软雅黑" pitchFamily="34" charset="-122"/>
              </a:rPr>
              <a:t>hank</a:t>
            </a:r>
            <a:r>
              <a:rPr lang="en-US" altLang="zh-CN" sz="8000" dirty="0" smtClean="0">
                <a:latin typeface="BroadwayEngraved BT" pitchFamily="82" charset="0"/>
                <a:ea typeface="微软雅黑" pitchFamily="34" charset="-122"/>
              </a:rPr>
              <a:t>s</a:t>
            </a:r>
            <a:r>
              <a:rPr lang="en-US" altLang="zh-CN" sz="8000" dirty="0" smtClean="0">
                <a:solidFill>
                  <a:schemeClr val="tx2"/>
                </a:solidFill>
                <a:latin typeface="BroadwayEngraved BT" pitchFamily="82" charset="0"/>
                <a:ea typeface="微软雅黑" pitchFamily="34" charset="-122"/>
              </a:rPr>
              <a:t>!</a:t>
            </a:r>
          </a:p>
          <a:p>
            <a:pPr algn="dist"/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2013  </a:t>
            </a:r>
            <a:r>
              <a:rPr lang="en-US" altLang="zh-CN" b="1" dirty="0" smtClean="0">
                <a:latin typeface="微软雅黑"/>
                <a:ea typeface="微软雅黑"/>
              </a:rPr>
              <a:t>∙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新起点  </a:t>
            </a:r>
            <a:r>
              <a:rPr lang="zh-CN" altLang="en-US" b="1" dirty="0" smtClean="0">
                <a:latin typeface="微软雅黑"/>
                <a:ea typeface="微软雅黑"/>
              </a:rPr>
              <a:t>∙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新目标  </a:t>
            </a:r>
            <a:r>
              <a:rPr lang="zh-CN" altLang="en-US" b="1" dirty="0" smtClean="0">
                <a:latin typeface="微软雅黑"/>
                <a:ea typeface="微软雅黑"/>
              </a:rPr>
              <a:t>∙</a:t>
            </a:r>
            <a:r>
              <a:rPr lang="zh-CN" altLang="en-US" b="1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新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跨越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2084400" y="2598293"/>
            <a:ext cx="4536000" cy="0"/>
          </a:xfrm>
          <a:prstGeom prst="line">
            <a:avLst/>
          </a:prstGeom>
          <a:ln>
            <a:solidFill>
              <a:srgbClr val="EF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084400" y="4463400"/>
            <a:ext cx="4536000" cy="0"/>
          </a:xfrm>
          <a:prstGeom prst="line">
            <a:avLst/>
          </a:prstGeom>
          <a:ln>
            <a:solidFill>
              <a:srgbClr val="EF08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8353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圆角矩形 130"/>
          <p:cNvSpPr/>
          <p:nvPr/>
        </p:nvSpPr>
        <p:spPr>
          <a:xfrm>
            <a:off x="251522" y="677047"/>
            <a:ext cx="3600398" cy="1375458"/>
          </a:xfrm>
          <a:prstGeom prst="roundRect">
            <a:avLst>
              <a:gd name="adj" fmla="val 2784"/>
            </a:avLst>
          </a:prstGeom>
          <a:solidFill>
            <a:srgbClr val="FE00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pic>
        <p:nvPicPr>
          <p:cNvPr id="132" name="图片 13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1" y="3083961"/>
            <a:ext cx="3600399" cy="3153351"/>
          </a:xfrm>
          <a:prstGeom prst="roundRect">
            <a:avLst>
              <a:gd name="adj" fmla="val 1864"/>
            </a:avLst>
          </a:prstGeom>
          <a:noFill/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65" name="表格 1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7438189"/>
              </p:ext>
            </p:extLst>
          </p:nvPr>
        </p:nvGraphicFramePr>
        <p:xfrm>
          <a:off x="395538" y="3195999"/>
          <a:ext cx="3384374" cy="2969305"/>
        </p:xfrm>
        <a:graphic>
          <a:graphicData uri="http://schemas.openxmlformats.org/drawingml/2006/table">
            <a:tbl>
              <a:tblPr/>
              <a:tblGrid>
                <a:gridCol w="483482"/>
                <a:gridCol w="483482"/>
                <a:gridCol w="483482"/>
                <a:gridCol w="483482"/>
                <a:gridCol w="483482"/>
                <a:gridCol w="483482"/>
                <a:gridCol w="483482"/>
              </a:tblGrid>
              <a:tr h="41077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SUN 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MON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TUE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WED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THU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FRI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SAT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400" b="1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  <a:endParaRPr lang="en-US" altLang="zh-CN" sz="1400" b="1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 smtClean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腊八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小寒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14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16</a:t>
                      </a:r>
                      <a:endParaRPr lang="en-US" altLang="zh-CN" sz="1400" b="1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17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18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  <a:endParaRPr lang="en-US" altLang="zh-CN" sz="1400" b="1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21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小年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大寒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22</a:t>
                      </a:r>
                      <a:endParaRPr lang="en-US" altLang="zh-CN" sz="1400" b="1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23</a:t>
                      </a:r>
                      <a:endParaRPr lang="en-US" altLang="zh-CN" sz="1400" b="1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24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25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27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28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除夕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春节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29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en-US" altLang="zh-CN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31</a:t>
                      </a:r>
                      <a:endParaRPr lang="en-US" altLang="zh-CN" sz="1400" b="1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ctr"/>
                      <a:r>
                        <a:rPr lang="zh-CN" alt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66" name="直接连接符 165"/>
          <p:cNvCxnSpPr/>
          <p:nvPr/>
        </p:nvCxnSpPr>
        <p:spPr>
          <a:xfrm>
            <a:off x="328862" y="3573016"/>
            <a:ext cx="3379042" cy="0"/>
          </a:xfrm>
          <a:prstGeom prst="line">
            <a:avLst/>
          </a:prstGeom>
          <a:noFill/>
          <a:ln w="3175" cap="flat" cmpd="dbl" algn="ctr">
            <a:solidFill>
              <a:srgbClr val="FE0002">
                <a:alpha val="31000"/>
              </a:srgbClr>
            </a:solidFill>
            <a:prstDash val="solid"/>
          </a:ln>
          <a:effectLst/>
        </p:spPr>
      </p:cxnSp>
      <p:cxnSp>
        <p:nvCxnSpPr>
          <p:cNvPr id="169" name="直接连接符 168"/>
          <p:cNvCxnSpPr/>
          <p:nvPr/>
        </p:nvCxnSpPr>
        <p:spPr>
          <a:xfrm>
            <a:off x="251920" y="2534808"/>
            <a:ext cx="3600000" cy="0"/>
          </a:xfrm>
          <a:prstGeom prst="line">
            <a:avLst/>
          </a:prstGeom>
          <a:noFill/>
          <a:ln w="9525" cap="flat" cmpd="sng" algn="ctr">
            <a:solidFill>
              <a:srgbClr val="FE0002"/>
            </a:solidFill>
            <a:prstDash val="solid"/>
          </a:ln>
          <a:effectLst/>
        </p:spPr>
      </p:cxnSp>
      <p:cxnSp>
        <p:nvCxnSpPr>
          <p:cNvPr id="173" name="直接连接符 9"/>
          <p:cNvCxnSpPr>
            <a:cxnSpLocks noChangeShapeType="1"/>
          </p:cNvCxnSpPr>
          <p:nvPr/>
        </p:nvCxnSpPr>
        <p:spPr bwMode="auto">
          <a:xfrm>
            <a:off x="1907704" y="980728"/>
            <a:ext cx="0" cy="720000"/>
          </a:xfrm>
          <a:prstGeom prst="line">
            <a:avLst/>
          </a:prstGeom>
          <a:noFill/>
          <a:ln w="9525">
            <a:solidFill>
              <a:sysClr val="window" lastClr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48" name="组合 247"/>
          <p:cNvGrpSpPr/>
          <p:nvPr/>
        </p:nvGrpSpPr>
        <p:grpSpPr>
          <a:xfrm>
            <a:off x="4085148" y="699542"/>
            <a:ext cx="4847438" cy="5537770"/>
            <a:chOff x="3889853" y="411510"/>
            <a:chExt cx="4847438" cy="5537770"/>
          </a:xfrm>
        </p:grpSpPr>
        <p:grpSp>
          <p:nvGrpSpPr>
            <p:cNvPr id="255" name="组合 254"/>
            <p:cNvGrpSpPr/>
            <p:nvPr/>
          </p:nvGrpSpPr>
          <p:grpSpPr>
            <a:xfrm>
              <a:off x="3889853" y="411510"/>
              <a:ext cx="4825318" cy="5537770"/>
              <a:chOff x="4063727" y="585242"/>
              <a:chExt cx="4325479" cy="5131424"/>
            </a:xfrm>
          </p:grpSpPr>
          <p:sp>
            <p:nvSpPr>
              <p:cNvPr id="259" name="圆角矩形 258"/>
              <p:cNvSpPr/>
              <p:nvPr/>
            </p:nvSpPr>
            <p:spPr>
              <a:xfrm>
                <a:off x="4063727" y="3157297"/>
                <a:ext cx="4320480" cy="2559369"/>
              </a:xfrm>
              <a:prstGeom prst="roundRect">
                <a:avLst>
                  <a:gd name="adj" fmla="val 2305"/>
                </a:avLst>
              </a:prstGeom>
              <a:solidFill>
                <a:sysClr val="window" lastClr="FFFFFF"/>
              </a:solidFill>
              <a:ln w="127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0" name="圆角矩形 259"/>
              <p:cNvSpPr/>
              <p:nvPr/>
            </p:nvSpPr>
            <p:spPr>
              <a:xfrm>
                <a:off x="4063727" y="585242"/>
                <a:ext cx="432048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261" name="图片 260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4" t="7299" r="571" b="46350"/>
              <a:stretch/>
            </p:blipFill>
            <p:spPr>
              <a:xfrm>
                <a:off x="4063727" y="2931790"/>
                <a:ext cx="4320480" cy="425915"/>
              </a:xfrm>
              <a:prstGeom prst="rect">
                <a:avLst/>
              </a:prstGeom>
            </p:spPr>
          </p:pic>
          <p:sp>
            <p:nvSpPr>
              <p:cNvPr id="262" name="圆角矩形 261"/>
              <p:cNvSpPr/>
              <p:nvPr/>
            </p:nvSpPr>
            <p:spPr>
              <a:xfrm>
                <a:off x="4317875" y="586367"/>
                <a:ext cx="381600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3" name="圆角矩形 262"/>
              <p:cNvSpPr/>
              <p:nvPr/>
            </p:nvSpPr>
            <p:spPr>
              <a:xfrm>
                <a:off x="8234882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063727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5" name="圆角矩形 264"/>
              <p:cNvSpPr/>
              <p:nvPr/>
            </p:nvSpPr>
            <p:spPr>
              <a:xfrm>
                <a:off x="4203527" y="2007590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6" name="圆角矩形 265"/>
              <p:cNvSpPr/>
              <p:nvPr/>
            </p:nvSpPr>
            <p:spPr>
              <a:xfrm>
                <a:off x="8093062" y="2006351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267" name="组合 266"/>
              <p:cNvGrpSpPr/>
              <p:nvPr/>
            </p:nvGrpSpPr>
            <p:grpSpPr>
              <a:xfrm>
                <a:off x="4064967" y="3161328"/>
                <a:ext cx="287502" cy="1395115"/>
                <a:chOff x="4064967" y="3161328"/>
                <a:chExt cx="287502" cy="1395115"/>
              </a:xfrm>
            </p:grpSpPr>
            <p:sp>
              <p:nvSpPr>
                <p:cNvPr id="272" name="对角圆角矩形 271"/>
                <p:cNvSpPr/>
                <p:nvPr/>
              </p:nvSpPr>
              <p:spPr>
                <a:xfrm>
                  <a:off x="4064967" y="3161328"/>
                  <a:ext cx="148233" cy="845820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3" name="对角圆角矩形 272"/>
                <p:cNvSpPr/>
                <p:nvPr/>
              </p:nvSpPr>
              <p:spPr>
                <a:xfrm flipV="1">
                  <a:off x="4191141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268" name="组合 267"/>
              <p:cNvGrpSpPr/>
              <p:nvPr/>
            </p:nvGrpSpPr>
            <p:grpSpPr>
              <a:xfrm rot="10800000">
                <a:off x="8227878" y="3166047"/>
                <a:ext cx="161328" cy="1388746"/>
                <a:chOff x="4066108" y="3167697"/>
                <a:chExt cx="161328" cy="1388746"/>
              </a:xfrm>
            </p:grpSpPr>
            <p:sp>
              <p:nvSpPr>
                <p:cNvPr id="270" name="对角圆角矩形 269"/>
                <p:cNvSpPr/>
                <p:nvPr/>
              </p:nvSpPr>
              <p:spPr>
                <a:xfrm>
                  <a:off x="4066109" y="3167697"/>
                  <a:ext cx="148233" cy="839453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1" name="对角圆角矩形 270"/>
                <p:cNvSpPr/>
                <p:nvPr/>
              </p:nvSpPr>
              <p:spPr>
                <a:xfrm flipV="1">
                  <a:off x="4066108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269" name="矩形 268"/>
              <p:cNvSpPr/>
              <p:nvPr/>
            </p:nvSpPr>
            <p:spPr>
              <a:xfrm>
                <a:off x="4317875" y="3166047"/>
                <a:ext cx="326133" cy="341807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256" name="圆角矩形 255"/>
            <p:cNvSpPr/>
            <p:nvPr/>
          </p:nvSpPr>
          <p:spPr>
            <a:xfrm>
              <a:off x="3920746" y="5880260"/>
              <a:ext cx="4816545" cy="69020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7" name="圆角矩形 256"/>
            <p:cNvSpPr>
              <a:spLocks/>
            </p:cNvSpPr>
            <p:nvPr/>
          </p:nvSpPr>
          <p:spPr>
            <a:xfrm>
              <a:off x="3892434" y="5883906"/>
              <a:ext cx="4817160" cy="65374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8" name="矩形 257"/>
            <p:cNvSpPr>
              <a:spLocks/>
            </p:cNvSpPr>
            <p:nvPr/>
          </p:nvSpPr>
          <p:spPr>
            <a:xfrm>
              <a:off x="3891788" y="4318628"/>
              <a:ext cx="4817806" cy="273115"/>
            </a:xfrm>
            <a:prstGeom prst="rect">
              <a:avLst/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164" name="TextBox 163"/>
          <p:cNvSpPr txBox="1"/>
          <p:nvPr/>
        </p:nvSpPr>
        <p:spPr>
          <a:xfrm>
            <a:off x="827584" y="2276872"/>
            <a:ext cx="23762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b="1" spc="600" dirty="0" smtClean="0">
                <a:solidFill>
                  <a:srgbClr val="FE0002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空停</a:t>
            </a:r>
            <a:r>
              <a:rPr lang="zh-CN" altLang="en-US" sz="2800" b="1" spc="600" dirty="0" smtClean="0">
                <a:solidFill>
                  <a:srgbClr val="FE0002"/>
                </a:solidFill>
                <a:latin typeface="微软雅黑"/>
                <a:ea typeface="微软雅黑"/>
                <a:cs typeface="方正博雅宋_GBK" pitchFamily="65" charset="-122"/>
              </a:rPr>
              <a:t>∙</a:t>
            </a:r>
            <a:r>
              <a:rPr lang="zh-CN" altLang="en-US" sz="2400" b="1" spc="600" dirty="0" smtClean="0">
                <a:solidFill>
                  <a:srgbClr val="FE0002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防空停</a:t>
            </a:r>
            <a:endParaRPr lang="zh-CN" altLang="en-US" sz="2400" b="1" spc="600" dirty="0">
              <a:solidFill>
                <a:srgbClr val="FE0002"/>
              </a:solidFill>
              <a:latin typeface="微软雅黑" pitchFamily="34" charset="-122"/>
              <a:ea typeface="微软雅黑" pitchFamily="34" charset="-122"/>
              <a:cs typeface="方正博雅宋_GBK" pitchFamily="65" charset="-122"/>
            </a:endParaRPr>
          </a:p>
        </p:txBody>
      </p:sp>
      <p:sp>
        <p:nvSpPr>
          <p:cNvPr id="277" name="矩形 276"/>
          <p:cNvSpPr/>
          <p:nvPr/>
        </p:nvSpPr>
        <p:spPr>
          <a:xfrm>
            <a:off x="4395600" y="966283"/>
            <a:ext cx="4226400" cy="21888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grpSp>
        <p:nvGrpSpPr>
          <p:cNvPr id="279" name="组合 278"/>
          <p:cNvGrpSpPr/>
          <p:nvPr/>
        </p:nvGrpSpPr>
        <p:grpSpPr>
          <a:xfrm>
            <a:off x="971600" y="0"/>
            <a:ext cx="2009450" cy="2565083"/>
            <a:chOff x="1043608" y="-413232"/>
            <a:chExt cx="2009450" cy="2565083"/>
          </a:xfrm>
        </p:grpSpPr>
        <p:grpSp>
          <p:nvGrpSpPr>
            <p:cNvPr id="280" name="组合 279"/>
            <p:cNvGrpSpPr/>
            <p:nvPr/>
          </p:nvGrpSpPr>
          <p:grpSpPr>
            <a:xfrm>
              <a:off x="2123694" y="-413232"/>
              <a:ext cx="929364" cy="2178377"/>
              <a:chOff x="5878758" y="1188691"/>
              <a:chExt cx="358914" cy="1209938"/>
            </a:xfrm>
          </p:grpSpPr>
          <p:sp>
            <p:nvSpPr>
              <p:cNvPr id="282" name="TextBox 281"/>
              <p:cNvSpPr txBox="1"/>
              <p:nvPr/>
            </p:nvSpPr>
            <p:spPr>
              <a:xfrm>
                <a:off x="5878758" y="1526792"/>
                <a:ext cx="288032" cy="8718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600" dirty="0">
                    <a:latin typeface="Colonna MT" pitchFamily="82" charset="0"/>
                    <a:ea typeface="Adobe 宋体 Std L" pitchFamily="18" charset="-122"/>
                  </a:rPr>
                  <a:t>J</a:t>
                </a:r>
                <a:endParaRPr lang="zh-CN" altLang="en-US" sz="9600" dirty="0">
                  <a:latin typeface="Colonna MT" pitchFamily="82" charset="0"/>
                  <a:ea typeface="Adobe 宋体 Std L" pitchFamily="18" charset="-122"/>
                </a:endParaRPr>
              </a:p>
            </p:txBody>
          </p:sp>
          <p:sp>
            <p:nvSpPr>
              <p:cNvPr id="283" name="TextBox 282"/>
              <p:cNvSpPr txBox="1"/>
              <p:nvPr/>
            </p:nvSpPr>
            <p:spPr>
              <a:xfrm rot="10800000">
                <a:off x="6059380" y="1188691"/>
                <a:ext cx="178292" cy="105139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dirty="0" smtClean="0">
                    <a:latin typeface="Colonna MT" pitchFamily="82" charset="0"/>
                    <a:ea typeface="Meiryo UI" pitchFamily="34" charset="-128"/>
                    <a:cs typeface="Meiryo UI" pitchFamily="34" charset="-128"/>
                  </a:rPr>
                  <a:t>ANUARY</a:t>
                </a:r>
                <a:endParaRPr lang="zh-CN" altLang="en-US" dirty="0">
                  <a:latin typeface="Colonna MT" pitchFamily="82" charset="0"/>
                  <a:ea typeface="Meiryo UI" pitchFamily="34" charset="-128"/>
                  <a:cs typeface="Meiryo UI" pitchFamily="34" charset="-128"/>
                </a:endParaRPr>
              </a:p>
            </p:txBody>
          </p:sp>
        </p:grpSp>
        <p:sp>
          <p:nvSpPr>
            <p:cNvPr id="281" name="TextBox 280"/>
            <p:cNvSpPr txBox="1"/>
            <p:nvPr/>
          </p:nvSpPr>
          <p:spPr>
            <a:xfrm>
              <a:off x="1043608" y="324296"/>
              <a:ext cx="861774" cy="182755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b="1" dirty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一月</a:t>
              </a:r>
            </a:p>
          </p:txBody>
        </p:sp>
      </p:grpSp>
      <p:sp>
        <p:nvSpPr>
          <p:cNvPr id="36" name="椭圆 35"/>
          <p:cNvSpPr/>
          <p:nvPr/>
        </p:nvSpPr>
        <p:spPr>
          <a:xfrm>
            <a:off x="2844969" y="4163564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732485" y="4069121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38" name="直接连接符 37"/>
          <p:cNvCxnSpPr/>
          <p:nvPr/>
        </p:nvCxnSpPr>
        <p:spPr>
          <a:xfrm>
            <a:off x="4732485" y="4560897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39" name="直接连接符 38"/>
          <p:cNvCxnSpPr/>
          <p:nvPr/>
        </p:nvCxnSpPr>
        <p:spPr>
          <a:xfrm>
            <a:off x="4732485" y="5052673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0" name="直接连接符 39"/>
          <p:cNvCxnSpPr/>
          <p:nvPr/>
        </p:nvCxnSpPr>
        <p:spPr>
          <a:xfrm>
            <a:off x="4732485" y="5544449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1" name="直接连接符 40"/>
          <p:cNvCxnSpPr/>
          <p:nvPr/>
        </p:nvCxnSpPr>
        <p:spPr>
          <a:xfrm>
            <a:off x="4732485" y="6036225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sp>
        <p:nvSpPr>
          <p:cNvPr id="42" name="矩形 41"/>
          <p:cNvSpPr/>
          <p:nvPr/>
        </p:nvSpPr>
        <p:spPr>
          <a:xfrm>
            <a:off x="4374072" y="3573016"/>
            <a:ext cx="4223121" cy="1319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B5031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飞机，在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厦门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起飞后右发空停。落地后发现尾喷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大量金属材料，最后确定原因为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HPT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叶片根部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断裂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374072" y="4974064"/>
            <a:ext cx="4572000" cy="45820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确定换发软时限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CSN15000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374072" y="5513005"/>
            <a:ext cx="2268570" cy="45589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出台一系列防空停措施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3796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2" grpId="0"/>
      <p:bldP spid="43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圆角矩形 130"/>
          <p:cNvSpPr/>
          <p:nvPr/>
        </p:nvSpPr>
        <p:spPr>
          <a:xfrm>
            <a:off x="251522" y="677047"/>
            <a:ext cx="3600398" cy="1375458"/>
          </a:xfrm>
          <a:prstGeom prst="roundRect">
            <a:avLst>
              <a:gd name="adj" fmla="val 2784"/>
            </a:avLst>
          </a:prstGeom>
          <a:solidFill>
            <a:srgbClr val="FE00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pic>
        <p:nvPicPr>
          <p:cNvPr id="132" name="图片 131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3085200"/>
            <a:ext cx="3600000" cy="3153600"/>
          </a:xfrm>
          <a:prstGeom prst="roundRect">
            <a:avLst>
              <a:gd name="adj" fmla="val 1864"/>
            </a:avLst>
          </a:prstGeom>
          <a:noFill/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65" name="表格 1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333058"/>
              </p:ext>
            </p:extLst>
          </p:nvPr>
        </p:nvGraphicFramePr>
        <p:xfrm>
          <a:off x="395538" y="3195999"/>
          <a:ext cx="3384374" cy="2969305"/>
        </p:xfrm>
        <a:graphic>
          <a:graphicData uri="http://schemas.openxmlformats.org/drawingml/2006/table">
            <a:tbl>
              <a:tblPr/>
              <a:tblGrid>
                <a:gridCol w="483482"/>
                <a:gridCol w="483482"/>
                <a:gridCol w="483482"/>
                <a:gridCol w="483482"/>
                <a:gridCol w="483482"/>
                <a:gridCol w="483482"/>
                <a:gridCol w="483482"/>
              </a:tblGrid>
              <a:tr h="4107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SUN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TUE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WED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THU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FRI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SAT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立春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元宵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u="none" strike="noStrike" kern="1200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  <a:cs typeface="+mn-cs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14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16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17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18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情人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21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22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23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24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25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雨水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27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28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29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66" name="直接连接符 165"/>
          <p:cNvCxnSpPr/>
          <p:nvPr/>
        </p:nvCxnSpPr>
        <p:spPr>
          <a:xfrm>
            <a:off x="328862" y="3573016"/>
            <a:ext cx="3379042" cy="0"/>
          </a:xfrm>
          <a:prstGeom prst="line">
            <a:avLst/>
          </a:prstGeom>
          <a:noFill/>
          <a:ln w="3175" cap="flat" cmpd="dbl" algn="ctr">
            <a:solidFill>
              <a:srgbClr val="FE0002">
                <a:alpha val="31000"/>
              </a:srgbClr>
            </a:solidFill>
            <a:prstDash val="solid"/>
          </a:ln>
          <a:effectLst/>
        </p:spPr>
      </p:cxnSp>
      <p:cxnSp>
        <p:nvCxnSpPr>
          <p:cNvPr id="169" name="直接连接符 168"/>
          <p:cNvCxnSpPr/>
          <p:nvPr/>
        </p:nvCxnSpPr>
        <p:spPr>
          <a:xfrm>
            <a:off x="251920" y="2534808"/>
            <a:ext cx="3600000" cy="0"/>
          </a:xfrm>
          <a:prstGeom prst="line">
            <a:avLst/>
          </a:prstGeom>
          <a:noFill/>
          <a:ln w="9525" cap="flat" cmpd="sng" algn="ctr">
            <a:solidFill>
              <a:srgbClr val="FE0002"/>
            </a:solidFill>
            <a:prstDash val="solid"/>
          </a:ln>
          <a:effectLst/>
        </p:spPr>
      </p:cxnSp>
      <p:grpSp>
        <p:nvGrpSpPr>
          <p:cNvPr id="248" name="组合 247"/>
          <p:cNvGrpSpPr/>
          <p:nvPr/>
        </p:nvGrpSpPr>
        <p:grpSpPr>
          <a:xfrm>
            <a:off x="4085148" y="699542"/>
            <a:ext cx="4847438" cy="5537770"/>
            <a:chOff x="3889853" y="411510"/>
            <a:chExt cx="4847438" cy="5537770"/>
          </a:xfrm>
        </p:grpSpPr>
        <p:grpSp>
          <p:nvGrpSpPr>
            <p:cNvPr id="255" name="组合 254"/>
            <p:cNvGrpSpPr/>
            <p:nvPr/>
          </p:nvGrpSpPr>
          <p:grpSpPr>
            <a:xfrm>
              <a:off x="3889853" y="411510"/>
              <a:ext cx="4825318" cy="5537770"/>
              <a:chOff x="4063727" y="585242"/>
              <a:chExt cx="4325479" cy="5131424"/>
            </a:xfrm>
          </p:grpSpPr>
          <p:sp>
            <p:nvSpPr>
              <p:cNvPr id="259" name="圆角矩形 258"/>
              <p:cNvSpPr/>
              <p:nvPr/>
            </p:nvSpPr>
            <p:spPr>
              <a:xfrm>
                <a:off x="4063727" y="3157297"/>
                <a:ext cx="4320480" cy="2559369"/>
              </a:xfrm>
              <a:prstGeom prst="roundRect">
                <a:avLst>
                  <a:gd name="adj" fmla="val 2305"/>
                </a:avLst>
              </a:prstGeom>
              <a:solidFill>
                <a:sysClr val="window" lastClr="FFFFFF"/>
              </a:solidFill>
              <a:ln w="127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0" name="圆角矩形 259"/>
              <p:cNvSpPr/>
              <p:nvPr/>
            </p:nvSpPr>
            <p:spPr>
              <a:xfrm>
                <a:off x="4063727" y="585242"/>
                <a:ext cx="432048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261" name="图片 260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4" t="7299" r="571" b="46350"/>
              <a:stretch/>
            </p:blipFill>
            <p:spPr>
              <a:xfrm>
                <a:off x="4063727" y="2931790"/>
                <a:ext cx="4320480" cy="425915"/>
              </a:xfrm>
              <a:prstGeom prst="rect">
                <a:avLst/>
              </a:prstGeom>
            </p:spPr>
          </p:pic>
          <p:sp>
            <p:nvSpPr>
              <p:cNvPr id="262" name="圆角矩形 261"/>
              <p:cNvSpPr/>
              <p:nvPr/>
            </p:nvSpPr>
            <p:spPr>
              <a:xfrm>
                <a:off x="4317875" y="586367"/>
                <a:ext cx="381600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3" name="圆角矩形 262"/>
              <p:cNvSpPr/>
              <p:nvPr/>
            </p:nvSpPr>
            <p:spPr>
              <a:xfrm>
                <a:off x="8234882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063727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5" name="圆角矩形 264"/>
              <p:cNvSpPr/>
              <p:nvPr/>
            </p:nvSpPr>
            <p:spPr>
              <a:xfrm>
                <a:off x="4203527" y="2007590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6" name="圆角矩形 265"/>
              <p:cNvSpPr/>
              <p:nvPr/>
            </p:nvSpPr>
            <p:spPr>
              <a:xfrm>
                <a:off x="8093062" y="2006351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267" name="组合 266"/>
              <p:cNvGrpSpPr/>
              <p:nvPr/>
            </p:nvGrpSpPr>
            <p:grpSpPr>
              <a:xfrm>
                <a:off x="4064967" y="3161328"/>
                <a:ext cx="287502" cy="1395115"/>
                <a:chOff x="4064967" y="3161328"/>
                <a:chExt cx="287502" cy="1395115"/>
              </a:xfrm>
            </p:grpSpPr>
            <p:sp>
              <p:nvSpPr>
                <p:cNvPr id="272" name="对角圆角矩形 271"/>
                <p:cNvSpPr/>
                <p:nvPr/>
              </p:nvSpPr>
              <p:spPr>
                <a:xfrm>
                  <a:off x="4064967" y="3161328"/>
                  <a:ext cx="148233" cy="845820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3" name="对角圆角矩形 272"/>
                <p:cNvSpPr/>
                <p:nvPr/>
              </p:nvSpPr>
              <p:spPr>
                <a:xfrm flipV="1">
                  <a:off x="4191141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268" name="组合 267"/>
              <p:cNvGrpSpPr/>
              <p:nvPr/>
            </p:nvGrpSpPr>
            <p:grpSpPr>
              <a:xfrm rot="10800000">
                <a:off x="8227878" y="3166047"/>
                <a:ext cx="161328" cy="1388746"/>
                <a:chOff x="4066108" y="3167697"/>
                <a:chExt cx="161328" cy="1388746"/>
              </a:xfrm>
            </p:grpSpPr>
            <p:sp>
              <p:nvSpPr>
                <p:cNvPr id="270" name="对角圆角矩形 269"/>
                <p:cNvSpPr/>
                <p:nvPr/>
              </p:nvSpPr>
              <p:spPr>
                <a:xfrm>
                  <a:off x="4066109" y="3167697"/>
                  <a:ext cx="148233" cy="839453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1" name="对角圆角矩形 270"/>
                <p:cNvSpPr/>
                <p:nvPr/>
              </p:nvSpPr>
              <p:spPr>
                <a:xfrm flipV="1">
                  <a:off x="4066108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269" name="矩形 268"/>
              <p:cNvSpPr/>
              <p:nvPr/>
            </p:nvSpPr>
            <p:spPr>
              <a:xfrm>
                <a:off x="4317875" y="3166047"/>
                <a:ext cx="326133" cy="341807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256" name="圆角矩形 255"/>
            <p:cNvSpPr/>
            <p:nvPr/>
          </p:nvSpPr>
          <p:spPr>
            <a:xfrm>
              <a:off x="3920746" y="5880260"/>
              <a:ext cx="4816545" cy="69020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7" name="圆角矩形 256"/>
            <p:cNvSpPr>
              <a:spLocks/>
            </p:cNvSpPr>
            <p:nvPr/>
          </p:nvSpPr>
          <p:spPr>
            <a:xfrm>
              <a:off x="3892434" y="5883906"/>
              <a:ext cx="4817160" cy="65374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8" name="矩形 257"/>
            <p:cNvSpPr>
              <a:spLocks/>
            </p:cNvSpPr>
            <p:nvPr/>
          </p:nvSpPr>
          <p:spPr>
            <a:xfrm>
              <a:off x="3891788" y="4318628"/>
              <a:ext cx="4817806" cy="273115"/>
            </a:xfrm>
            <a:prstGeom prst="rect">
              <a:avLst/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77" name="矩形 276"/>
          <p:cNvSpPr/>
          <p:nvPr/>
        </p:nvSpPr>
        <p:spPr>
          <a:xfrm>
            <a:off x="4395600" y="966283"/>
            <a:ext cx="4226400" cy="21888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78423" y="2319263"/>
            <a:ext cx="2946995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rgbClr val="FE0002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B5209APU</a:t>
            </a:r>
            <a:r>
              <a:rPr lang="zh-CN" altLang="en-US" sz="2400" b="1" spc="300" dirty="0" smtClean="0">
                <a:solidFill>
                  <a:srgbClr val="FE0002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引气</a:t>
            </a:r>
            <a:endParaRPr lang="zh-CN" altLang="en-US" sz="2400" b="1" spc="300" dirty="0">
              <a:solidFill>
                <a:srgbClr val="FE0002"/>
              </a:solidFill>
              <a:latin typeface="微软雅黑" pitchFamily="34" charset="-122"/>
              <a:ea typeface="微软雅黑" pitchFamily="34" charset="-122"/>
              <a:cs typeface="方正博雅宋_GBK" pitchFamily="65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971600" y="-39600"/>
            <a:ext cx="2088222" cy="2604427"/>
            <a:chOff x="1043608" y="-392717"/>
            <a:chExt cx="2088222" cy="2604427"/>
          </a:xfrm>
        </p:grpSpPr>
        <p:sp>
          <p:nvSpPr>
            <p:cNvPr id="44" name="TextBox 43"/>
            <p:cNvSpPr txBox="1"/>
            <p:nvPr/>
          </p:nvSpPr>
          <p:spPr>
            <a:xfrm>
              <a:off x="1043608" y="384155"/>
              <a:ext cx="861774" cy="182755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b="1" dirty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二</a:t>
              </a:r>
              <a:r>
                <a:rPr lang="zh-CN" altLang="en-US" sz="4400" b="1" dirty="0" smtClean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月</a:t>
              </a:r>
              <a:endParaRPr lang="zh-CN" altLang="en-US" sz="4400" b="1" dirty="0">
                <a:latin typeface="方正正纤黑简体" pitchFamily="2" charset="-122"/>
                <a:ea typeface="方正正纤黑简体" pitchFamily="2" charset="-122"/>
                <a:cs typeface="经典行书简" pitchFamily="49" charset="-122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2088447" y="-392717"/>
              <a:ext cx="1043383" cy="2444079"/>
              <a:chOff x="5370038" y="1081067"/>
              <a:chExt cx="402947" cy="1357518"/>
            </a:xfrm>
          </p:grpSpPr>
          <p:sp>
            <p:nvSpPr>
              <p:cNvPr id="46" name="TextBox 45"/>
              <p:cNvSpPr txBox="1"/>
              <p:nvPr/>
            </p:nvSpPr>
            <p:spPr>
              <a:xfrm>
                <a:off x="5484953" y="1404346"/>
                <a:ext cx="288032" cy="103423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600">
                    <a:solidFill>
                      <a:schemeClr val="bg1"/>
                    </a:solidFill>
                    <a:latin typeface="Colonna MT" pitchFamily="82" charset="0"/>
                    <a:ea typeface="Adobe 宋体 Std L" pitchFamily="18" charset="-122"/>
                  </a:defRPr>
                </a:lvl1pPr>
              </a:lstStyle>
              <a:p>
                <a:r>
                  <a:rPr lang="en-US" altLang="zh-CN" sz="11500" dirty="0">
                    <a:solidFill>
                      <a:schemeClr val="tx1"/>
                    </a:solidFill>
                  </a:rPr>
                  <a:t>F</a:t>
                </a:r>
                <a:endParaRPr lang="zh-CN" altLang="en-US" sz="115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 rot="10800000">
                <a:off x="5370038" y="1081067"/>
                <a:ext cx="166405" cy="105139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latin typeface="Colonna MT" pitchFamily="82" charset="0"/>
                    <a:ea typeface="Meiryo UI" pitchFamily="34" charset="-128"/>
                    <a:cs typeface="Meiryo UI" pitchFamily="34" charset="-128"/>
                  </a:defRPr>
                </a:lvl1pPr>
              </a:lstStyle>
              <a:p>
                <a:r>
                  <a:rPr lang="en-US" altLang="zh-CN" sz="1600" dirty="0">
                    <a:solidFill>
                      <a:schemeClr val="tx1"/>
                    </a:solidFill>
                  </a:rPr>
                  <a:t>EBRUARY</a:t>
                </a:r>
                <a:endParaRPr lang="zh-CN" altLang="en-US" sz="1600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48" name="直接连接符 9"/>
          <p:cNvCxnSpPr>
            <a:cxnSpLocks noChangeShapeType="1"/>
          </p:cNvCxnSpPr>
          <p:nvPr/>
        </p:nvCxnSpPr>
        <p:spPr bwMode="auto">
          <a:xfrm>
            <a:off x="1907704" y="980728"/>
            <a:ext cx="0" cy="720000"/>
          </a:xfrm>
          <a:prstGeom prst="line">
            <a:avLst/>
          </a:prstGeom>
          <a:noFill/>
          <a:ln w="9525">
            <a:solidFill>
              <a:sysClr val="window" lastClr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7" name="椭圆 36"/>
          <p:cNvSpPr/>
          <p:nvPr/>
        </p:nvSpPr>
        <p:spPr>
          <a:xfrm>
            <a:off x="914832" y="4117112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732485" y="4069121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39" name="直接连接符 38"/>
          <p:cNvCxnSpPr/>
          <p:nvPr/>
        </p:nvCxnSpPr>
        <p:spPr>
          <a:xfrm>
            <a:off x="4732485" y="4560897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0" name="直接连接符 39"/>
          <p:cNvCxnSpPr/>
          <p:nvPr/>
        </p:nvCxnSpPr>
        <p:spPr>
          <a:xfrm>
            <a:off x="4732485" y="5052673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1" name="直接连接符 40"/>
          <p:cNvCxnSpPr/>
          <p:nvPr/>
        </p:nvCxnSpPr>
        <p:spPr>
          <a:xfrm>
            <a:off x="4732485" y="5544449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2" name="直接连接符 41"/>
          <p:cNvCxnSpPr/>
          <p:nvPr/>
        </p:nvCxnSpPr>
        <p:spPr>
          <a:xfrm>
            <a:off x="4732485" y="6036225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sp>
        <p:nvSpPr>
          <p:cNvPr id="49" name="矩形 48"/>
          <p:cNvSpPr/>
          <p:nvPr/>
        </p:nvSpPr>
        <p:spPr>
          <a:xfrm>
            <a:off x="4374072" y="3618736"/>
            <a:ext cx="422312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B5209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飞机，自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2012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日起，间歇出现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APU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引气时有时无故障，故障代码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49-52191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IGV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与指令位置不一致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），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更换大量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APU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引气系统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部件无效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0700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圆角矩形 130"/>
          <p:cNvSpPr/>
          <p:nvPr/>
        </p:nvSpPr>
        <p:spPr>
          <a:xfrm>
            <a:off x="251522" y="677047"/>
            <a:ext cx="3600398" cy="1375458"/>
          </a:xfrm>
          <a:prstGeom prst="roundRect">
            <a:avLst>
              <a:gd name="adj" fmla="val 2784"/>
            </a:avLst>
          </a:prstGeom>
          <a:solidFill>
            <a:srgbClr val="FE00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pic>
        <p:nvPicPr>
          <p:cNvPr id="132" name="图片 131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3085200"/>
            <a:ext cx="3600000" cy="3153600"/>
          </a:xfrm>
          <a:prstGeom prst="roundRect">
            <a:avLst>
              <a:gd name="adj" fmla="val 1864"/>
            </a:avLst>
          </a:prstGeom>
          <a:noFill/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65" name="表格 1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862670"/>
              </p:ext>
            </p:extLst>
          </p:nvPr>
        </p:nvGraphicFramePr>
        <p:xfrm>
          <a:off x="395538" y="3195999"/>
          <a:ext cx="3384374" cy="2969305"/>
        </p:xfrm>
        <a:graphic>
          <a:graphicData uri="http://schemas.openxmlformats.org/drawingml/2006/table">
            <a:tbl>
              <a:tblPr/>
              <a:tblGrid>
                <a:gridCol w="483482"/>
                <a:gridCol w="483482"/>
                <a:gridCol w="483482"/>
                <a:gridCol w="483482"/>
                <a:gridCol w="483482"/>
                <a:gridCol w="483482"/>
                <a:gridCol w="483482"/>
              </a:tblGrid>
              <a:tr h="4107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SUN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TUE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WED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THU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FRI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SAT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惊蛰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妇女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植树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春分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66" name="直接连接符 165"/>
          <p:cNvCxnSpPr/>
          <p:nvPr/>
        </p:nvCxnSpPr>
        <p:spPr>
          <a:xfrm>
            <a:off x="328862" y="3573016"/>
            <a:ext cx="3379042" cy="0"/>
          </a:xfrm>
          <a:prstGeom prst="line">
            <a:avLst/>
          </a:prstGeom>
          <a:noFill/>
          <a:ln w="3175" cap="flat" cmpd="dbl" algn="ctr">
            <a:solidFill>
              <a:srgbClr val="FE0002">
                <a:alpha val="31000"/>
              </a:srgbClr>
            </a:solidFill>
            <a:prstDash val="solid"/>
          </a:ln>
          <a:effectLst/>
        </p:spPr>
      </p:cxnSp>
      <p:cxnSp>
        <p:nvCxnSpPr>
          <p:cNvPr id="169" name="直接连接符 168"/>
          <p:cNvCxnSpPr/>
          <p:nvPr/>
        </p:nvCxnSpPr>
        <p:spPr>
          <a:xfrm>
            <a:off x="251522" y="2534808"/>
            <a:ext cx="3600000" cy="15288"/>
          </a:xfrm>
          <a:prstGeom prst="line">
            <a:avLst/>
          </a:prstGeom>
          <a:noFill/>
          <a:ln w="9525" cap="flat" cmpd="sng" algn="ctr">
            <a:solidFill>
              <a:srgbClr val="FE0002"/>
            </a:solidFill>
            <a:prstDash val="solid"/>
          </a:ln>
          <a:effectLst/>
        </p:spPr>
      </p:cxnSp>
      <p:grpSp>
        <p:nvGrpSpPr>
          <p:cNvPr id="248" name="组合 247"/>
          <p:cNvGrpSpPr/>
          <p:nvPr/>
        </p:nvGrpSpPr>
        <p:grpSpPr>
          <a:xfrm>
            <a:off x="4085148" y="699542"/>
            <a:ext cx="4847438" cy="5537770"/>
            <a:chOff x="3889853" y="411510"/>
            <a:chExt cx="4847438" cy="5537770"/>
          </a:xfrm>
        </p:grpSpPr>
        <p:grpSp>
          <p:nvGrpSpPr>
            <p:cNvPr id="255" name="组合 254"/>
            <p:cNvGrpSpPr/>
            <p:nvPr/>
          </p:nvGrpSpPr>
          <p:grpSpPr>
            <a:xfrm>
              <a:off x="3889853" y="411510"/>
              <a:ext cx="4825318" cy="5537770"/>
              <a:chOff x="4063727" y="585242"/>
              <a:chExt cx="4325479" cy="5131424"/>
            </a:xfrm>
          </p:grpSpPr>
          <p:sp>
            <p:nvSpPr>
              <p:cNvPr id="259" name="圆角矩形 258"/>
              <p:cNvSpPr/>
              <p:nvPr/>
            </p:nvSpPr>
            <p:spPr>
              <a:xfrm>
                <a:off x="4063727" y="3157297"/>
                <a:ext cx="4320480" cy="2559369"/>
              </a:xfrm>
              <a:prstGeom prst="roundRect">
                <a:avLst>
                  <a:gd name="adj" fmla="val 2305"/>
                </a:avLst>
              </a:prstGeom>
              <a:solidFill>
                <a:sysClr val="window" lastClr="FFFFFF"/>
              </a:solidFill>
              <a:ln w="127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0" name="圆角矩形 259"/>
              <p:cNvSpPr/>
              <p:nvPr/>
            </p:nvSpPr>
            <p:spPr>
              <a:xfrm>
                <a:off x="4063727" y="585242"/>
                <a:ext cx="432048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261" name="图片 260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4" t="7299" r="571" b="46350"/>
              <a:stretch/>
            </p:blipFill>
            <p:spPr>
              <a:xfrm>
                <a:off x="4063727" y="2931790"/>
                <a:ext cx="4320480" cy="425915"/>
              </a:xfrm>
              <a:prstGeom prst="rect">
                <a:avLst/>
              </a:prstGeom>
            </p:spPr>
          </p:pic>
          <p:sp>
            <p:nvSpPr>
              <p:cNvPr id="262" name="圆角矩形 261"/>
              <p:cNvSpPr/>
              <p:nvPr/>
            </p:nvSpPr>
            <p:spPr>
              <a:xfrm>
                <a:off x="4317875" y="586367"/>
                <a:ext cx="381600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3" name="圆角矩形 262"/>
              <p:cNvSpPr/>
              <p:nvPr/>
            </p:nvSpPr>
            <p:spPr>
              <a:xfrm>
                <a:off x="8234882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063727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5" name="圆角矩形 264"/>
              <p:cNvSpPr/>
              <p:nvPr/>
            </p:nvSpPr>
            <p:spPr>
              <a:xfrm>
                <a:off x="4203527" y="2007590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6" name="圆角矩形 265"/>
              <p:cNvSpPr/>
              <p:nvPr/>
            </p:nvSpPr>
            <p:spPr>
              <a:xfrm>
                <a:off x="8093062" y="2006351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267" name="组合 266"/>
              <p:cNvGrpSpPr/>
              <p:nvPr/>
            </p:nvGrpSpPr>
            <p:grpSpPr>
              <a:xfrm>
                <a:off x="4064967" y="3161328"/>
                <a:ext cx="287502" cy="1395115"/>
                <a:chOff x="4064967" y="3161328"/>
                <a:chExt cx="287502" cy="1395115"/>
              </a:xfrm>
            </p:grpSpPr>
            <p:sp>
              <p:nvSpPr>
                <p:cNvPr id="272" name="对角圆角矩形 271"/>
                <p:cNvSpPr/>
                <p:nvPr/>
              </p:nvSpPr>
              <p:spPr>
                <a:xfrm>
                  <a:off x="4064967" y="3161328"/>
                  <a:ext cx="148233" cy="845820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3" name="对角圆角矩形 272"/>
                <p:cNvSpPr/>
                <p:nvPr/>
              </p:nvSpPr>
              <p:spPr>
                <a:xfrm flipV="1">
                  <a:off x="4191141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268" name="组合 267"/>
              <p:cNvGrpSpPr/>
              <p:nvPr/>
            </p:nvGrpSpPr>
            <p:grpSpPr>
              <a:xfrm rot="10800000">
                <a:off x="8227878" y="3166047"/>
                <a:ext cx="161328" cy="1388746"/>
                <a:chOff x="4066108" y="3167697"/>
                <a:chExt cx="161328" cy="1388746"/>
              </a:xfrm>
            </p:grpSpPr>
            <p:sp>
              <p:nvSpPr>
                <p:cNvPr id="270" name="对角圆角矩形 269"/>
                <p:cNvSpPr/>
                <p:nvPr/>
              </p:nvSpPr>
              <p:spPr>
                <a:xfrm>
                  <a:off x="4066109" y="3167697"/>
                  <a:ext cx="148233" cy="839453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1" name="对角圆角矩形 270"/>
                <p:cNvSpPr/>
                <p:nvPr/>
              </p:nvSpPr>
              <p:spPr>
                <a:xfrm flipV="1">
                  <a:off x="4066108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269" name="矩形 268"/>
              <p:cNvSpPr/>
              <p:nvPr/>
            </p:nvSpPr>
            <p:spPr>
              <a:xfrm>
                <a:off x="4317875" y="3166047"/>
                <a:ext cx="326133" cy="341807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256" name="圆角矩形 255"/>
            <p:cNvSpPr/>
            <p:nvPr/>
          </p:nvSpPr>
          <p:spPr>
            <a:xfrm>
              <a:off x="3920746" y="5880260"/>
              <a:ext cx="4816545" cy="69020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7" name="圆角矩形 256"/>
            <p:cNvSpPr>
              <a:spLocks/>
            </p:cNvSpPr>
            <p:nvPr/>
          </p:nvSpPr>
          <p:spPr>
            <a:xfrm>
              <a:off x="3892434" y="5883906"/>
              <a:ext cx="4817160" cy="65374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8" name="矩形 257"/>
            <p:cNvSpPr>
              <a:spLocks/>
            </p:cNvSpPr>
            <p:nvPr/>
          </p:nvSpPr>
          <p:spPr>
            <a:xfrm>
              <a:off x="3891788" y="4318628"/>
              <a:ext cx="4817806" cy="273115"/>
            </a:xfrm>
            <a:prstGeom prst="rect">
              <a:avLst/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77" name="矩形 276"/>
          <p:cNvSpPr/>
          <p:nvPr/>
        </p:nvSpPr>
        <p:spPr>
          <a:xfrm>
            <a:off x="4395600" y="966283"/>
            <a:ext cx="4226400" cy="21888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026508" y="2319263"/>
            <a:ext cx="2050029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400" b="1" spc="300" dirty="0" smtClean="0">
                <a:solidFill>
                  <a:srgbClr val="FE0002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B2685</a:t>
            </a:r>
            <a:r>
              <a:rPr lang="zh-CN" altLang="en-US" sz="2400" b="1" spc="300" dirty="0" smtClean="0">
                <a:solidFill>
                  <a:srgbClr val="FE0002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右发</a:t>
            </a:r>
            <a:endParaRPr lang="zh-CN" altLang="en-US" sz="2400" b="1" spc="300" dirty="0">
              <a:solidFill>
                <a:srgbClr val="FE0002"/>
              </a:solidFill>
              <a:latin typeface="微软雅黑" pitchFamily="34" charset="-122"/>
              <a:ea typeface="微软雅黑" pitchFamily="34" charset="-122"/>
              <a:cs typeface="方正博雅宋_GBK" pitchFamily="65" charset="-122"/>
            </a:endParaRPr>
          </a:p>
        </p:txBody>
      </p:sp>
      <p:cxnSp>
        <p:nvCxnSpPr>
          <p:cNvPr id="48" name="直接连接符 9"/>
          <p:cNvCxnSpPr>
            <a:cxnSpLocks noChangeShapeType="1"/>
          </p:cNvCxnSpPr>
          <p:nvPr/>
        </p:nvCxnSpPr>
        <p:spPr bwMode="auto">
          <a:xfrm>
            <a:off x="1908000" y="980728"/>
            <a:ext cx="0" cy="720000"/>
          </a:xfrm>
          <a:prstGeom prst="line">
            <a:avLst/>
          </a:prstGeom>
          <a:noFill/>
          <a:ln w="9525">
            <a:solidFill>
              <a:sysClr val="window" lastClr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7" name="组合 36"/>
          <p:cNvGrpSpPr/>
          <p:nvPr/>
        </p:nvGrpSpPr>
        <p:grpSpPr>
          <a:xfrm>
            <a:off x="971600" y="-79200"/>
            <a:ext cx="2448272" cy="2645249"/>
            <a:chOff x="1043608" y="-433539"/>
            <a:chExt cx="2448272" cy="2645249"/>
          </a:xfrm>
        </p:grpSpPr>
        <p:sp>
          <p:nvSpPr>
            <p:cNvPr id="38" name="TextBox 37"/>
            <p:cNvSpPr txBox="1"/>
            <p:nvPr/>
          </p:nvSpPr>
          <p:spPr>
            <a:xfrm>
              <a:off x="1043608" y="384155"/>
              <a:ext cx="861774" cy="182755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b="1" dirty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三</a:t>
              </a:r>
              <a:r>
                <a:rPr lang="zh-CN" altLang="en-US" sz="4400" b="1" dirty="0" smtClean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月</a:t>
              </a:r>
              <a:endParaRPr lang="zh-CN" altLang="en-US" sz="4400" b="1" dirty="0">
                <a:latin typeface="方正正纤黑简体" pitchFamily="2" charset="-122"/>
                <a:ea typeface="方正正纤黑简体" pitchFamily="2" charset="-122"/>
                <a:cs typeface="经典行书简" pitchFamily="49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006076" y="-433539"/>
              <a:ext cx="1485804" cy="2353015"/>
              <a:chOff x="5338228" y="1058394"/>
              <a:chExt cx="573807" cy="1306938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5338228" y="1493494"/>
                <a:ext cx="288032" cy="871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600">
                    <a:solidFill>
                      <a:schemeClr val="bg1"/>
                    </a:solidFill>
                    <a:latin typeface="Colonna MT" pitchFamily="82" charset="0"/>
                    <a:ea typeface="Adobe 宋体 Std L" pitchFamily="18" charset="-122"/>
                  </a:defRPr>
                </a:lvl1pPr>
              </a:lstStyle>
              <a:p>
                <a:r>
                  <a:rPr lang="en-US" altLang="zh-CN" dirty="0" smtClean="0">
                    <a:solidFill>
                      <a:schemeClr val="tx1"/>
                    </a:solidFill>
                  </a:rPr>
                  <a:t>M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 rot="10800000">
                <a:off x="5721857" y="1058394"/>
                <a:ext cx="190178" cy="105139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latin typeface="Colonna MT" pitchFamily="82" charset="0"/>
                    <a:ea typeface="Meiryo UI" pitchFamily="34" charset="-128"/>
                    <a:cs typeface="Meiryo UI" pitchFamily="34" charset="-128"/>
                  </a:defRPr>
                </a:lvl1pPr>
              </a:lstStyle>
              <a:p>
                <a:r>
                  <a:rPr lang="en-US" altLang="zh-CN" sz="2000" dirty="0" smtClean="0">
                    <a:solidFill>
                      <a:schemeClr val="tx1"/>
                    </a:solidFill>
                  </a:rPr>
                  <a:t>ARCH</a:t>
                </a:r>
                <a:endParaRPr lang="zh-CN" altLang="en-US" sz="2000" dirty="0">
                  <a:solidFill>
                    <a:schemeClr val="tx1"/>
                  </a:solidFill>
                </a:endParaRPr>
              </a:p>
            </p:txBody>
          </p:sp>
        </p:grpSp>
      </p:grpSp>
      <p:cxnSp>
        <p:nvCxnSpPr>
          <p:cNvPr id="42" name="直接连接符 41"/>
          <p:cNvCxnSpPr/>
          <p:nvPr/>
        </p:nvCxnSpPr>
        <p:spPr>
          <a:xfrm>
            <a:off x="4732485" y="4069121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3" name="直接连接符 42"/>
          <p:cNvCxnSpPr/>
          <p:nvPr/>
        </p:nvCxnSpPr>
        <p:spPr>
          <a:xfrm>
            <a:off x="4732485" y="4560897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4" name="直接连接符 43"/>
          <p:cNvCxnSpPr/>
          <p:nvPr/>
        </p:nvCxnSpPr>
        <p:spPr>
          <a:xfrm>
            <a:off x="4732485" y="5052673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5" name="直接连接符 44"/>
          <p:cNvCxnSpPr/>
          <p:nvPr/>
        </p:nvCxnSpPr>
        <p:spPr>
          <a:xfrm>
            <a:off x="4732485" y="5544449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6" name="直接连接符 45"/>
          <p:cNvCxnSpPr/>
          <p:nvPr/>
        </p:nvCxnSpPr>
        <p:spPr>
          <a:xfrm>
            <a:off x="4732485" y="6036225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sp>
        <p:nvSpPr>
          <p:cNvPr id="47" name="矩形 46"/>
          <p:cNvSpPr/>
          <p:nvPr/>
        </p:nvSpPr>
        <p:spPr>
          <a:xfrm>
            <a:off x="4374072" y="3618736"/>
            <a:ext cx="4223121" cy="1319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890186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定义为小修，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CSN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超过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15000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，防空停的换发软时限为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CSN15000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循环。如果按防空停措施，需要立即更换这台发动机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374072" y="5028416"/>
            <a:ext cx="4251558" cy="88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ECC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解释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15000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循环是针对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HPT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叶片，该发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HPT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叶片已经全部更换过，不受此影响</a:t>
            </a:r>
          </a:p>
        </p:txBody>
      </p:sp>
    </p:spTree>
    <p:extLst>
      <p:ext uri="{BB962C8B-B14F-4D97-AF65-F5344CB8AC3E}">
        <p14:creationId xmlns:p14="http://schemas.microsoft.com/office/powerpoint/2010/main" val="3519739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圆角矩形 130"/>
          <p:cNvSpPr/>
          <p:nvPr/>
        </p:nvSpPr>
        <p:spPr>
          <a:xfrm>
            <a:off x="251522" y="677047"/>
            <a:ext cx="3600398" cy="1375458"/>
          </a:xfrm>
          <a:prstGeom prst="roundRect">
            <a:avLst>
              <a:gd name="adj" fmla="val 2784"/>
            </a:avLst>
          </a:prstGeom>
          <a:solidFill>
            <a:srgbClr val="FE00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pic>
        <p:nvPicPr>
          <p:cNvPr id="132" name="图片 131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3085200"/>
            <a:ext cx="3600000" cy="3153600"/>
          </a:xfrm>
          <a:prstGeom prst="roundRect">
            <a:avLst>
              <a:gd name="adj" fmla="val 1864"/>
            </a:avLst>
          </a:prstGeom>
          <a:noFill/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65" name="表格 1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2974868"/>
              </p:ext>
            </p:extLst>
          </p:nvPr>
        </p:nvGraphicFramePr>
        <p:xfrm>
          <a:off x="395538" y="3195999"/>
          <a:ext cx="3384374" cy="2969305"/>
        </p:xfrm>
        <a:graphic>
          <a:graphicData uri="http://schemas.openxmlformats.org/drawingml/2006/table">
            <a:tbl>
              <a:tblPr/>
              <a:tblGrid>
                <a:gridCol w="483482"/>
                <a:gridCol w="483482"/>
                <a:gridCol w="483482"/>
                <a:gridCol w="483482"/>
                <a:gridCol w="483482"/>
                <a:gridCol w="483482"/>
                <a:gridCol w="483482"/>
              </a:tblGrid>
              <a:tr h="4107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SUN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MON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TUE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WED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THU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FRI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SAT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清明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谷雨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66" name="直接连接符 165"/>
          <p:cNvCxnSpPr/>
          <p:nvPr/>
        </p:nvCxnSpPr>
        <p:spPr>
          <a:xfrm>
            <a:off x="328862" y="3573016"/>
            <a:ext cx="3379042" cy="0"/>
          </a:xfrm>
          <a:prstGeom prst="line">
            <a:avLst/>
          </a:prstGeom>
          <a:noFill/>
          <a:ln w="3175" cap="flat" cmpd="dbl" algn="ctr">
            <a:solidFill>
              <a:srgbClr val="FE0002">
                <a:alpha val="31000"/>
              </a:srgbClr>
            </a:solidFill>
            <a:prstDash val="solid"/>
          </a:ln>
          <a:effectLst/>
        </p:spPr>
      </p:cxnSp>
      <p:cxnSp>
        <p:nvCxnSpPr>
          <p:cNvPr id="169" name="直接连接符 168"/>
          <p:cNvCxnSpPr/>
          <p:nvPr/>
        </p:nvCxnSpPr>
        <p:spPr>
          <a:xfrm>
            <a:off x="251920" y="2534808"/>
            <a:ext cx="3600000" cy="0"/>
          </a:xfrm>
          <a:prstGeom prst="line">
            <a:avLst/>
          </a:prstGeom>
          <a:noFill/>
          <a:ln w="9525" cap="flat" cmpd="sng" algn="ctr">
            <a:solidFill>
              <a:srgbClr val="FE0002"/>
            </a:solidFill>
            <a:prstDash val="solid"/>
          </a:ln>
          <a:effectLst/>
        </p:spPr>
      </p:cxnSp>
      <p:grpSp>
        <p:nvGrpSpPr>
          <p:cNvPr id="248" name="组合 247"/>
          <p:cNvGrpSpPr/>
          <p:nvPr/>
        </p:nvGrpSpPr>
        <p:grpSpPr>
          <a:xfrm>
            <a:off x="4085148" y="699542"/>
            <a:ext cx="4847438" cy="5537770"/>
            <a:chOff x="3889853" y="411510"/>
            <a:chExt cx="4847438" cy="5537770"/>
          </a:xfrm>
        </p:grpSpPr>
        <p:grpSp>
          <p:nvGrpSpPr>
            <p:cNvPr id="255" name="组合 254"/>
            <p:cNvGrpSpPr/>
            <p:nvPr/>
          </p:nvGrpSpPr>
          <p:grpSpPr>
            <a:xfrm>
              <a:off x="3889853" y="411510"/>
              <a:ext cx="4825318" cy="5537770"/>
              <a:chOff x="4063727" y="585242"/>
              <a:chExt cx="4325479" cy="5131424"/>
            </a:xfrm>
          </p:grpSpPr>
          <p:sp>
            <p:nvSpPr>
              <p:cNvPr id="259" name="圆角矩形 258"/>
              <p:cNvSpPr/>
              <p:nvPr/>
            </p:nvSpPr>
            <p:spPr>
              <a:xfrm>
                <a:off x="4063727" y="3157297"/>
                <a:ext cx="4320480" cy="2559369"/>
              </a:xfrm>
              <a:prstGeom prst="roundRect">
                <a:avLst>
                  <a:gd name="adj" fmla="val 2305"/>
                </a:avLst>
              </a:prstGeom>
              <a:solidFill>
                <a:sysClr val="window" lastClr="FFFFFF"/>
              </a:solidFill>
              <a:ln w="127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0" name="圆角矩形 259"/>
              <p:cNvSpPr/>
              <p:nvPr/>
            </p:nvSpPr>
            <p:spPr>
              <a:xfrm>
                <a:off x="4063727" y="585242"/>
                <a:ext cx="432048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261" name="图片 260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4" t="7299" r="571" b="46350"/>
              <a:stretch/>
            </p:blipFill>
            <p:spPr>
              <a:xfrm>
                <a:off x="4063727" y="2931790"/>
                <a:ext cx="4320480" cy="425915"/>
              </a:xfrm>
              <a:prstGeom prst="rect">
                <a:avLst/>
              </a:prstGeom>
            </p:spPr>
          </p:pic>
          <p:sp>
            <p:nvSpPr>
              <p:cNvPr id="262" name="圆角矩形 261"/>
              <p:cNvSpPr/>
              <p:nvPr/>
            </p:nvSpPr>
            <p:spPr>
              <a:xfrm>
                <a:off x="4317875" y="586367"/>
                <a:ext cx="381600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3" name="圆角矩形 262"/>
              <p:cNvSpPr/>
              <p:nvPr/>
            </p:nvSpPr>
            <p:spPr>
              <a:xfrm>
                <a:off x="8234882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063727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5" name="圆角矩形 264"/>
              <p:cNvSpPr/>
              <p:nvPr/>
            </p:nvSpPr>
            <p:spPr>
              <a:xfrm>
                <a:off x="4203527" y="2007590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6" name="圆角矩形 265"/>
              <p:cNvSpPr/>
              <p:nvPr/>
            </p:nvSpPr>
            <p:spPr>
              <a:xfrm>
                <a:off x="8093062" y="2006351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267" name="组合 266"/>
              <p:cNvGrpSpPr/>
              <p:nvPr/>
            </p:nvGrpSpPr>
            <p:grpSpPr>
              <a:xfrm>
                <a:off x="4064967" y="3161328"/>
                <a:ext cx="287502" cy="1395115"/>
                <a:chOff x="4064967" y="3161328"/>
                <a:chExt cx="287502" cy="1395115"/>
              </a:xfrm>
            </p:grpSpPr>
            <p:sp>
              <p:nvSpPr>
                <p:cNvPr id="272" name="对角圆角矩形 271"/>
                <p:cNvSpPr/>
                <p:nvPr/>
              </p:nvSpPr>
              <p:spPr>
                <a:xfrm>
                  <a:off x="4064967" y="3161328"/>
                  <a:ext cx="148233" cy="845820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3" name="对角圆角矩形 272"/>
                <p:cNvSpPr/>
                <p:nvPr/>
              </p:nvSpPr>
              <p:spPr>
                <a:xfrm flipV="1">
                  <a:off x="4191141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268" name="组合 267"/>
              <p:cNvGrpSpPr/>
              <p:nvPr/>
            </p:nvGrpSpPr>
            <p:grpSpPr>
              <a:xfrm rot="10800000">
                <a:off x="8227878" y="3166047"/>
                <a:ext cx="161328" cy="1388746"/>
                <a:chOff x="4066108" y="3167697"/>
                <a:chExt cx="161328" cy="1388746"/>
              </a:xfrm>
            </p:grpSpPr>
            <p:sp>
              <p:nvSpPr>
                <p:cNvPr id="270" name="对角圆角矩形 269"/>
                <p:cNvSpPr/>
                <p:nvPr/>
              </p:nvSpPr>
              <p:spPr>
                <a:xfrm>
                  <a:off x="4066109" y="3167697"/>
                  <a:ext cx="148233" cy="839453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1" name="对角圆角矩形 270"/>
                <p:cNvSpPr/>
                <p:nvPr/>
              </p:nvSpPr>
              <p:spPr>
                <a:xfrm flipV="1">
                  <a:off x="4066108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269" name="矩形 268"/>
              <p:cNvSpPr/>
              <p:nvPr/>
            </p:nvSpPr>
            <p:spPr>
              <a:xfrm>
                <a:off x="4317875" y="3166047"/>
                <a:ext cx="326133" cy="341807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256" name="圆角矩形 255"/>
            <p:cNvSpPr/>
            <p:nvPr/>
          </p:nvSpPr>
          <p:spPr>
            <a:xfrm>
              <a:off x="3920746" y="5880260"/>
              <a:ext cx="4816545" cy="69020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7" name="圆角矩形 256"/>
            <p:cNvSpPr>
              <a:spLocks/>
            </p:cNvSpPr>
            <p:nvPr/>
          </p:nvSpPr>
          <p:spPr>
            <a:xfrm>
              <a:off x="3892434" y="5883906"/>
              <a:ext cx="4817160" cy="65374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8" name="矩形 257"/>
            <p:cNvSpPr>
              <a:spLocks/>
            </p:cNvSpPr>
            <p:nvPr/>
          </p:nvSpPr>
          <p:spPr>
            <a:xfrm>
              <a:off x="3891788" y="4318628"/>
              <a:ext cx="4817806" cy="273115"/>
            </a:xfrm>
            <a:prstGeom prst="rect">
              <a:avLst/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77" name="矩形 276"/>
          <p:cNvSpPr/>
          <p:nvPr/>
        </p:nvSpPr>
        <p:spPr>
          <a:xfrm>
            <a:off x="4395600" y="966283"/>
            <a:ext cx="4226400" cy="21888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48" name="直接连接符 9"/>
          <p:cNvCxnSpPr>
            <a:cxnSpLocks noChangeShapeType="1"/>
          </p:cNvCxnSpPr>
          <p:nvPr/>
        </p:nvCxnSpPr>
        <p:spPr bwMode="auto">
          <a:xfrm>
            <a:off x="1908000" y="980728"/>
            <a:ext cx="0" cy="720000"/>
          </a:xfrm>
          <a:prstGeom prst="line">
            <a:avLst/>
          </a:prstGeom>
          <a:noFill/>
          <a:ln w="9525">
            <a:solidFill>
              <a:sysClr val="window" lastClr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2" name="组合 41"/>
          <p:cNvGrpSpPr/>
          <p:nvPr/>
        </p:nvGrpSpPr>
        <p:grpSpPr>
          <a:xfrm>
            <a:off x="971600" y="-80345"/>
            <a:ext cx="2435519" cy="2645249"/>
            <a:chOff x="1043608" y="-433539"/>
            <a:chExt cx="2435519" cy="2645249"/>
          </a:xfrm>
        </p:grpSpPr>
        <p:sp>
          <p:nvSpPr>
            <p:cNvPr id="43" name="TextBox 42"/>
            <p:cNvSpPr txBox="1"/>
            <p:nvPr/>
          </p:nvSpPr>
          <p:spPr>
            <a:xfrm>
              <a:off x="1043608" y="384155"/>
              <a:ext cx="861774" cy="182755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b="1" dirty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四</a:t>
              </a:r>
              <a:r>
                <a:rPr lang="zh-CN" altLang="en-US" sz="4400" b="1" dirty="0" smtClean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月</a:t>
              </a:r>
              <a:endParaRPr lang="zh-CN" altLang="en-US" sz="4400" b="1" dirty="0">
                <a:latin typeface="方正正纤黑简体" pitchFamily="2" charset="-122"/>
                <a:ea typeface="方正正纤黑简体" pitchFamily="2" charset="-122"/>
                <a:cs typeface="经典行书简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006085" y="-433539"/>
              <a:ext cx="1473042" cy="2353015"/>
              <a:chOff x="5338228" y="1058394"/>
              <a:chExt cx="568878" cy="1306938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5338228" y="1493494"/>
                <a:ext cx="288032" cy="871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600">
                    <a:solidFill>
                      <a:schemeClr val="bg1"/>
                    </a:solidFill>
                    <a:latin typeface="Colonna MT" pitchFamily="82" charset="0"/>
                    <a:ea typeface="Adobe 宋体 Std L" pitchFamily="18" charset="-122"/>
                  </a:defRPr>
                </a:lvl1pPr>
              </a:lstStyle>
              <a:p>
                <a:r>
                  <a:rPr lang="en-US" altLang="zh-CN" dirty="0">
                    <a:solidFill>
                      <a:schemeClr val="tx1"/>
                    </a:solidFill>
                  </a:rPr>
                  <a:t>A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 rot="10800000">
                <a:off x="5693156" y="1058394"/>
                <a:ext cx="213950" cy="105139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latin typeface="Colonna MT" pitchFamily="82" charset="0"/>
                    <a:ea typeface="Meiryo UI" pitchFamily="34" charset="-128"/>
                    <a:cs typeface="Meiryo UI" pitchFamily="34" charset="-128"/>
                  </a:defRPr>
                </a:lvl1pPr>
              </a:lstStyle>
              <a:p>
                <a:r>
                  <a:rPr lang="en-US" altLang="zh-CN" sz="2400" dirty="0" smtClean="0">
                    <a:solidFill>
                      <a:schemeClr val="tx1"/>
                    </a:solidFill>
                  </a:rPr>
                  <a:t>PRIL</a:t>
                </a:r>
                <a:endParaRPr lang="zh-CN" altLang="en-US" sz="24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椭圆 1"/>
          <p:cNvSpPr/>
          <p:nvPr/>
        </p:nvSpPr>
        <p:spPr>
          <a:xfrm>
            <a:off x="899592" y="5862032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732485" y="4069121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38" name="直接连接符 37"/>
          <p:cNvCxnSpPr/>
          <p:nvPr/>
        </p:nvCxnSpPr>
        <p:spPr>
          <a:xfrm>
            <a:off x="4732485" y="4560897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39" name="直接连接符 38"/>
          <p:cNvCxnSpPr/>
          <p:nvPr/>
        </p:nvCxnSpPr>
        <p:spPr>
          <a:xfrm>
            <a:off x="4732485" y="5052673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0" name="直接连接符 39"/>
          <p:cNvCxnSpPr/>
          <p:nvPr/>
        </p:nvCxnSpPr>
        <p:spPr>
          <a:xfrm>
            <a:off x="4732485" y="5544449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1" name="直接连接符 40"/>
          <p:cNvCxnSpPr/>
          <p:nvPr/>
        </p:nvCxnSpPr>
        <p:spPr>
          <a:xfrm>
            <a:off x="4732485" y="6036225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sp>
        <p:nvSpPr>
          <p:cNvPr id="47" name="矩形 46"/>
          <p:cNvSpPr/>
          <p:nvPr/>
        </p:nvSpPr>
        <p:spPr>
          <a:xfrm>
            <a:off x="4374072" y="4107552"/>
            <a:ext cx="4223121" cy="181588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经过与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ECC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的沟通，同意更换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B-5209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飞机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APU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。更换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APU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后引气故障排除，但是拆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下的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APU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未经修理安装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到山西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飞机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B-5258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上后并没有反映引气故障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374000" y="3545901"/>
            <a:ext cx="4251558" cy="45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B-5223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故障代码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73-10342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，更换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HMU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2829729" y="3571528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27584" y="2276872"/>
            <a:ext cx="23762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400" b="1" spc="600" dirty="0" smtClean="0">
                <a:solidFill>
                  <a:srgbClr val="FE0002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FMV</a:t>
            </a:r>
            <a:r>
              <a:rPr lang="zh-CN" altLang="en-US" sz="2800" b="1" spc="600" dirty="0" smtClean="0">
                <a:solidFill>
                  <a:srgbClr val="FE0002"/>
                </a:solidFill>
                <a:latin typeface="微软雅黑"/>
                <a:ea typeface="微软雅黑"/>
                <a:cs typeface="方正博雅宋_GBK" pitchFamily="65" charset="-122"/>
              </a:rPr>
              <a:t>∙</a:t>
            </a:r>
            <a:r>
              <a:rPr lang="en-US" altLang="zh-CN" sz="2400" b="1" spc="600" dirty="0" smtClean="0">
                <a:solidFill>
                  <a:srgbClr val="FE0002"/>
                </a:solidFill>
                <a:latin typeface="微软雅黑" pitchFamily="34" charset="-122"/>
                <a:ea typeface="微软雅黑" pitchFamily="34" charset="-122"/>
                <a:cs typeface="方正博雅宋_GBK" pitchFamily="65" charset="-122"/>
              </a:rPr>
              <a:t>APU</a:t>
            </a:r>
            <a:endParaRPr lang="zh-CN" altLang="en-US" sz="2400" b="1" spc="600" dirty="0">
              <a:solidFill>
                <a:srgbClr val="FE0002"/>
              </a:solidFill>
              <a:latin typeface="微软雅黑" pitchFamily="34" charset="-122"/>
              <a:ea typeface="微软雅黑" pitchFamily="34" charset="-122"/>
              <a:cs typeface="方正博雅宋_GBK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693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7" grpId="0"/>
      <p:bldP spid="49" grpId="0"/>
      <p:bldP spid="5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圆角矩形 130"/>
          <p:cNvSpPr/>
          <p:nvPr/>
        </p:nvSpPr>
        <p:spPr>
          <a:xfrm>
            <a:off x="251522" y="677047"/>
            <a:ext cx="3600398" cy="1375458"/>
          </a:xfrm>
          <a:prstGeom prst="roundRect">
            <a:avLst>
              <a:gd name="adj" fmla="val 2784"/>
            </a:avLst>
          </a:prstGeom>
          <a:solidFill>
            <a:srgbClr val="FE00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pic>
        <p:nvPicPr>
          <p:cNvPr id="132" name="图片 131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3085200"/>
            <a:ext cx="3600000" cy="3153600"/>
          </a:xfrm>
          <a:prstGeom prst="roundRect">
            <a:avLst>
              <a:gd name="adj" fmla="val 1864"/>
            </a:avLst>
          </a:prstGeom>
          <a:noFill/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65" name="表格 1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5292902"/>
              </p:ext>
            </p:extLst>
          </p:nvPr>
        </p:nvGraphicFramePr>
        <p:xfrm>
          <a:off x="395538" y="3195999"/>
          <a:ext cx="3384374" cy="2969305"/>
        </p:xfrm>
        <a:graphic>
          <a:graphicData uri="http://schemas.openxmlformats.org/drawingml/2006/table">
            <a:tbl>
              <a:tblPr/>
              <a:tblGrid>
                <a:gridCol w="483482"/>
                <a:gridCol w="483482"/>
                <a:gridCol w="483482"/>
                <a:gridCol w="483482"/>
                <a:gridCol w="483482"/>
                <a:gridCol w="483482"/>
                <a:gridCol w="483482"/>
              </a:tblGrid>
              <a:tr h="4107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SUN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MON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TUE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WED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THU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FRI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</a:rPr>
                        <a:t>SAT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劳动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青年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立夏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母亲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小满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66" name="直接连接符 165"/>
          <p:cNvCxnSpPr/>
          <p:nvPr/>
        </p:nvCxnSpPr>
        <p:spPr>
          <a:xfrm>
            <a:off x="328862" y="3573016"/>
            <a:ext cx="3379042" cy="0"/>
          </a:xfrm>
          <a:prstGeom prst="line">
            <a:avLst/>
          </a:prstGeom>
          <a:noFill/>
          <a:ln w="3175" cap="flat" cmpd="dbl" algn="ctr">
            <a:solidFill>
              <a:srgbClr val="FE0002">
                <a:alpha val="31000"/>
              </a:srgbClr>
            </a:solidFill>
            <a:prstDash val="solid"/>
          </a:ln>
          <a:effectLst/>
        </p:spPr>
      </p:cxnSp>
      <p:cxnSp>
        <p:nvCxnSpPr>
          <p:cNvPr id="169" name="直接连接符 168"/>
          <p:cNvCxnSpPr/>
          <p:nvPr/>
        </p:nvCxnSpPr>
        <p:spPr>
          <a:xfrm>
            <a:off x="251920" y="2534808"/>
            <a:ext cx="3600000" cy="0"/>
          </a:xfrm>
          <a:prstGeom prst="line">
            <a:avLst/>
          </a:prstGeom>
          <a:noFill/>
          <a:ln w="9525" cap="flat" cmpd="sng" algn="ctr">
            <a:solidFill>
              <a:srgbClr val="FE0002"/>
            </a:solidFill>
            <a:prstDash val="solid"/>
          </a:ln>
          <a:effectLst/>
        </p:spPr>
      </p:cxnSp>
      <p:grpSp>
        <p:nvGrpSpPr>
          <p:cNvPr id="248" name="组合 247"/>
          <p:cNvGrpSpPr/>
          <p:nvPr/>
        </p:nvGrpSpPr>
        <p:grpSpPr>
          <a:xfrm>
            <a:off x="4085148" y="699542"/>
            <a:ext cx="4847438" cy="5537770"/>
            <a:chOff x="3889853" y="411510"/>
            <a:chExt cx="4847438" cy="5537770"/>
          </a:xfrm>
        </p:grpSpPr>
        <p:grpSp>
          <p:nvGrpSpPr>
            <p:cNvPr id="255" name="组合 254"/>
            <p:cNvGrpSpPr/>
            <p:nvPr/>
          </p:nvGrpSpPr>
          <p:grpSpPr>
            <a:xfrm>
              <a:off x="3889853" y="411510"/>
              <a:ext cx="4825318" cy="5537770"/>
              <a:chOff x="4063727" y="585242"/>
              <a:chExt cx="4325479" cy="5131424"/>
            </a:xfrm>
          </p:grpSpPr>
          <p:sp>
            <p:nvSpPr>
              <p:cNvPr id="259" name="圆角矩形 258"/>
              <p:cNvSpPr/>
              <p:nvPr/>
            </p:nvSpPr>
            <p:spPr>
              <a:xfrm>
                <a:off x="4063727" y="3157297"/>
                <a:ext cx="4320480" cy="2559369"/>
              </a:xfrm>
              <a:prstGeom prst="roundRect">
                <a:avLst>
                  <a:gd name="adj" fmla="val 2305"/>
                </a:avLst>
              </a:prstGeom>
              <a:solidFill>
                <a:sysClr val="window" lastClr="FFFFFF"/>
              </a:solidFill>
              <a:ln w="127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0" name="圆角矩形 259"/>
              <p:cNvSpPr/>
              <p:nvPr/>
            </p:nvSpPr>
            <p:spPr>
              <a:xfrm>
                <a:off x="4063727" y="585242"/>
                <a:ext cx="432048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261" name="图片 260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4" t="7299" r="571" b="46350"/>
              <a:stretch/>
            </p:blipFill>
            <p:spPr>
              <a:xfrm>
                <a:off x="4063727" y="2931790"/>
                <a:ext cx="4320480" cy="425915"/>
              </a:xfrm>
              <a:prstGeom prst="rect">
                <a:avLst/>
              </a:prstGeom>
            </p:spPr>
          </p:pic>
          <p:sp>
            <p:nvSpPr>
              <p:cNvPr id="262" name="圆角矩形 261"/>
              <p:cNvSpPr/>
              <p:nvPr/>
            </p:nvSpPr>
            <p:spPr>
              <a:xfrm>
                <a:off x="4317875" y="586367"/>
                <a:ext cx="381600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3" name="圆角矩形 262"/>
              <p:cNvSpPr/>
              <p:nvPr/>
            </p:nvSpPr>
            <p:spPr>
              <a:xfrm>
                <a:off x="8234882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063727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5" name="圆角矩形 264"/>
              <p:cNvSpPr/>
              <p:nvPr/>
            </p:nvSpPr>
            <p:spPr>
              <a:xfrm>
                <a:off x="4203527" y="2007590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6" name="圆角矩形 265"/>
              <p:cNvSpPr/>
              <p:nvPr/>
            </p:nvSpPr>
            <p:spPr>
              <a:xfrm>
                <a:off x="8093062" y="2006351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267" name="组合 266"/>
              <p:cNvGrpSpPr/>
              <p:nvPr/>
            </p:nvGrpSpPr>
            <p:grpSpPr>
              <a:xfrm>
                <a:off x="4064967" y="3161328"/>
                <a:ext cx="287502" cy="1395115"/>
                <a:chOff x="4064967" y="3161328"/>
                <a:chExt cx="287502" cy="1395115"/>
              </a:xfrm>
            </p:grpSpPr>
            <p:sp>
              <p:nvSpPr>
                <p:cNvPr id="272" name="对角圆角矩形 271"/>
                <p:cNvSpPr/>
                <p:nvPr/>
              </p:nvSpPr>
              <p:spPr>
                <a:xfrm>
                  <a:off x="4064967" y="3161328"/>
                  <a:ext cx="148233" cy="845820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3" name="对角圆角矩形 272"/>
                <p:cNvSpPr/>
                <p:nvPr/>
              </p:nvSpPr>
              <p:spPr>
                <a:xfrm flipV="1">
                  <a:off x="4191141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268" name="组合 267"/>
              <p:cNvGrpSpPr/>
              <p:nvPr/>
            </p:nvGrpSpPr>
            <p:grpSpPr>
              <a:xfrm rot="10800000">
                <a:off x="8227878" y="3166047"/>
                <a:ext cx="161328" cy="1388746"/>
                <a:chOff x="4066108" y="3167697"/>
                <a:chExt cx="161328" cy="1388746"/>
              </a:xfrm>
            </p:grpSpPr>
            <p:sp>
              <p:nvSpPr>
                <p:cNvPr id="270" name="对角圆角矩形 269"/>
                <p:cNvSpPr/>
                <p:nvPr/>
              </p:nvSpPr>
              <p:spPr>
                <a:xfrm>
                  <a:off x="4066109" y="3167697"/>
                  <a:ext cx="148233" cy="839453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1" name="对角圆角矩形 270"/>
                <p:cNvSpPr/>
                <p:nvPr/>
              </p:nvSpPr>
              <p:spPr>
                <a:xfrm flipV="1">
                  <a:off x="4066108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269" name="矩形 268"/>
              <p:cNvSpPr/>
              <p:nvPr/>
            </p:nvSpPr>
            <p:spPr>
              <a:xfrm>
                <a:off x="4317875" y="3166047"/>
                <a:ext cx="326133" cy="341807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256" name="圆角矩形 255"/>
            <p:cNvSpPr/>
            <p:nvPr/>
          </p:nvSpPr>
          <p:spPr>
            <a:xfrm>
              <a:off x="3920746" y="5880260"/>
              <a:ext cx="4816545" cy="69020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7" name="圆角矩形 256"/>
            <p:cNvSpPr>
              <a:spLocks/>
            </p:cNvSpPr>
            <p:nvPr/>
          </p:nvSpPr>
          <p:spPr>
            <a:xfrm>
              <a:off x="3892434" y="5883906"/>
              <a:ext cx="4817160" cy="65374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8" name="矩形 257"/>
            <p:cNvSpPr>
              <a:spLocks/>
            </p:cNvSpPr>
            <p:nvPr/>
          </p:nvSpPr>
          <p:spPr>
            <a:xfrm>
              <a:off x="3891788" y="4318628"/>
              <a:ext cx="4817806" cy="273115"/>
            </a:xfrm>
            <a:prstGeom prst="rect">
              <a:avLst/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77" name="矩形 276"/>
          <p:cNvSpPr/>
          <p:nvPr/>
        </p:nvSpPr>
        <p:spPr>
          <a:xfrm>
            <a:off x="4395600" y="966283"/>
            <a:ext cx="4226400" cy="2188800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48" name="直接连接符 9"/>
          <p:cNvCxnSpPr>
            <a:cxnSpLocks noChangeShapeType="1"/>
          </p:cNvCxnSpPr>
          <p:nvPr/>
        </p:nvCxnSpPr>
        <p:spPr bwMode="auto">
          <a:xfrm>
            <a:off x="1908000" y="980728"/>
            <a:ext cx="0" cy="720000"/>
          </a:xfrm>
          <a:prstGeom prst="line">
            <a:avLst/>
          </a:prstGeom>
          <a:noFill/>
          <a:ln w="9525">
            <a:solidFill>
              <a:sysClr val="window" lastClr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7" name="组合 36"/>
          <p:cNvGrpSpPr/>
          <p:nvPr/>
        </p:nvGrpSpPr>
        <p:grpSpPr>
          <a:xfrm>
            <a:off x="971600" y="-110825"/>
            <a:ext cx="2625024" cy="2675729"/>
            <a:chOff x="1043608" y="-464019"/>
            <a:chExt cx="2625024" cy="2675729"/>
          </a:xfrm>
        </p:grpSpPr>
        <p:sp>
          <p:nvSpPr>
            <p:cNvPr id="38" name="TextBox 37"/>
            <p:cNvSpPr txBox="1"/>
            <p:nvPr/>
          </p:nvSpPr>
          <p:spPr>
            <a:xfrm>
              <a:off x="1043608" y="384155"/>
              <a:ext cx="861774" cy="182755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b="1" dirty="0" smtClean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五月</a:t>
              </a:r>
              <a:endParaRPr lang="zh-CN" altLang="en-US" sz="4400" b="1" dirty="0">
                <a:latin typeface="方正正纤黑简体" pitchFamily="2" charset="-122"/>
                <a:ea typeface="方正正纤黑简体" pitchFamily="2" charset="-122"/>
                <a:cs typeface="经典行书简" pitchFamily="49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006077" y="-464019"/>
              <a:ext cx="1662555" cy="2383491"/>
              <a:chOff x="5338228" y="1041466"/>
              <a:chExt cx="642067" cy="1323866"/>
            </a:xfrm>
          </p:grpSpPr>
          <p:sp>
            <p:nvSpPr>
              <p:cNvPr id="40" name="TextBox 39"/>
              <p:cNvSpPr txBox="1"/>
              <p:nvPr/>
            </p:nvSpPr>
            <p:spPr>
              <a:xfrm>
                <a:off x="5338228" y="1493494"/>
                <a:ext cx="288032" cy="87183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9600">
                    <a:solidFill>
                      <a:schemeClr val="bg1"/>
                    </a:solidFill>
                    <a:latin typeface="Colonna MT" pitchFamily="82" charset="0"/>
                    <a:ea typeface="Adobe 宋体 Std L" pitchFamily="18" charset="-122"/>
                  </a:defRPr>
                </a:lvl1pPr>
              </a:lstStyle>
              <a:p>
                <a:r>
                  <a:rPr lang="en-US" altLang="zh-CN" dirty="0" smtClean="0">
                    <a:solidFill>
                      <a:schemeClr val="tx1"/>
                    </a:solidFill>
                  </a:rPr>
                  <a:t>M</a:t>
                </a:r>
                <a:endParaRPr lang="zh-CN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 rot="10800000">
                <a:off x="5671256" y="1041466"/>
                <a:ext cx="309039" cy="105139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>
                <a:defPPr>
                  <a:defRPr lang="zh-CN"/>
                </a:defPPr>
                <a:lvl1pPr>
                  <a:defRPr>
                    <a:solidFill>
                      <a:schemeClr val="bg1"/>
                    </a:solidFill>
                    <a:latin typeface="Colonna MT" pitchFamily="82" charset="0"/>
                    <a:ea typeface="Meiryo UI" pitchFamily="34" charset="-128"/>
                    <a:cs typeface="Meiryo UI" pitchFamily="34" charset="-128"/>
                  </a:defRPr>
                </a:lvl1pPr>
              </a:lstStyle>
              <a:p>
                <a:r>
                  <a:rPr lang="en-US" altLang="zh-CN" sz="4000" dirty="0" smtClean="0">
                    <a:solidFill>
                      <a:schemeClr val="tx1"/>
                    </a:solidFill>
                  </a:rPr>
                  <a:t>AY</a:t>
                </a:r>
                <a:endParaRPr lang="zh-CN" altLang="en-US" sz="40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2" name="椭圆 41"/>
          <p:cNvSpPr/>
          <p:nvPr/>
        </p:nvSpPr>
        <p:spPr>
          <a:xfrm>
            <a:off x="1374329" y="4178072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3318545" y="3565596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4732485" y="4069121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5" name="直接连接符 44"/>
          <p:cNvCxnSpPr/>
          <p:nvPr/>
        </p:nvCxnSpPr>
        <p:spPr>
          <a:xfrm>
            <a:off x="4732485" y="4560897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6" name="直接连接符 45"/>
          <p:cNvCxnSpPr/>
          <p:nvPr/>
        </p:nvCxnSpPr>
        <p:spPr>
          <a:xfrm>
            <a:off x="4732485" y="5052673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7" name="直接连接符 46"/>
          <p:cNvCxnSpPr/>
          <p:nvPr/>
        </p:nvCxnSpPr>
        <p:spPr>
          <a:xfrm>
            <a:off x="4732485" y="5544449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9" name="直接连接符 48"/>
          <p:cNvCxnSpPr/>
          <p:nvPr/>
        </p:nvCxnSpPr>
        <p:spPr>
          <a:xfrm>
            <a:off x="4732485" y="6036225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sp>
        <p:nvSpPr>
          <p:cNvPr id="50" name="椭圆 49"/>
          <p:cNvSpPr/>
          <p:nvPr/>
        </p:nvSpPr>
        <p:spPr>
          <a:xfrm>
            <a:off x="1374328" y="3587053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7648" y="2276872"/>
            <a:ext cx="268854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FE0002"/>
                </a:solidFill>
                <a:latin typeface="微软雅黑"/>
                <a:ea typeface="微软雅黑" pitchFamily="34" charset="-122"/>
                <a:cs typeface="方正博雅宋_GBK" pitchFamily="65" charset="-122"/>
              </a:rPr>
              <a:t>振动∙反推∙点火</a:t>
            </a:r>
            <a:endParaRPr lang="zh-CN" altLang="en-US" sz="2400" b="1" dirty="0">
              <a:solidFill>
                <a:srgbClr val="FE0002"/>
              </a:solidFill>
              <a:latin typeface="微软雅黑" pitchFamily="34" charset="-122"/>
              <a:ea typeface="微软雅黑" pitchFamily="34" charset="-122"/>
              <a:cs typeface="方正博雅宋_GBK" pitchFamily="65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374000" y="3545901"/>
            <a:ext cx="4251558" cy="45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B-2681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双发远程监控振动指示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0,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更换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AVM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374000" y="4102695"/>
            <a:ext cx="4251558" cy="45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B-2684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虹桥航前右反推灯亮</a:t>
            </a: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374000" y="4594471"/>
            <a:ext cx="4251558" cy="458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B-5209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临沂短停反推灯亮</a:t>
            </a:r>
          </a:p>
        </p:txBody>
      </p:sp>
      <p:sp>
        <p:nvSpPr>
          <p:cNvPr id="55" name="矩形 54"/>
          <p:cNvSpPr/>
          <p:nvPr/>
        </p:nvSpPr>
        <p:spPr>
          <a:xfrm>
            <a:off x="4374000" y="5086247"/>
            <a:ext cx="425155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B-5210</a:t>
            </a:r>
            <a:r>
              <a:rPr lang="zh-CN" altLang="en-US" sz="1400" dirty="0">
                <a:ea typeface="微软雅黑" pitchFamily="34" charset="-122"/>
              </a:rPr>
              <a:t>左发左点火不</a:t>
            </a:r>
            <a:r>
              <a:rPr lang="zh-CN" altLang="en-US" sz="1400" dirty="0" smtClean="0">
                <a:ea typeface="微软雅黑" pitchFamily="34" charset="-122"/>
              </a:rPr>
              <a:t>工作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更换左点火激励器和左点火电阻</a:t>
            </a:r>
          </a:p>
        </p:txBody>
      </p:sp>
    </p:spTree>
    <p:extLst>
      <p:ext uri="{BB962C8B-B14F-4D97-AF65-F5344CB8AC3E}">
        <p14:creationId xmlns:p14="http://schemas.microsoft.com/office/powerpoint/2010/main" val="12857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50" grpId="0" animBg="1"/>
      <p:bldP spid="52" grpId="0"/>
      <p:bldP spid="53" grpId="0"/>
      <p:bldP spid="54" grpId="0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圆角矩形 130"/>
          <p:cNvSpPr/>
          <p:nvPr/>
        </p:nvSpPr>
        <p:spPr>
          <a:xfrm>
            <a:off x="251522" y="677047"/>
            <a:ext cx="3600398" cy="1375458"/>
          </a:xfrm>
          <a:prstGeom prst="roundRect">
            <a:avLst>
              <a:gd name="adj" fmla="val 2784"/>
            </a:avLst>
          </a:prstGeom>
          <a:solidFill>
            <a:srgbClr val="FE000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微软雅黑" pitchFamily="34" charset="-122"/>
              <a:cs typeface="+mn-cs"/>
            </a:endParaRPr>
          </a:p>
        </p:txBody>
      </p:sp>
      <p:pic>
        <p:nvPicPr>
          <p:cNvPr id="132" name="图片 131"/>
          <p:cNvPicPr>
            <a:picLocks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3085200"/>
            <a:ext cx="3600000" cy="3153600"/>
          </a:xfrm>
          <a:prstGeom prst="roundRect">
            <a:avLst>
              <a:gd name="adj" fmla="val 1864"/>
            </a:avLst>
          </a:prstGeom>
          <a:noFill/>
          <a:ln w="3175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165" name="表格 1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856809"/>
              </p:ext>
            </p:extLst>
          </p:nvPr>
        </p:nvGraphicFramePr>
        <p:xfrm>
          <a:off x="395538" y="3195999"/>
          <a:ext cx="3384374" cy="2969305"/>
        </p:xfrm>
        <a:graphic>
          <a:graphicData uri="http://schemas.openxmlformats.org/drawingml/2006/table">
            <a:tbl>
              <a:tblPr/>
              <a:tblGrid>
                <a:gridCol w="483482"/>
                <a:gridCol w="483482"/>
                <a:gridCol w="483482"/>
                <a:gridCol w="483482"/>
                <a:gridCol w="483482"/>
                <a:gridCol w="483482"/>
                <a:gridCol w="483482"/>
              </a:tblGrid>
              <a:tr h="41077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SUN 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MON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TUE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WED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THU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FRI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SAT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儿童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芒种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22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父亲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夏至</a:t>
                      </a: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 smtClean="0">
                          <a:solidFill>
                            <a:srgbClr val="FE0002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端午</a:t>
                      </a:r>
                      <a:endParaRPr lang="zh-CN" altLang="en-US" sz="1400" b="0" i="0" u="none" strike="noStrike" dirty="0">
                        <a:solidFill>
                          <a:srgbClr val="FE0002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525" marR="9525" marT="9525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28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24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166" name="直接连接符 165"/>
          <p:cNvCxnSpPr/>
          <p:nvPr/>
        </p:nvCxnSpPr>
        <p:spPr>
          <a:xfrm>
            <a:off x="328862" y="3573016"/>
            <a:ext cx="3379042" cy="0"/>
          </a:xfrm>
          <a:prstGeom prst="line">
            <a:avLst/>
          </a:prstGeom>
          <a:noFill/>
          <a:ln w="3175" cap="flat" cmpd="dbl" algn="ctr">
            <a:solidFill>
              <a:srgbClr val="FE0002">
                <a:alpha val="31000"/>
              </a:srgbClr>
            </a:solidFill>
            <a:prstDash val="solid"/>
          </a:ln>
          <a:effectLst/>
        </p:spPr>
      </p:cxnSp>
      <p:cxnSp>
        <p:nvCxnSpPr>
          <p:cNvPr id="169" name="直接连接符 168"/>
          <p:cNvCxnSpPr/>
          <p:nvPr/>
        </p:nvCxnSpPr>
        <p:spPr>
          <a:xfrm>
            <a:off x="251920" y="2534808"/>
            <a:ext cx="3600000" cy="0"/>
          </a:xfrm>
          <a:prstGeom prst="line">
            <a:avLst/>
          </a:prstGeom>
          <a:noFill/>
          <a:ln w="9525" cap="flat" cmpd="sng" algn="ctr">
            <a:solidFill>
              <a:srgbClr val="FE0002"/>
            </a:solidFill>
            <a:prstDash val="solid"/>
          </a:ln>
          <a:effectLst/>
        </p:spPr>
      </p:cxnSp>
      <p:grpSp>
        <p:nvGrpSpPr>
          <p:cNvPr id="248" name="组合 247"/>
          <p:cNvGrpSpPr/>
          <p:nvPr/>
        </p:nvGrpSpPr>
        <p:grpSpPr>
          <a:xfrm>
            <a:off x="4085148" y="699542"/>
            <a:ext cx="4847438" cy="5537770"/>
            <a:chOff x="3889853" y="411510"/>
            <a:chExt cx="4847438" cy="5537770"/>
          </a:xfrm>
        </p:grpSpPr>
        <p:grpSp>
          <p:nvGrpSpPr>
            <p:cNvPr id="255" name="组合 254"/>
            <p:cNvGrpSpPr/>
            <p:nvPr/>
          </p:nvGrpSpPr>
          <p:grpSpPr>
            <a:xfrm>
              <a:off x="3889853" y="411510"/>
              <a:ext cx="4825318" cy="5537770"/>
              <a:chOff x="4063727" y="585242"/>
              <a:chExt cx="4325479" cy="5131424"/>
            </a:xfrm>
          </p:grpSpPr>
          <p:sp>
            <p:nvSpPr>
              <p:cNvPr id="259" name="圆角矩形 258"/>
              <p:cNvSpPr/>
              <p:nvPr/>
            </p:nvSpPr>
            <p:spPr>
              <a:xfrm>
                <a:off x="4063727" y="3157297"/>
                <a:ext cx="4320480" cy="2559369"/>
              </a:xfrm>
              <a:prstGeom prst="roundRect">
                <a:avLst>
                  <a:gd name="adj" fmla="val 2305"/>
                </a:avLst>
              </a:prstGeom>
              <a:solidFill>
                <a:sysClr val="window" lastClr="FFFFFF"/>
              </a:solidFill>
              <a:ln w="1270" cap="flat" cmpd="sng" algn="ctr">
                <a:solidFill>
                  <a:sysClr val="window" lastClr="FFFFFF"/>
                </a:solidFill>
                <a:prstDash val="solid"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0" name="圆角矩形 259"/>
              <p:cNvSpPr/>
              <p:nvPr/>
            </p:nvSpPr>
            <p:spPr>
              <a:xfrm>
                <a:off x="4063727" y="585242"/>
                <a:ext cx="432048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pic>
            <p:nvPicPr>
              <p:cNvPr id="261" name="图片 260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44" t="7299" r="571" b="46350"/>
              <a:stretch/>
            </p:blipFill>
            <p:spPr>
              <a:xfrm>
                <a:off x="4063727" y="2931790"/>
                <a:ext cx="4320480" cy="425915"/>
              </a:xfrm>
              <a:prstGeom prst="rect">
                <a:avLst/>
              </a:prstGeom>
            </p:spPr>
          </p:pic>
          <p:sp>
            <p:nvSpPr>
              <p:cNvPr id="262" name="圆角矩形 261"/>
              <p:cNvSpPr/>
              <p:nvPr/>
            </p:nvSpPr>
            <p:spPr>
              <a:xfrm>
                <a:off x="4317875" y="586367"/>
                <a:ext cx="3816000" cy="2520280"/>
              </a:xfrm>
              <a:prstGeom prst="roundRect">
                <a:avLst>
                  <a:gd name="adj" fmla="val 2305"/>
                </a:avLst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3" name="圆角矩形 262"/>
              <p:cNvSpPr/>
              <p:nvPr/>
            </p:nvSpPr>
            <p:spPr>
              <a:xfrm>
                <a:off x="8234882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4" name="圆角矩形 263"/>
              <p:cNvSpPr/>
              <p:nvPr/>
            </p:nvSpPr>
            <p:spPr>
              <a:xfrm>
                <a:off x="4063727" y="586367"/>
                <a:ext cx="139799" cy="2520280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5" name="圆角矩形 264"/>
              <p:cNvSpPr/>
              <p:nvPr/>
            </p:nvSpPr>
            <p:spPr>
              <a:xfrm>
                <a:off x="4203527" y="2007590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sp>
            <p:nvSpPr>
              <p:cNvPr id="266" name="圆角矩形 265"/>
              <p:cNvSpPr/>
              <p:nvPr/>
            </p:nvSpPr>
            <p:spPr>
              <a:xfrm>
                <a:off x="8093062" y="2006351"/>
                <a:ext cx="152400" cy="936105"/>
              </a:xfrm>
              <a:prstGeom prst="roundRect">
                <a:avLst/>
              </a:prstGeom>
              <a:solidFill>
                <a:srgbClr val="40444D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  <p:grpSp>
            <p:nvGrpSpPr>
              <p:cNvPr id="267" name="组合 266"/>
              <p:cNvGrpSpPr/>
              <p:nvPr/>
            </p:nvGrpSpPr>
            <p:grpSpPr>
              <a:xfrm>
                <a:off x="4064967" y="3161328"/>
                <a:ext cx="287502" cy="1395115"/>
                <a:chOff x="4064967" y="3161328"/>
                <a:chExt cx="287502" cy="1395115"/>
              </a:xfrm>
            </p:grpSpPr>
            <p:sp>
              <p:nvSpPr>
                <p:cNvPr id="272" name="对角圆角矩形 271"/>
                <p:cNvSpPr/>
                <p:nvPr/>
              </p:nvSpPr>
              <p:spPr>
                <a:xfrm>
                  <a:off x="4064967" y="3161328"/>
                  <a:ext cx="148233" cy="845820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3" name="对角圆角矩形 272"/>
                <p:cNvSpPr/>
                <p:nvPr/>
              </p:nvSpPr>
              <p:spPr>
                <a:xfrm flipV="1">
                  <a:off x="4191141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grpSp>
            <p:nvGrpSpPr>
              <p:cNvPr id="268" name="组合 267"/>
              <p:cNvGrpSpPr/>
              <p:nvPr/>
            </p:nvGrpSpPr>
            <p:grpSpPr>
              <a:xfrm rot="10800000">
                <a:off x="8227878" y="3166047"/>
                <a:ext cx="161328" cy="1388746"/>
                <a:chOff x="4066108" y="3167697"/>
                <a:chExt cx="161328" cy="1388746"/>
              </a:xfrm>
            </p:grpSpPr>
            <p:sp>
              <p:nvSpPr>
                <p:cNvPr id="270" name="对角圆角矩形 269"/>
                <p:cNvSpPr/>
                <p:nvPr/>
              </p:nvSpPr>
              <p:spPr>
                <a:xfrm>
                  <a:off x="4066109" y="3167697"/>
                  <a:ext cx="148233" cy="839453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  <p:sp>
              <p:nvSpPr>
                <p:cNvPr id="271" name="对角圆角矩形 270"/>
                <p:cNvSpPr/>
                <p:nvPr/>
              </p:nvSpPr>
              <p:spPr>
                <a:xfrm flipV="1">
                  <a:off x="4066108" y="3573851"/>
                  <a:ext cx="161328" cy="982592"/>
                </a:xfrm>
                <a:prstGeom prst="round2DiagRect">
                  <a:avLst/>
                </a:prstGeom>
                <a:solidFill>
                  <a:sysClr val="window" lastClr="FFFFFF"/>
                </a:solidFill>
                <a:ln w="127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微软雅黑" pitchFamily="34" charset="-122"/>
                    <a:cs typeface="+mn-cs"/>
                  </a:endParaRPr>
                </a:p>
              </p:txBody>
            </p:sp>
          </p:grpSp>
          <p:sp>
            <p:nvSpPr>
              <p:cNvPr id="269" name="矩形 268"/>
              <p:cNvSpPr/>
              <p:nvPr/>
            </p:nvSpPr>
            <p:spPr>
              <a:xfrm>
                <a:off x="4317875" y="3166047"/>
                <a:ext cx="326133" cy="341807"/>
              </a:xfrm>
              <a:prstGeom prst="rect">
                <a:avLst/>
              </a:prstGeom>
              <a:solidFill>
                <a:sysClr val="window" lastClr="FFFFFF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微软雅黑" pitchFamily="34" charset="-122"/>
                  <a:cs typeface="+mn-cs"/>
                </a:endParaRPr>
              </a:p>
            </p:txBody>
          </p:sp>
        </p:grpSp>
        <p:sp>
          <p:nvSpPr>
            <p:cNvPr id="256" name="圆角矩形 255"/>
            <p:cNvSpPr/>
            <p:nvPr/>
          </p:nvSpPr>
          <p:spPr>
            <a:xfrm>
              <a:off x="3920746" y="5880260"/>
              <a:ext cx="4816545" cy="69020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7" name="圆角矩形 256"/>
            <p:cNvSpPr>
              <a:spLocks/>
            </p:cNvSpPr>
            <p:nvPr/>
          </p:nvSpPr>
          <p:spPr>
            <a:xfrm>
              <a:off x="3892434" y="5883906"/>
              <a:ext cx="4817160" cy="65374"/>
            </a:xfrm>
            <a:prstGeom prst="roundRect">
              <a:avLst>
                <a:gd name="adj" fmla="val 2305"/>
              </a:avLst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>
              <a:outerShdw blurRad="50800" dist="127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  <p:sp>
          <p:nvSpPr>
            <p:cNvPr id="258" name="矩形 257"/>
            <p:cNvSpPr>
              <a:spLocks/>
            </p:cNvSpPr>
            <p:nvPr/>
          </p:nvSpPr>
          <p:spPr>
            <a:xfrm>
              <a:off x="3891788" y="4318628"/>
              <a:ext cx="4817806" cy="273115"/>
            </a:xfrm>
            <a:prstGeom prst="rect">
              <a:avLst/>
            </a:prstGeom>
            <a:solidFill>
              <a:sysClr val="window" lastClr="FFFFFF"/>
            </a:solidFill>
            <a:ln w="127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微软雅黑" pitchFamily="34" charset="-122"/>
                <a:cs typeface="+mn-cs"/>
              </a:endParaRPr>
            </a:p>
          </p:txBody>
        </p:sp>
      </p:grpSp>
      <p:sp>
        <p:nvSpPr>
          <p:cNvPr id="277" name="矩形 276"/>
          <p:cNvSpPr/>
          <p:nvPr/>
        </p:nvSpPr>
        <p:spPr>
          <a:xfrm>
            <a:off x="4395600" y="966283"/>
            <a:ext cx="4226400" cy="2188800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cxnSp>
        <p:nvCxnSpPr>
          <p:cNvPr id="48" name="直接连接符 9"/>
          <p:cNvCxnSpPr>
            <a:cxnSpLocks noChangeShapeType="1"/>
          </p:cNvCxnSpPr>
          <p:nvPr/>
        </p:nvCxnSpPr>
        <p:spPr bwMode="auto">
          <a:xfrm>
            <a:off x="1908000" y="980728"/>
            <a:ext cx="0" cy="720000"/>
          </a:xfrm>
          <a:prstGeom prst="line">
            <a:avLst/>
          </a:prstGeom>
          <a:noFill/>
          <a:ln w="9525">
            <a:solidFill>
              <a:sysClr val="window" lastClr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2" name="组合 41"/>
          <p:cNvGrpSpPr/>
          <p:nvPr/>
        </p:nvGrpSpPr>
        <p:grpSpPr>
          <a:xfrm>
            <a:off x="971600" y="-136238"/>
            <a:ext cx="2099090" cy="2701142"/>
            <a:chOff x="1043608" y="-489432"/>
            <a:chExt cx="2099090" cy="2701142"/>
          </a:xfrm>
        </p:grpSpPr>
        <p:sp>
          <p:nvSpPr>
            <p:cNvPr id="43" name="TextBox 42"/>
            <p:cNvSpPr txBox="1"/>
            <p:nvPr/>
          </p:nvSpPr>
          <p:spPr>
            <a:xfrm>
              <a:off x="1043608" y="384155"/>
              <a:ext cx="861774" cy="182755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b="1" dirty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六</a:t>
              </a:r>
              <a:r>
                <a:rPr lang="zh-CN" altLang="en-US" sz="4400" b="1" dirty="0" smtClean="0">
                  <a:latin typeface="方正正纤黑简体" pitchFamily="2" charset="-122"/>
                  <a:ea typeface="方正正纤黑简体" pitchFamily="2" charset="-122"/>
                  <a:cs typeface="经典行书简" pitchFamily="49" charset="-122"/>
                </a:rPr>
                <a:t>月</a:t>
              </a:r>
              <a:endParaRPr lang="zh-CN" altLang="en-US" sz="4400" b="1" dirty="0">
                <a:latin typeface="方正正纤黑简体" pitchFamily="2" charset="-122"/>
                <a:ea typeface="方正正纤黑简体" pitchFamily="2" charset="-122"/>
                <a:cs typeface="经典行书简" pitchFamily="49" charset="-122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2123690" y="-489432"/>
              <a:ext cx="1019008" cy="2254577"/>
              <a:chOff x="5878758" y="1146367"/>
              <a:chExt cx="393534" cy="1252262"/>
            </a:xfrm>
          </p:grpSpPr>
          <p:sp>
            <p:nvSpPr>
              <p:cNvPr id="45" name="TextBox 44"/>
              <p:cNvSpPr txBox="1"/>
              <p:nvPr/>
            </p:nvSpPr>
            <p:spPr>
              <a:xfrm>
                <a:off x="5878758" y="1526792"/>
                <a:ext cx="288032" cy="8718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600" dirty="0">
                    <a:latin typeface="Colonna MT" pitchFamily="82" charset="0"/>
                    <a:ea typeface="Adobe 宋体 Std L" pitchFamily="18" charset="-122"/>
                  </a:rPr>
                  <a:t>J</a:t>
                </a:r>
                <a:endParaRPr lang="zh-CN" altLang="en-US" sz="9600" dirty="0">
                  <a:latin typeface="Colonna MT" pitchFamily="82" charset="0"/>
                  <a:ea typeface="Adobe 宋体 Std L" pitchFamily="18" charset="-122"/>
                </a:endParaRPr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 rot="10800000">
                <a:off x="6034570" y="1146367"/>
                <a:ext cx="237722" cy="1051398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2800" dirty="0" smtClean="0">
                    <a:latin typeface="Colonna MT" pitchFamily="82" charset="0"/>
                    <a:ea typeface="Meiryo UI" pitchFamily="34" charset="-128"/>
                    <a:cs typeface="Meiryo UI" pitchFamily="34" charset="-128"/>
                  </a:rPr>
                  <a:t>UNE</a:t>
                </a:r>
                <a:endParaRPr lang="zh-CN" altLang="en-US" sz="2800" dirty="0">
                  <a:latin typeface="Colonna MT" pitchFamily="82" charset="0"/>
                  <a:ea typeface="Meiryo UI" pitchFamily="34" charset="-128"/>
                  <a:cs typeface="Meiryo UI" pitchFamily="34" charset="-128"/>
                </a:endParaRPr>
              </a:p>
            </p:txBody>
          </p:sp>
        </p:grpSp>
      </p:grpSp>
      <p:sp>
        <p:nvSpPr>
          <p:cNvPr id="37" name="椭圆 36"/>
          <p:cNvSpPr/>
          <p:nvPr/>
        </p:nvSpPr>
        <p:spPr>
          <a:xfrm>
            <a:off x="2382441" y="4709904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333785" y="4709904"/>
            <a:ext cx="430887" cy="361528"/>
          </a:xfrm>
          <a:prstGeom prst="ellipse">
            <a:avLst/>
          </a:prstGeom>
          <a:noFill/>
          <a:ln>
            <a:solidFill>
              <a:srgbClr val="FE000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47664" y="2276872"/>
            <a:ext cx="280851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rgbClr val="FE0002"/>
                </a:solidFill>
                <a:latin typeface="微软雅黑"/>
                <a:ea typeface="微软雅黑"/>
                <a:cs typeface="方正博雅宋_GBK" pitchFamily="65" charset="-122"/>
              </a:rPr>
              <a:t>ACARS</a:t>
            </a:r>
            <a:r>
              <a:rPr lang="zh-CN" altLang="en-US" sz="2800" b="1" dirty="0" smtClean="0">
                <a:solidFill>
                  <a:srgbClr val="FE0002"/>
                </a:solidFill>
                <a:latin typeface="微软雅黑"/>
                <a:ea typeface="微软雅黑"/>
                <a:cs typeface="方正博雅宋_GBK" pitchFamily="65" charset="-122"/>
              </a:rPr>
              <a:t>报</a:t>
            </a:r>
            <a:r>
              <a:rPr lang="zh-CN" altLang="en-US" sz="2800" b="1" spc="600" dirty="0" smtClean="0">
                <a:solidFill>
                  <a:srgbClr val="FE0002"/>
                </a:solidFill>
                <a:latin typeface="微软雅黑"/>
                <a:ea typeface="微软雅黑"/>
                <a:cs typeface="方正博雅宋_GBK" pitchFamily="65" charset="-122"/>
              </a:rPr>
              <a:t>∙</a:t>
            </a:r>
            <a:r>
              <a:rPr lang="zh-CN" altLang="en-US" sz="2800" b="1" dirty="0" smtClean="0">
                <a:solidFill>
                  <a:srgbClr val="FE0002"/>
                </a:solidFill>
                <a:latin typeface="微软雅黑"/>
                <a:ea typeface="微软雅黑"/>
                <a:cs typeface="方正博雅宋_GBK" pitchFamily="65" charset="-122"/>
              </a:rPr>
              <a:t>换发</a:t>
            </a:r>
            <a:endParaRPr lang="zh-CN" altLang="en-US" sz="2000" b="1" dirty="0">
              <a:solidFill>
                <a:srgbClr val="FE0002"/>
              </a:solidFill>
              <a:latin typeface="微软雅黑" pitchFamily="34" charset="-122"/>
              <a:ea typeface="微软雅黑" pitchFamily="34" charset="-122"/>
              <a:cs typeface="方正博雅宋_GBK" pitchFamily="65" charset="-122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4732485" y="4069121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7" name="直接连接符 46"/>
          <p:cNvCxnSpPr/>
          <p:nvPr/>
        </p:nvCxnSpPr>
        <p:spPr>
          <a:xfrm>
            <a:off x="4732485" y="4560897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49" name="直接连接符 48"/>
          <p:cNvCxnSpPr/>
          <p:nvPr/>
        </p:nvCxnSpPr>
        <p:spPr>
          <a:xfrm>
            <a:off x="4732485" y="5052673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50" name="直接连接符 49"/>
          <p:cNvCxnSpPr/>
          <p:nvPr/>
        </p:nvCxnSpPr>
        <p:spPr>
          <a:xfrm>
            <a:off x="4732485" y="5544449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cxnSp>
        <p:nvCxnSpPr>
          <p:cNvPr id="51" name="直接连接符 50"/>
          <p:cNvCxnSpPr/>
          <p:nvPr/>
        </p:nvCxnSpPr>
        <p:spPr>
          <a:xfrm>
            <a:off x="4732485" y="6036225"/>
            <a:ext cx="3893145" cy="0"/>
          </a:xfrm>
          <a:prstGeom prst="line">
            <a:avLst/>
          </a:prstGeom>
          <a:noFill/>
          <a:ln w="3175" cap="flat" cmpd="dbl" algn="ctr">
            <a:solidFill>
              <a:schemeClr val="tx1">
                <a:alpha val="31000"/>
              </a:schemeClr>
            </a:solidFill>
            <a:prstDash val="solid"/>
          </a:ln>
          <a:effectLst/>
        </p:spPr>
      </p:cxnSp>
      <p:sp>
        <p:nvSpPr>
          <p:cNvPr id="52" name="矩形 51"/>
          <p:cNvSpPr/>
          <p:nvPr/>
        </p:nvSpPr>
        <p:spPr>
          <a:xfrm>
            <a:off x="4374000" y="3545901"/>
            <a:ext cx="4251558" cy="1319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B5033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飞机，石家庄落地后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ACARS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打印出右发失效报，检查为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FF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低于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300PPH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触发的报警。发动机参数均正常，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经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ECC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同意放行飞机</a:t>
            </a:r>
          </a:p>
        </p:txBody>
      </p:sp>
      <p:sp>
        <p:nvSpPr>
          <p:cNvPr id="53" name="矩形 52"/>
          <p:cNvSpPr/>
          <p:nvPr/>
        </p:nvSpPr>
        <p:spPr>
          <a:xfrm>
            <a:off x="4374000" y="4982062"/>
            <a:ext cx="4251558" cy="889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itchFamily="34" charset="0"/>
              <a:buChar char="•"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B2681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飞机左发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级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LPT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导向器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裂纹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</a:rPr>
              <a:t>发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展速度过快换发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356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9" grpId="0" animBg="1"/>
      <p:bldP spid="52" grpId="0"/>
      <p:bldP spid="53" grpId="0"/>
    </p:bldLst>
  </p:timing>
</p:sld>
</file>

<file path=ppt/theme/theme1.xml><?xml version="1.0" encoding="utf-8"?>
<a:theme xmlns:a="http://schemas.openxmlformats.org/drawingml/2006/main" name="Office 主题​​">
  <a:themeElements>
    <a:clrScheme name="自定义 1">
      <a:dk1>
        <a:srgbClr val="000000"/>
      </a:dk1>
      <a:lt1>
        <a:srgbClr val="FFFFFF"/>
      </a:lt1>
      <a:dk2>
        <a:srgbClr val="FE0002"/>
      </a:dk2>
      <a:lt2>
        <a:srgbClr val="F6C858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2952</TotalTime>
  <Words>1913</Words>
  <Application>Microsoft Office PowerPoint</Application>
  <PresentationFormat>全屏显示(4:3)</PresentationFormat>
  <Paragraphs>871</Paragraphs>
  <Slides>30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Adobe 宋体 Std L</vt:lpstr>
      <vt:lpstr>微软雅黑</vt:lpstr>
      <vt:lpstr>Meiryo UI</vt:lpstr>
      <vt:lpstr>方正博雅宋_GBK</vt:lpstr>
      <vt:lpstr>Colonna MT</vt:lpstr>
      <vt:lpstr>Calibri</vt:lpstr>
      <vt:lpstr>Wingdings</vt:lpstr>
      <vt:lpstr>BroadwayEngraved BT</vt:lpstr>
      <vt:lpstr>Impact</vt:lpstr>
      <vt:lpstr>经典行书简</vt:lpstr>
      <vt:lpstr>方正正纤黑简体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jj</dc:creator>
  <cp:lastModifiedBy>lenovo</cp:lastModifiedBy>
  <cp:revision>172</cp:revision>
  <dcterms:created xsi:type="dcterms:W3CDTF">2012-11-15T11:26:54Z</dcterms:created>
  <dcterms:modified xsi:type="dcterms:W3CDTF">2013-03-22T10:17:43Z</dcterms:modified>
</cp:coreProperties>
</file>